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4"/>
  </p:sldMasterIdLst>
  <p:notesMasterIdLst>
    <p:notesMasterId r:id="rId17"/>
  </p:notesMasterIdLst>
  <p:handoutMasterIdLst>
    <p:handoutMasterId r:id="rId18"/>
  </p:handoutMasterIdLst>
  <p:sldIdLst>
    <p:sldId id="355" r:id="rId5"/>
    <p:sldId id="372" r:id="rId6"/>
    <p:sldId id="383" r:id="rId7"/>
    <p:sldId id="384" r:id="rId8"/>
    <p:sldId id="391" r:id="rId9"/>
    <p:sldId id="392" r:id="rId10"/>
    <p:sldId id="385" r:id="rId11"/>
    <p:sldId id="386" r:id="rId12"/>
    <p:sldId id="387" r:id="rId13"/>
    <p:sldId id="389" r:id="rId14"/>
    <p:sldId id="388" r:id="rId15"/>
    <p:sldId id="3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5026" autoAdjust="0"/>
  </p:normalViewPr>
  <p:slideViewPr>
    <p:cSldViewPr snapToGrid="0">
      <p:cViewPr varScale="1">
        <p:scale>
          <a:sx n="151" d="100"/>
          <a:sy n="151" d="100"/>
        </p:scale>
        <p:origin x="55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576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A98339-849B-4A1B-94AD-C4117A0FF4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D5E0A-DBC5-4154-AAB7-1A6EB3DE09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0A84D-7040-4B66-A8F2-FF3252F0E77C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0B103-107D-44C7-86CE-09C471DEA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0EF81-D30D-4180-8B94-1BE4961093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B87B-3F29-42F3-B07C-6AC1131073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1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52D08-8B84-4A6F-9F01-611184AC5843}" type="datetimeFigureOut">
              <a:rPr lang="en-US" smtClean="0"/>
              <a:t>7/2/2023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84E0-A62F-42E1-8B0C-7D28DFB478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7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29696-2BE8-442F-AE32-06B5202A7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1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레슨런드입니다</a:t>
            </a:r>
            <a:r>
              <a:rPr lang="en-US" altLang="ko-KR" dirty="0"/>
              <a:t>. Argo workflow </a:t>
            </a:r>
            <a:r>
              <a:rPr lang="ko-KR" altLang="en-US" dirty="0"/>
              <a:t>에서 제공되는 기능들이 많다보니 러닝커브가 낮은편은 아니라고 생각이 됩니다</a:t>
            </a:r>
            <a:r>
              <a:rPr lang="en-US" altLang="ko-KR" dirty="0"/>
              <a:t>. Argo</a:t>
            </a:r>
            <a:r>
              <a:rPr lang="ko-KR" altLang="en-US" dirty="0"/>
              <a:t> 에서 제공해주는 예제들과 문서가 잘 되어있지만 그래도 조금 부족하다는 느낌이 없잖아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Argo </a:t>
            </a:r>
            <a:r>
              <a:rPr lang="ko-KR" altLang="en-US" dirty="0"/>
              <a:t>에서 제공하는 </a:t>
            </a:r>
            <a:r>
              <a:rPr lang="en-US" altLang="ko-KR" dirty="0"/>
              <a:t>artifact </a:t>
            </a:r>
            <a:r>
              <a:rPr lang="ko-KR" altLang="en-US" dirty="0"/>
              <a:t>라는 기능이 있고 이것을 이용해서 깃의 기능을 이용할 수 있는데 내장된 </a:t>
            </a:r>
            <a:r>
              <a:rPr lang="en-US" altLang="ko-KR" dirty="0"/>
              <a:t>go git </a:t>
            </a:r>
            <a:r>
              <a:rPr lang="ko-KR" altLang="en-US" dirty="0"/>
              <a:t>의 이슈가 있어서 </a:t>
            </a:r>
            <a:r>
              <a:rPr lang="en-US" altLang="ko-KR" dirty="0"/>
              <a:t>submodule </a:t>
            </a:r>
            <a:r>
              <a:rPr lang="ko-KR" altLang="en-US" dirty="0"/>
              <a:t>이 클론이 안되거나 하는등의 문제가 있습니다</a:t>
            </a:r>
            <a:r>
              <a:rPr lang="en-US" altLang="ko-KR" dirty="0"/>
              <a:t>. </a:t>
            </a:r>
            <a:r>
              <a:rPr lang="ko-KR" altLang="en-US" dirty="0"/>
              <a:t>이것에 대한 이슈로 지금은 그냥 </a:t>
            </a:r>
            <a:r>
              <a:rPr lang="en-US" altLang="ko-KR" dirty="0"/>
              <a:t>git </a:t>
            </a:r>
            <a:r>
              <a:rPr lang="ko-KR" altLang="en-US" dirty="0"/>
              <a:t>커맨드를 사용중입니다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워크플로우에 </a:t>
            </a:r>
            <a:r>
              <a:rPr lang="en-US" altLang="ko-KR" dirty="0" err="1"/>
              <a:t>ttl</a:t>
            </a:r>
            <a:r>
              <a:rPr lang="en-US" altLang="ko-KR" dirty="0"/>
              <a:t> </a:t>
            </a:r>
            <a:r>
              <a:rPr lang="ko-KR" altLang="en-US" dirty="0"/>
              <a:t>을 설정하지 않으면 계속 </a:t>
            </a:r>
            <a:r>
              <a:rPr lang="en-US" altLang="ko-KR" dirty="0"/>
              <a:t>pod </a:t>
            </a:r>
            <a:r>
              <a:rPr lang="ko-KR" altLang="en-US" dirty="0"/>
              <a:t>가 남아있어서 매우 귀찬은 상황이 발생합니다 그리고 </a:t>
            </a:r>
            <a:r>
              <a:rPr lang="en-US" altLang="ko-KR" dirty="0" err="1"/>
              <a:t>ttl</a:t>
            </a:r>
            <a:r>
              <a:rPr lang="en-US" altLang="ko-KR" dirty="0"/>
              <a:t> </a:t>
            </a:r>
            <a:r>
              <a:rPr lang="ko-KR" altLang="en-US" dirty="0"/>
              <a:t>을 설정하게 되면 </a:t>
            </a:r>
            <a:r>
              <a:rPr lang="en-US" altLang="ko-KR" dirty="0"/>
              <a:t>archived workflow </a:t>
            </a:r>
            <a:r>
              <a:rPr lang="ko-KR" altLang="en-US" dirty="0"/>
              <a:t>를 따로 세팅을 해주어야 이전에 완료된 </a:t>
            </a:r>
            <a:r>
              <a:rPr lang="en-US" altLang="ko-KR" dirty="0"/>
              <a:t>workflow </a:t>
            </a:r>
            <a:r>
              <a:rPr lang="ko-KR" altLang="en-US" dirty="0"/>
              <a:t>들과 로그들을 볼 수 있게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워크플로우를 만들다보면 </a:t>
            </a:r>
            <a:r>
              <a:rPr lang="en-US" altLang="ko-KR" dirty="0" err="1"/>
              <a:t>yaml</a:t>
            </a:r>
            <a:r>
              <a:rPr lang="en-US" altLang="ko-KR" dirty="0"/>
              <a:t> </a:t>
            </a:r>
            <a:r>
              <a:rPr lang="ko-KR" altLang="en-US" dirty="0"/>
              <a:t>이다보니 인덴트 등의 실수가 발생하는데 </a:t>
            </a:r>
            <a:r>
              <a:rPr lang="en-US" altLang="ko-KR" dirty="0"/>
              <a:t>lint </a:t>
            </a:r>
            <a:r>
              <a:rPr lang="ko-KR" altLang="en-US" dirty="0"/>
              <a:t>를 </a:t>
            </a:r>
            <a:r>
              <a:rPr lang="en-US" altLang="ko-KR" dirty="0" err="1"/>
              <a:t>gui</a:t>
            </a:r>
            <a:r>
              <a:rPr lang="en-US" altLang="ko-KR" dirty="0"/>
              <a:t> </a:t>
            </a:r>
            <a:r>
              <a:rPr lang="ko-KR" altLang="en-US" dirty="0"/>
              <a:t>에서 해주기는 하지만 명확하지 않을때가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Argocd</a:t>
            </a:r>
            <a:r>
              <a:rPr lang="en-US" altLang="ko-KR" dirty="0"/>
              <a:t> </a:t>
            </a:r>
            <a:r>
              <a:rPr lang="ko-KR" altLang="en-US" dirty="0"/>
              <a:t>오토싱크는 </a:t>
            </a:r>
            <a:r>
              <a:rPr lang="en-US" altLang="ko-KR" dirty="0"/>
              <a:t>3</a:t>
            </a:r>
            <a:r>
              <a:rPr lang="ko-KR" altLang="en-US" dirty="0"/>
              <a:t>분 간격으로 풀링이 되기 때문에 </a:t>
            </a:r>
            <a:r>
              <a:rPr lang="en-US" altLang="ko-KR" dirty="0" err="1"/>
              <a:t>cicd</a:t>
            </a:r>
            <a:r>
              <a:rPr lang="en-US" altLang="ko-KR" dirty="0"/>
              <a:t> pipeline </a:t>
            </a:r>
            <a:r>
              <a:rPr lang="ko-KR" altLang="en-US" dirty="0"/>
              <a:t>에서 바로 트리거를 해주지 않으면 최대 </a:t>
            </a:r>
            <a:r>
              <a:rPr lang="en-US" altLang="ko-KR" dirty="0"/>
              <a:t>3</a:t>
            </a:r>
            <a:r>
              <a:rPr lang="ko-KR" altLang="en-US" dirty="0"/>
              <a:t>분까지 기다려야 하는 상황이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Argocd</a:t>
            </a:r>
            <a:r>
              <a:rPr lang="en-US" altLang="ko-KR" dirty="0"/>
              <a:t> cli </a:t>
            </a:r>
            <a:r>
              <a:rPr lang="ko-KR" altLang="en-US" dirty="0"/>
              <a:t>툴이 제공하는 기능이 많은데요 </a:t>
            </a:r>
            <a:r>
              <a:rPr lang="en-US" altLang="ko-KR" dirty="0"/>
              <a:t>sync and wait </a:t>
            </a:r>
            <a:r>
              <a:rPr lang="ko-KR" altLang="en-US" dirty="0"/>
              <a:t>를 그냥 주게 되면 싱크를 하는데 조금 시간이 걸릴경우에는 </a:t>
            </a:r>
            <a:r>
              <a:rPr lang="en-US" altLang="ko-KR" dirty="0"/>
              <a:t>cli </a:t>
            </a:r>
            <a:r>
              <a:rPr lang="ko-KR" altLang="en-US" dirty="0"/>
              <a:t>에서는 </a:t>
            </a:r>
            <a:r>
              <a:rPr lang="en-US" altLang="ko-KR" dirty="0"/>
              <a:t>fail </a:t>
            </a:r>
            <a:r>
              <a:rPr lang="ko-KR" altLang="en-US" dirty="0"/>
              <a:t>로 나오게 될 수 있어서 조건을 잘 걸어서 보내야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Auto sync </a:t>
            </a:r>
            <a:r>
              <a:rPr lang="ko-KR" altLang="en-US" dirty="0"/>
              <a:t>를 사용하지 않는것이 좋은 앱들도 있습니다</a:t>
            </a:r>
            <a:r>
              <a:rPr lang="en-US" altLang="ko-KR" dirty="0"/>
              <a:t>. </a:t>
            </a:r>
            <a:r>
              <a:rPr lang="en-US" altLang="ko-KR" dirty="0" err="1"/>
              <a:t>Gitops</a:t>
            </a:r>
            <a:r>
              <a:rPr lang="ko-KR" altLang="en-US" dirty="0"/>
              <a:t> 에서 자주 업데이트가 되지 않는 앱이라면 사용하지 않는 것이 좋을 수 있습니다</a:t>
            </a:r>
            <a:r>
              <a:rPr lang="en-US" altLang="ko-KR"/>
              <a:t>.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C84E0-A62F-42E1-8B0C-7D28DFB478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0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24F0E-DEC4-4055-BBC2-60E713F4A9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2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이전에 </a:t>
            </a:r>
            <a:r>
              <a:rPr lang="en-US" altLang="ko-KR" dirty="0"/>
              <a:t>on-prem </a:t>
            </a:r>
            <a:r>
              <a:rPr lang="ko-KR" altLang="en-US" dirty="0"/>
              <a:t>이나 </a:t>
            </a:r>
            <a:r>
              <a:rPr lang="en-US" altLang="ko-KR" dirty="0" err="1"/>
              <a:t>vm</a:t>
            </a:r>
            <a:r>
              <a:rPr lang="en-US" altLang="ko-KR" dirty="0"/>
              <a:t> </a:t>
            </a:r>
            <a:r>
              <a:rPr lang="ko-KR" altLang="en-US" dirty="0"/>
              <a:t>에 배포를 진행을 할때에는 소스를 클론하고 테스트하고 빌드를 하고나서 그 다음에는 각각의 방법으로 개별환경에 따라서 배포를 준비하고 </a:t>
            </a:r>
            <a:r>
              <a:rPr lang="en-US" altLang="ko-KR" dirty="0"/>
              <a:t>(</a:t>
            </a:r>
            <a:r>
              <a:rPr lang="ko-KR" altLang="en-US" dirty="0"/>
              <a:t>예를 들어서 </a:t>
            </a:r>
            <a:r>
              <a:rPr lang="en-US" altLang="ko-KR" dirty="0"/>
              <a:t>HA </a:t>
            </a:r>
            <a:r>
              <a:rPr lang="ko-KR" altLang="en-US" dirty="0"/>
              <a:t>구성이 되어있다면 로드밸런서 하나씩 웹서버를 드레인시키고 웹과 </a:t>
            </a:r>
            <a:r>
              <a:rPr lang="en-US" altLang="ko-KR" dirty="0"/>
              <a:t>was </a:t>
            </a:r>
            <a:r>
              <a:rPr lang="ko-KR" altLang="en-US" dirty="0"/>
              <a:t>서버 연결끊는등의 작업들을 하고</a:t>
            </a:r>
            <a:r>
              <a:rPr lang="en-US" altLang="ko-KR" dirty="0"/>
              <a:t>) </a:t>
            </a:r>
            <a:r>
              <a:rPr lang="ko-KR" altLang="en-US" dirty="0"/>
              <a:t>개별 환경에 하나씩 작업을 진행을 했어야 했습니다</a:t>
            </a:r>
            <a:r>
              <a:rPr lang="en-US" altLang="ko-KR" dirty="0"/>
              <a:t>. </a:t>
            </a:r>
            <a:r>
              <a:rPr lang="ko-KR" altLang="en-US" dirty="0"/>
              <a:t>어느정도 스크립트를 통해서 자동화가 가능은 했지만 그래도 꽤 많은 작업을 수동으로 진행을 해야하는 부분이 많았습니다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C84E0-A62F-42E1-8B0C-7D28DFB478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0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kubernetes </a:t>
            </a:r>
            <a:r>
              <a:rPr lang="ko-KR" altLang="en-US" dirty="0"/>
              <a:t>로 넘어오게 되면서 제대로 활용하기 위해서는 </a:t>
            </a:r>
            <a:r>
              <a:rPr lang="en-US" altLang="ko-KR" dirty="0" err="1"/>
              <a:t>cicd</a:t>
            </a:r>
            <a:r>
              <a:rPr lang="en-US" altLang="ko-KR" dirty="0"/>
              <a:t> pipeline </a:t>
            </a:r>
            <a:r>
              <a:rPr lang="ko-KR" altLang="en-US" dirty="0"/>
              <a:t>을 만들어야 할 필요성이 있었습니다</a:t>
            </a:r>
            <a:r>
              <a:rPr lang="en-US" altLang="ko-KR" dirty="0"/>
              <a:t>. </a:t>
            </a:r>
            <a:r>
              <a:rPr lang="ko-KR" altLang="en-US" dirty="0"/>
              <a:t>그러다보니 많은 툴들이 나오게 되었고 배포하는데까지 이름도 생겨서 </a:t>
            </a:r>
            <a:r>
              <a:rPr lang="en-US" altLang="ko-KR" dirty="0"/>
              <a:t>ci cd </a:t>
            </a:r>
            <a:r>
              <a:rPr lang="en-US" altLang="ko-KR" dirty="0" err="1"/>
              <a:t>cd</a:t>
            </a:r>
            <a:r>
              <a:rPr lang="en-US" altLang="ko-KR" dirty="0"/>
              <a:t> </a:t>
            </a:r>
            <a:r>
              <a:rPr lang="ko-KR" altLang="en-US" dirty="0"/>
              <a:t>라고 세분화하여 부르기도 하게 되었습니다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현재 저희가 사용하는 </a:t>
            </a:r>
            <a:r>
              <a:rPr lang="en-US" altLang="ko-KR" dirty="0" err="1"/>
              <a:t>cicd</a:t>
            </a:r>
            <a:r>
              <a:rPr lang="en-US" altLang="ko-KR" dirty="0"/>
              <a:t> pipeline </a:t>
            </a:r>
            <a:r>
              <a:rPr lang="ko-KR" altLang="en-US" dirty="0"/>
              <a:t>을 그림으로 그려보았습니다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CI </a:t>
            </a:r>
            <a:r>
              <a:rPr lang="ko-KR" altLang="en-US" dirty="0"/>
              <a:t>부분에서는 소스레포에서 어떤 브랜치 전략을 사용할 것인지 어떤 방식으로 머지 할 것인지 또는 깃 서브모듈화하여 사용할 것인지에 따라서 다르게 소스를 받아와서 테스트하고 컨테이너 이미지까지 빌드하고 </a:t>
            </a:r>
            <a:r>
              <a:rPr lang="en-US" altLang="ko-KR" dirty="0" err="1"/>
              <a:t>gitops</a:t>
            </a:r>
            <a:r>
              <a:rPr lang="en-US" altLang="ko-KR" dirty="0"/>
              <a:t> </a:t>
            </a:r>
            <a:r>
              <a:rPr lang="ko-KR" altLang="en-US" dirty="0"/>
              <a:t>를 업데이트 하는 것까지 </a:t>
            </a:r>
            <a:r>
              <a:rPr lang="en-US" altLang="ko-KR" dirty="0" err="1"/>
              <a:t>argo</a:t>
            </a:r>
            <a:r>
              <a:rPr lang="en-US" altLang="ko-KR" dirty="0"/>
              <a:t> workflow </a:t>
            </a:r>
            <a:r>
              <a:rPr lang="ko-KR" altLang="en-US" dirty="0"/>
              <a:t>에서 진행합니다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CD </a:t>
            </a:r>
            <a:r>
              <a:rPr lang="ko-KR" altLang="en-US" dirty="0"/>
              <a:t>부분에서는 </a:t>
            </a:r>
            <a:r>
              <a:rPr lang="en-US" altLang="ko-KR" dirty="0" err="1"/>
              <a:t>argocd</a:t>
            </a:r>
            <a:r>
              <a:rPr lang="en-US" altLang="ko-KR" dirty="0"/>
              <a:t> </a:t>
            </a:r>
            <a:r>
              <a:rPr lang="ko-KR" altLang="en-US" dirty="0"/>
              <a:t>에서 </a:t>
            </a:r>
            <a:r>
              <a:rPr lang="en-US" altLang="ko-KR" dirty="0" err="1"/>
              <a:t>gitops</a:t>
            </a:r>
            <a:r>
              <a:rPr lang="en-US" altLang="ko-KR" dirty="0"/>
              <a:t> </a:t>
            </a:r>
            <a:r>
              <a:rPr lang="ko-KR" altLang="en-US" dirty="0"/>
              <a:t>에 개발에는 커밋후 자동 배포를 진행하고 </a:t>
            </a:r>
            <a:r>
              <a:rPr lang="en-US" altLang="ko-KR" dirty="0"/>
              <a:t>stg </a:t>
            </a:r>
            <a:r>
              <a:rPr lang="ko-KR" altLang="en-US" dirty="0"/>
              <a:t>에는 태그로 분류하여 자동 배포하며 </a:t>
            </a:r>
            <a:r>
              <a:rPr lang="en-US" altLang="ko-KR" dirty="0" err="1"/>
              <a:t>prd</a:t>
            </a:r>
            <a:r>
              <a:rPr lang="en-US" altLang="ko-KR" dirty="0"/>
              <a:t> </a:t>
            </a:r>
            <a:r>
              <a:rPr lang="ko-KR" altLang="en-US" dirty="0"/>
              <a:t>에는 </a:t>
            </a:r>
            <a:r>
              <a:rPr lang="en-US" altLang="ko-KR" dirty="0"/>
              <a:t>stg </a:t>
            </a:r>
            <a:r>
              <a:rPr lang="ko-KR" altLang="en-US" dirty="0"/>
              <a:t>에서 </a:t>
            </a:r>
            <a:r>
              <a:rPr lang="en-US" altLang="ko-KR" dirty="0" err="1"/>
              <a:t>qa</a:t>
            </a:r>
            <a:r>
              <a:rPr lang="en-US" altLang="ko-KR" dirty="0"/>
              <a:t> </a:t>
            </a:r>
            <a:r>
              <a:rPr lang="ko-KR" altLang="en-US" dirty="0"/>
              <a:t>가 완료된후에 배포가 진행되게 됩니다</a:t>
            </a:r>
            <a:r>
              <a:rPr lang="en-US" altLang="ko-K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C84E0-A62F-42E1-8B0C-7D28DFB478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6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최근에는 </a:t>
            </a:r>
            <a:r>
              <a:rPr lang="en-US" altLang="ko-KR" dirty="0"/>
              <a:t>CD </a:t>
            </a:r>
            <a:r>
              <a:rPr lang="ko-KR" altLang="en-US" dirty="0"/>
              <a:t>가 세분화되어서 그림과 같이 사용이 되고 있기도 합니다</a:t>
            </a:r>
            <a:r>
              <a:rPr lang="en-US" altLang="ko-KR" dirty="0"/>
              <a:t>. </a:t>
            </a:r>
            <a:r>
              <a:rPr lang="ko-KR" altLang="en-US" dirty="0"/>
              <a:t>저희도 </a:t>
            </a:r>
            <a:r>
              <a:rPr lang="en-US" altLang="ko-KR" dirty="0"/>
              <a:t>release </a:t>
            </a:r>
            <a:r>
              <a:rPr lang="ko-KR" altLang="en-US" dirty="0"/>
              <a:t>까지 자동화를 목표로 삼고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C84E0-A62F-42E1-8B0C-7D28DFB478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4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Cicd</a:t>
            </a:r>
            <a:r>
              <a:rPr lang="ko-KR" altLang="en-US" dirty="0"/>
              <a:t> </a:t>
            </a:r>
            <a:r>
              <a:rPr lang="en-US" altLang="ko-KR" dirty="0"/>
              <a:t>pipeline</a:t>
            </a:r>
            <a:r>
              <a:rPr lang="ko-KR" altLang="en-US" dirty="0"/>
              <a:t> 을 구성하기 위해서는 툴또는 플랫폼의 도움이 필요하기 때문에 어떠한 것을 사용하는것이 좋을지에 대한 고민이 많았습니다</a:t>
            </a:r>
            <a:r>
              <a:rPr lang="en-US" altLang="ko-KR" dirty="0"/>
              <a:t>. </a:t>
            </a:r>
            <a:r>
              <a:rPr lang="ko-KR" altLang="en-US" dirty="0"/>
              <a:t>여기 계신분들중에 어떤 툴을 사용해야할지 아직 선택하지 못하셨거나 고도화를 원하시는 분들에게 참고가 되면 좋을 것 같아서 제가 도입을 위해서 테스트를 진행했었거나 실제로 사용했던 것들에 대해서 잠시 이야기 드릴까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깃헙은 깃헙을 사용하시다면 가장 쓰기에 좋다고 생각 필요한 거의 모든 액션이 마켓 플레이스에 있다</a:t>
            </a:r>
            <a:r>
              <a:rPr lang="en-US" altLang="ko-KR" dirty="0"/>
              <a:t> </a:t>
            </a:r>
            <a:r>
              <a:rPr lang="ko-KR" altLang="en-US" dirty="0"/>
              <a:t>깃랩</a:t>
            </a:r>
            <a:r>
              <a:rPr lang="en-US" altLang="ko-KR" dirty="0"/>
              <a:t>~ </a:t>
            </a:r>
            <a:r>
              <a:rPr lang="ko-KR" altLang="en-US" dirty="0"/>
              <a:t>써클씨아이</a:t>
            </a:r>
            <a:r>
              <a:rPr lang="en-US" altLang="ko-KR" dirty="0"/>
              <a:t>~ </a:t>
            </a:r>
            <a:r>
              <a:rPr lang="ko-KR" altLang="en-US" dirty="0"/>
              <a:t>텍톤</a:t>
            </a:r>
            <a:r>
              <a:rPr lang="en-US" altLang="ko-KR" dirty="0"/>
              <a:t>~ </a:t>
            </a:r>
            <a:r>
              <a:rPr lang="ko-KR" altLang="en-US" dirty="0"/>
              <a:t>스피내커는 개인적으로 많은 기능을 제공하는데</a:t>
            </a:r>
            <a:r>
              <a:rPr lang="en-US" altLang="ko-KR" dirty="0"/>
              <a:t> </a:t>
            </a:r>
            <a:r>
              <a:rPr lang="ko-KR" altLang="en-US" dirty="0"/>
              <a:t>여러 컴포넌트를에 대한 트러블슈팅이 어려웠다</a:t>
            </a:r>
            <a:endParaRPr lang="en-US" altLang="ko-KR" dirty="0"/>
          </a:p>
          <a:p>
            <a:r>
              <a:rPr lang="ko-KR" altLang="en-US" dirty="0"/>
              <a:t>젠킨스는 아마 가장 많이 쓰였던 또는 쓰이고 있지 않나 생각하는데 조금 복잡한 파이프라인을 만들기에는 더 어렵다고 생각한다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 </a:t>
            </a:r>
            <a:r>
              <a:rPr lang="en-US" altLang="ko-KR" dirty="0" err="1"/>
              <a:t>argo</a:t>
            </a:r>
            <a:r>
              <a:rPr lang="en-US" altLang="ko-KR" dirty="0"/>
              <a:t> project </a:t>
            </a:r>
            <a:r>
              <a:rPr lang="ko-KR" altLang="en-US" dirty="0"/>
              <a:t>인데 </a:t>
            </a:r>
            <a:r>
              <a:rPr lang="en-US" altLang="ko-KR" dirty="0"/>
              <a:t>kubernetes native </a:t>
            </a:r>
            <a:r>
              <a:rPr lang="ko-KR" altLang="en-US" dirty="0"/>
              <a:t>하게 나와있는 오픈소스 프로젝트이고 </a:t>
            </a:r>
            <a:r>
              <a:rPr lang="en-US" altLang="ko-KR" dirty="0"/>
              <a:t>workflow, cd, event, rollout </a:t>
            </a:r>
            <a:r>
              <a:rPr lang="ko-KR" altLang="en-US" dirty="0"/>
              <a:t>등 의 프로젝트를 제공하고 이를 통해서 </a:t>
            </a:r>
            <a:r>
              <a:rPr lang="en-US" altLang="ko-KR" dirty="0" err="1"/>
              <a:t>cicd</a:t>
            </a:r>
            <a:r>
              <a:rPr lang="en-US" altLang="ko-KR" dirty="0"/>
              <a:t> pipeline </a:t>
            </a:r>
            <a:r>
              <a:rPr lang="ko-KR" altLang="en-US" dirty="0"/>
              <a:t>을 원하는대로 구성하는 것이 가능하다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C84E0-A62F-42E1-8B0C-7D28DFB478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9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여러툴을 사용해보고 검토해보면서 </a:t>
            </a:r>
            <a:r>
              <a:rPr lang="en-US" altLang="ko-KR" dirty="0" err="1"/>
              <a:t>argo</a:t>
            </a:r>
            <a:r>
              <a:rPr lang="en-US" altLang="ko-KR" dirty="0"/>
              <a:t> workflow </a:t>
            </a:r>
            <a:r>
              <a:rPr lang="ko-KR" altLang="en-US" dirty="0"/>
              <a:t>를 최근에는 가장 많이 사용하고 있는데 그 이유는 오픈소스 프로젝트이고 쿠버네티스 </a:t>
            </a:r>
            <a:r>
              <a:rPr lang="en-US" altLang="ko-KR" dirty="0" err="1"/>
              <a:t>crd</a:t>
            </a:r>
            <a:r>
              <a:rPr lang="en-US" altLang="ko-KR" dirty="0"/>
              <a:t> </a:t>
            </a:r>
            <a:r>
              <a:rPr lang="ko-KR" altLang="en-US" dirty="0"/>
              <a:t>로 구현되어있기 때문에 쿠버네티스에서 사용성을 그대로 가져갈 수 있었습니다</a:t>
            </a:r>
            <a:r>
              <a:rPr lang="en-US" altLang="ko-KR" dirty="0"/>
              <a:t>. </a:t>
            </a:r>
            <a:r>
              <a:rPr lang="ko-KR" altLang="en-US" dirty="0"/>
              <a:t>또한 선언적으로 </a:t>
            </a:r>
            <a:r>
              <a:rPr lang="en-US" altLang="ko-KR" dirty="0" err="1"/>
              <a:t>yaml</a:t>
            </a:r>
            <a:r>
              <a:rPr lang="en-US" altLang="ko-KR" dirty="0"/>
              <a:t> </a:t>
            </a:r>
            <a:r>
              <a:rPr lang="ko-KR" altLang="en-US" dirty="0"/>
              <a:t>을 사용해서 구현이 가능하고 </a:t>
            </a:r>
            <a:r>
              <a:rPr lang="en-US" altLang="ko-KR" dirty="0"/>
              <a:t>DAG </a:t>
            </a:r>
            <a:r>
              <a:rPr lang="ko-KR" altLang="en-US" dirty="0"/>
              <a:t>및 멀티 파이프라인을 구성이 가능하고</a:t>
            </a:r>
            <a:br>
              <a:rPr lang="en-US" altLang="ko-KR" dirty="0"/>
            </a:br>
            <a:r>
              <a:rPr lang="en-US" altLang="ko-KR" dirty="0"/>
              <a:t>CI </a:t>
            </a:r>
            <a:r>
              <a:rPr lang="ko-KR" altLang="en-US" dirty="0"/>
              <a:t>용도 뿐이 아니라 </a:t>
            </a:r>
            <a:r>
              <a:rPr lang="en-US" altLang="ko-KR" dirty="0"/>
              <a:t>ETL, </a:t>
            </a:r>
            <a:r>
              <a:rPr lang="ko-KR" altLang="en-US" dirty="0"/>
              <a:t>배치잡 또는 기타 일회성 태스크들도 트리거하거나 스케줄해서 사용하는것이 가능합니다</a:t>
            </a:r>
            <a:r>
              <a:rPr lang="en-US" altLang="ko-KR" dirty="0"/>
              <a:t>. </a:t>
            </a:r>
            <a:r>
              <a:rPr lang="ko-KR" altLang="en-US" dirty="0"/>
              <a:t>실제로 저희는 </a:t>
            </a:r>
            <a:r>
              <a:rPr lang="en-US" altLang="ko-KR" dirty="0"/>
              <a:t>ci </a:t>
            </a:r>
            <a:r>
              <a:rPr lang="ko-KR" altLang="en-US" dirty="0"/>
              <a:t>와 배치성 작업을 </a:t>
            </a:r>
            <a:r>
              <a:rPr lang="en-US" altLang="ko-KR" dirty="0" err="1"/>
              <a:t>argo</a:t>
            </a:r>
            <a:r>
              <a:rPr lang="en-US" altLang="ko-KR" dirty="0"/>
              <a:t> workflow </a:t>
            </a:r>
            <a:r>
              <a:rPr lang="ko-KR" altLang="en-US" dirty="0"/>
              <a:t>에서 사용하고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C84E0-A62F-42E1-8B0C-7D28DFB478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7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Argocd</a:t>
            </a:r>
            <a:r>
              <a:rPr lang="en-US" altLang="ko-KR" dirty="0"/>
              <a:t> </a:t>
            </a:r>
            <a:r>
              <a:rPr lang="ko-KR" altLang="en-US" dirty="0"/>
              <a:t>는 사실 많은 분들이 이미 많이 사용하고 계실거라 많은 부분을 이야기 드릴 필요는 없을 것 같은데요 그래도 조금 설명을 해보면 무엇보다 사용하기 편한 </a:t>
            </a:r>
            <a:r>
              <a:rPr lang="en-US" altLang="ko-KR" dirty="0" err="1"/>
              <a:t>gui</a:t>
            </a:r>
            <a:r>
              <a:rPr lang="en-US" altLang="ko-KR" dirty="0"/>
              <a:t> </a:t>
            </a:r>
            <a:r>
              <a:rPr lang="ko-KR" altLang="en-US" dirty="0"/>
              <a:t>를 제공을 하고 </a:t>
            </a:r>
            <a:r>
              <a:rPr lang="en-US" altLang="ko-KR" dirty="0" err="1"/>
              <a:t>sso</a:t>
            </a:r>
            <a:r>
              <a:rPr lang="en-US" altLang="ko-KR" dirty="0"/>
              <a:t> </a:t>
            </a:r>
            <a:r>
              <a:rPr lang="ko-KR" altLang="en-US" dirty="0"/>
              <a:t>연동</a:t>
            </a:r>
            <a:r>
              <a:rPr lang="en-US" altLang="ko-KR" dirty="0"/>
              <a:t>, </a:t>
            </a:r>
            <a:r>
              <a:rPr lang="en-US" altLang="ko-KR" dirty="0" err="1"/>
              <a:t>rbac</a:t>
            </a:r>
            <a:r>
              <a:rPr lang="en-US" altLang="ko-KR" dirty="0"/>
              <a:t> </a:t>
            </a:r>
            <a:r>
              <a:rPr lang="ko-KR" altLang="en-US" dirty="0"/>
              <a:t>권한</a:t>
            </a:r>
            <a:r>
              <a:rPr lang="en-US" altLang="ko-KR" dirty="0"/>
              <a:t>, </a:t>
            </a:r>
            <a:r>
              <a:rPr lang="ko-KR" altLang="en-US" dirty="0"/>
              <a:t>프로젝트로 관리</a:t>
            </a:r>
            <a:r>
              <a:rPr lang="en-US" altLang="ko-KR" dirty="0"/>
              <a:t>, </a:t>
            </a:r>
            <a:r>
              <a:rPr lang="ko-KR" altLang="en-US" dirty="0"/>
              <a:t>등의 기능들을 제공하고</a:t>
            </a:r>
            <a:r>
              <a:rPr lang="en-US" altLang="ko-KR" dirty="0"/>
              <a:t>, </a:t>
            </a:r>
            <a:r>
              <a:rPr lang="ko-KR" altLang="en-US" dirty="0"/>
              <a:t>마찬가지로 선언적으로 사용할 수 있고 깃옵스 방식을 사용합니다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</a:t>
            </a:r>
            <a:r>
              <a:rPr lang="en-US" altLang="ko-KR" dirty="0"/>
              <a:t>plain </a:t>
            </a:r>
            <a:r>
              <a:rPr lang="en-US" altLang="ko-KR" dirty="0" err="1"/>
              <a:t>yaml</a:t>
            </a:r>
            <a:r>
              <a:rPr lang="en-US" altLang="ko-KR" dirty="0"/>
              <a:t>, helm, </a:t>
            </a:r>
            <a:r>
              <a:rPr lang="en-US" altLang="ko-KR" dirty="0" err="1"/>
              <a:t>kustomize</a:t>
            </a:r>
            <a:r>
              <a:rPr lang="en-US" altLang="ko-KR" dirty="0"/>
              <a:t> </a:t>
            </a:r>
            <a:r>
              <a:rPr lang="ko-KR" altLang="en-US" dirty="0"/>
              <a:t>다 지원하기 때문에 여러분들이 익숙하신 방법으로 사용이 가능합니다</a:t>
            </a:r>
            <a:r>
              <a:rPr lang="en-US" altLang="ko-KR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C84E0-A62F-42E1-8B0C-7D28DFB478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69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쭉 이야기와 슬라이드로만 보여드렸는데요 백문이불여일견인지라 직접 따라 해보시면 좋을 것 같아서 </a:t>
            </a:r>
            <a:r>
              <a:rPr lang="en-US" altLang="ko-KR" dirty="0"/>
              <a:t>Argo</a:t>
            </a:r>
            <a:r>
              <a:rPr lang="ko-KR" altLang="en-US" dirty="0"/>
              <a:t> </a:t>
            </a:r>
            <a:r>
              <a:rPr lang="en-US" altLang="ko-KR" dirty="0"/>
              <a:t>workflow</a:t>
            </a:r>
            <a:r>
              <a:rPr lang="ko-KR" altLang="en-US" dirty="0"/>
              <a:t> </a:t>
            </a:r>
            <a:r>
              <a:rPr lang="en-US" altLang="ko-KR" dirty="0" err="1"/>
              <a:t>argocd</a:t>
            </a:r>
            <a:r>
              <a:rPr lang="ko-KR" altLang="en-US" dirty="0"/>
              <a:t> 를 </a:t>
            </a:r>
            <a:r>
              <a:rPr lang="en-US" altLang="ko-KR" dirty="0"/>
              <a:t>kind cluster </a:t>
            </a:r>
            <a:r>
              <a:rPr lang="ko-KR" altLang="en-US" dirty="0"/>
              <a:t>내에서 </a:t>
            </a:r>
            <a:r>
              <a:rPr lang="en-US" altLang="ko-KR" dirty="0" err="1"/>
              <a:t>cicd</a:t>
            </a:r>
            <a:r>
              <a:rPr lang="en-US" altLang="ko-KR" dirty="0"/>
              <a:t> </a:t>
            </a:r>
            <a:r>
              <a:rPr lang="ko-KR" altLang="en-US" dirty="0"/>
              <a:t>를 구현한 예제를 만들어 보았습니다</a:t>
            </a:r>
            <a:r>
              <a:rPr lang="en-US" altLang="ko-KR" dirty="0"/>
              <a:t>. </a:t>
            </a:r>
            <a:r>
              <a:rPr lang="ko-KR" altLang="en-US" dirty="0"/>
              <a:t>제가 올려놓은 데모영상을 보시고 따라해보시면 좋을 것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C84E0-A62F-42E1-8B0C-7D28DFB478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2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0">
            <a:extLst>
              <a:ext uri="{FF2B5EF4-FFF2-40B4-BE49-F238E27FC236}">
                <a16:creationId xmlns:a16="http://schemas.microsoft.com/office/drawing/2014/main" id="{750609E5-CE3B-4880-AF1C-03AAE8F98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75989" y="443117"/>
            <a:ext cx="1066799" cy="1066799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solidFill>
            <a:schemeClr val="accent5"/>
          </a:solidFill>
          <a:ln w="3848" cap="flat">
            <a:noFill/>
            <a:prstDash val="solid"/>
            <a:miter/>
          </a:ln>
          <a:effectLst>
            <a:outerShdw blurRad="101600" dist="38100" dir="16200000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Graphic 10">
            <a:extLst>
              <a:ext uri="{FF2B5EF4-FFF2-40B4-BE49-F238E27FC236}">
                <a16:creationId xmlns:a16="http://schemas.microsoft.com/office/drawing/2014/main" id="{30A1EBAD-5F9E-43E3-852F-53FD94BE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3678849" y="710118"/>
            <a:ext cx="485348" cy="485348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solidFill>
            <a:schemeClr val="accent5"/>
          </a:solidFill>
          <a:ln w="3848" cap="flat">
            <a:noFill/>
            <a:prstDash val="solid"/>
            <a:miter/>
          </a:ln>
          <a:effectLst>
            <a:outerShdw blurRad="101600" dist="38100" dir="16200000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2F733F-6A95-4365-941D-3C310EC06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949364" y="328201"/>
            <a:ext cx="418430" cy="418430"/>
          </a:xfrm>
          <a:prstGeom prst="ellipse">
            <a:avLst/>
          </a:prstGeom>
          <a:solidFill>
            <a:schemeClr val="accent5"/>
          </a:solidFill>
          <a:ln w="3848" cap="flat">
            <a:noFill/>
            <a:prstDash val="solid"/>
            <a:miter/>
          </a:ln>
          <a:effectLst>
            <a:outerShdw blurRad="101600" dist="38100" dir="16200000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F2624E7-C182-4BF3-A1CE-10E08023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34" y="575423"/>
            <a:ext cx="5435027" cy="323457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ko-KR" sz="5400">
                <a:solidFill>
                  <a:srgbClr val="FFFFFF"/>
                </a:solidFill>
              </a:rPr>
              <a:t>Click to edit Master title style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E173997-1548-44F7-B0A4-108B77F0B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636" y="4004423"/>
            <a:ext cx="5435026" cy="227815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ko-KR">
                <a:solidFill>
                  <a:srgbClr val="FFFFFF"/>
                </a:solidFill>
              </a:rPr>
              <a:t>Click to edit Master subtitle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A37CD930-076A-4257-8800-922EDF1A05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7600" y="574675"/>
            <a:ext cx="5445125" cy="57499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id="{B17F4254-E7F3-482D-83B2-F40E678D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7/2/2023</a:t>
            </a:r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69A3213B-8554-4293-925C-3977950B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Use </a:t>
            </a:r>
            <a:r>
              <a:rPr lang="en-US" dirty="0" err="1">
                <a:solidFill>
                  <a:srgbClr val="FFFFFF"/>
                </a:solidFill>
              </a:rPr>
              <a:t>argo</a:t>
            </a:r>
            <a:r>
              <a:rPr lang="en-US" dirty="0">
                <a:solidFill>
                  <a:srgbClr val="FFFFFF"/>
                </a:solidFill>
              </a:rPr>
              <a:t> projects in </a:t>
            </a:r>
            <a:r>
              <a:rPr lang="en-US" dirty="0" err="1">
                <a:solidFill>
                  <a:srgbClr val="FFFFFF"/>
                </a:solidFill>
              </a:rPr>
              <a:t>cicd</a:t>
            </a:r>
            <a:r>
              <a:rPr lang="en-US" dirty="0">
                <a:solidFill>
                  <a:srgbClr val="FFFFFF"/>
                </a:solidFill>
              </a:rPr>
              <a:t> pipeline</a:t>
            </a: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E6081EFA-FDDB-48B1-8F8F-506DAA8F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A5EAFD9-C10D-423D-877A-A7E344B8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725987" y="6085893"/>
            <a:ext cx="261660" cy="261660"/>
          </a:xfrm>
          <a:prstGeom prst="ellipse">
            <a:avLst/>
          </a:prstGeom>
          <a:solidFill>
            <a:schemeClr val="accent5"/>
          </a:solidFill>
          <a:ln w="3848" cap="flat">
            <a:noFill/>
            <a:prstDash val="solid"/>
            <a:miter/>
          </a:ln>
          <a:effectLst>
            <a:outerShdw blurRad="101600" dist="38100" dir="16200000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52E34FD-F45A-4FC4-A537-1CD327317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234728" y="5325178"/>
            <a:ext cx="418430" cy="418430"/>
          </a:xfrm>
          <a:prstGeom prst="ellipse">
            <a:avLst/>
          </a:prstGeom>
          <a:solidFill>
            <a:schemeClr val="accent5"/>
          </a:solidFill>
          <a:ln w="3848" cap="flat">
            <a:noFill/>
            <a:prstDash val="solid"/>
            <a:miter/>
          </a:ln>
          <a:effectLst>
            <a:outerShdw blurRad="101600" dist="38100" dir="16200000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0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BE28B89-23CB-4E2C-9090-24A7CDF75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7986" y="173174"/>
            <a:ext cx="11687253" cy="6145490"/>
            <a:chOff x="127986" y="173174"/>
            <a:chExt cx="11687253" cy="6145490"/>
          </a:xfrm>
        </p:grpSpPr>
        <p:sp useBgFill="1">
          <p:nvSpPr>
            <p:cNvPr id="10" name="Graphic 10">
              <a:extLst>
                <a:ext uri="{FF2B5EF4-FFF2-40B4-BE49-F238E27FC236}">
                  <a16:creationId xmlns:a16="http://schemas.microsoft.com/office/drawing/2014/main" id="{26535BF8-E789-4325-8C4F-264426E02116}"/>
                </a:ext>
              </a:extLst>
            </p:cNvPr>
            <p:cNvSpPr/>
            <p:nvPr/>
          </p:nvSpPr>
          <p:spPr>
            <a:xfrm rot="18900000" flipH="1">
              <a:off x="10799652" y="173174"/>
              <a:ext cx="1015587" cy="10155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1" name="Oval 10">
              <a:extLst>
                <a:ext uri="{FF2B5EF4-FFF2-40B4-BE49-F238E27FC236}">
                  <a16:creationId xmlns:a16="http://schemas.microsoft.com/office/drawing/2014/main" id="{B78DBD66-1754-4720-8E59-A61B23F58E27}"/>
                </a:ext>
              </a:extLst>
            </p:cNvPr>
            <p:cNvSpPr/>
            <p:nvPr/>
          </p:nvSpPr>
          <p:spPr>
            <a:xfrm rot="10800000" flipH="1">
              <a:off x="10187575" y="200771"/>
              <a:ext cx="175876" cy="175876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2" name="Oval 11">
              <a:extLst>
                <a:ext uri="{FF2B5EF4-FFF2-40B4-BE49-F238E27FC236}">
                  <a16:creationId xmlns:a16="http://schemas.microsoft.com/office/drawing/2014/main" id="{75D17540-387A-482A-B432-46A1EFB58756}"/>
                </a:ext>
              </a:extLst>
            </p:cNvPr>
            <p:cNvSpPr/>
            <p:nvPr/>
          </p:nvSpPr>
          <p:spPr>
            <a:xfrm rot="10800000" flipH="1">
              <a:off x="127986" y="6031517"/>
              <a:ext cx="287147" cy="287147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3" name="Oval 12">
              <a:extLst>
                <a:ext uri="{FF2B5EF4-FFF2-40B4-BE49-F238E27FC236}">
                  <a16:creationId xmlns:a16="http://schemas.microsoft.com/office/drawing/2014/main" id="{E29BA681-D191-4B3E-B7AD-D4DD1956C66B}"/>
                </a:ext>
              </a:extLst>
            </p:cNvPr>
            <p:cNvSpPr/>
            <p:nvPr/>
          </p:nvSpPr>
          <p:spPr>
            <a:xfrm rot="10800000" flipH="1">
              <a:off x="9714204" y="733387"/>
              <a:ext cx="348801" cy="34880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0E8379E-F532-476C-8A66-79F96DB2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252" y="544786"/>
            <a:ext cx="6400800" cy="1683971"/>
          </a:xfrm>
        </p:spPr>
        <p:txBody>
          <a:bodyPr anchor="b">
            <a:normAutofit/>
          </a:bodyPr>
          <a:lstStyle/>
          <a:p>
            <a:r>
              <a:rPr lang="en-US" altLang="ko-KR">
                <a:cs typeface="Segoe UI" panose="020B0502040204020203" pitchFamily="34" charset="0"/>
              </a:rPr>
              <a:t>Click to edit Master title style</a:t>
            </a:r>
            <a:endParaRPr lang="en-US" dirty="0">
              <a:cs typeface="Segoe UI" panose="020B0502040204020203" pitchFamily="34" charset="0"/>
            </a:endParaRPr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C1B7FDD6-4D3A-4AE1-B7D0-86DC45B0EA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574675"/>
            <a:ext cx="4022725" cy="186736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31A33AED-20A4-4373-814A-DA708A6CBE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925" y="2519163"/>
            <a:ext cx="4022725" cy="184304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0" name="Picture Placeholder 26">
            <a:extLst>
              <a:ext uri="{FF2B5EF4-FFF2-40B4-BE49-F238E27FC236}">
                <a16:creationId xmlns:a16="http://schemas.microsoft.com/office/drawing/2014/main" id="{912C8FB0-089E-45C8-820C-1DB37CF6ED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2925" y="4439331"/>
            <a:ext cx="4022725" cy="187933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7E06B4D-C658-4E45-A3F7-F9764B19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252" y="2409776"/>
            <a:ext cx="6400800" cy="3714837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buClr>
                <a:schemeClr val="accent6"/>
              </a:buClr>
              <a:defRPr/>
            </a:lvl1pPr>
          </a:lstStyle>
          <a:p>
            <a:pPr lvl="0">
              <a:lnSpc>
                <a:spcPct val="120000"/>
              </a:lnSpc>
              <a:buFont typeface="Aller" panose="020B0603020203020204" pitchFamily="34" charset="0"/>
              <a:buChar char="+"/>
            </a:pPr>
            <a:r>
              <a:rPr lang="en-US" altLang="ko-KR" sz="1800">
                <a:cs typeface="Segoe UI" panose="020B0502040204020203" pitchFamily="34" charset="0"/>
              </a:rPr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15A75550-8D38-4A9F-85E4-7A0AAC04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 dirty="0"/>
              <a:t>7/2/2023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38B8FA61-4080-4FE6-A841-33EBEFFA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Use </a:t>
            </a:r>
            <a:r>
              <a:rPr lang="en-US" dirty="0" err="1"/>
              <a:t>argo</a:t>
            </a:r>
            <a:r>
              <a:rPr lang="en-US" dirty="0"/>
              <a:t> projects in </a:t>
            </a:r>
            <a:r>
              <a:rPr lang="en-US" dirty="0" err="1"/>
              <a:t>cicd</a:t>
            </a:r>
            <a:r>
              <a:rPr lang="en-US" dirty="0"/>
              <a:t> pipeline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D100CF52-3E48-4F45-8364-508D4B71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6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BE28B89-23CB-4E2C-9090-24A7CDF75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7986" y="173174"/>
            <a:ext cx="11687253" cy="6145490"/>
            <a:chOff x="127986" y="173174"/>
            <a:chExt cx="11687253" cy="6145490"/>
          </a:xfrm>
        </p:grpSpPr>
        <p:sp useBgFill="1">
          <p:nvSpPr>
            <p:cNvPr id="10" name="Graphic 10">
              <a:extLst>
                <a:ext uri="{FF2B5EF4-FFF2-40B4-BE49-F238E27FC236}">
                  <a16:creationId xmlns:a16="http://schemas.microsoft.com/office/drawing/2014/main" id="{26535BF8-E789-4325-8C4F-264426E02116}"/>
                </a:ext>
              </a:extLst>
            </p:cNvPr>
            <p:cNvSpPr/>
            <p:nvPr/>
          </p:nvSpPr>
          <p:spPr>
            <a:xfrm rot="18900000" flipH="1">
              <a:off x="10799652" y="173174"/>
              <a:ext cx="1015587" cy="10155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1" name="Oval 10">
              <a:extLst>
                <a:ext uri="{FF2B5EF4-FFF2-40B4-BE49-F238E27FC236}">
                  <a16:creationId xmlns:a16="http://schemas.microsoft.com/office/drawing/2014/main" id="{B78DBD66-1754-4720-8E59-A61B23F58E27}"/>
                </a:ext>
              </a:extLst>
            </p:cNvPr>
            <p:cNvSpPr/>
            <p:nvPr/>
          </p:nvSpPr>
          <p:spPr>
            <a:xfrm rot="10800000" flipH="1">
              <a:off x="10187575" y="200771"/>
              <a:ext cx="175876" cy="175876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2" name="Oval 11">
              <a:extLst>
                <a:ext uri="{FF2B5EF4-FFF2-40B4-BE49-F238E27FC236}">
                  <a16:creationId xmlns:a16="http://schemas.microsoft.com/office/drawing/2014/main" id="{75D17540-387A-482A-B432-46A1EFB58756}"/>
                </a:ext>
              </a:extLst>
            </p:cNvPr>
            <p:cNvSpPr/>
            <p:nvPr/>
          </p:nvSpPr>
          <p:spPr>
            <a:xfrm rot="10800000" flipH="1">
              <a:off x="127986" y="6031517"/>
              <a:ext cx="287147" cy="287147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3" name="Oval 12">
              <a:extLst>
                <a:ext uri="{FF2B5EF4-FFF2-40B4-BE49-F238E27FC236}">
                  <a16:creationId xmlns:a16="http://schemas.microsoft.com/office/drawing/2014/main" id="{E29BA681-D191-4B3E-B7AD-D4DD1956C66B}"/>
                </a:ext>
              </a:extLst>
            </p:cNvPr>
            <p:cNvSpPr/>
            <p:nvPr/>
          </p:nvSpPr>
          <p:spPr>
            <a:xfrm rot="10800000" flipH="1">
              <a:off x="9714204" y="733387"/>
              <a:ext cx="348801" cy="34880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0E8379E-F532-476C-8A66-79F96DB2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252" y="544786"/>
            <a:ext cx="6400800" cy="1683971"/>
          </a:xfrm>
        </p:spPr>
        <p:txBody>
          <a:bodyPr anchor="b">
            <a:normAutofit/>
          </a:bodyPr>
          <a:lstStyle/>
          <a:p>
            <a:r>
              <a:rPr lang="en-US" altLang="ko-KR">
                <a:cs typeface="Segoe UI" panose="020B0502040204020203" pitchFamily="34" charset="0"/>
              </a:rPr>
              <a:t>Click to edit Master title style</a:t>
            </a:r>
            <a:endParaRPr lang="en-US" dirty="0">
              <a:cs typeface="Segoe UI" panose="020B0502040204020203" pitchFamily="34" charset="0"/>
            </a:endParaRPr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C1B7FDD6-4D3A-4AE1-B7D0-86DC45B0EA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574675"/>
            <a:ext cx="4022725" cy="186736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31A33AED-20A4-4373-814A-DA708A6CBE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925" y="2519163"/>
            <a:ext cx="4022725" cy="184304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0" name="Picture Placeholder 26">
            <a:extLst>
              <a:ext uri="{FF2B5EF4-FFF2-40B4-BE49-F238E27FC236}">
                <a16:creationId xmlns:a16="http://schemas.microsoft.com/office/drawing/2014/main" id="{912C8FB0-089E-45C8-820C-1DB37CF6ED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2925" y="4439331"/>
            <a:ext cx="4022725" cy="187933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7E06B4D-C658-4E45-A3F7-F9764B19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252" y="2409776"/>
            <a:ext cx="6400800" cy="3714837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buClr>
                <a:schemeClr val="accent6"/>
              </a:buClr>
              <a:defRPr/>
            </a:lvl1pPr>
          </a:lstStyle>
          <a:p>
            <a:pPr lvl="0">
              <a:lnSpc>
                <a:spcPct val="120000"/>
              </a:lnSpc>
              <a:buFont typeface="Aller" panose="020B0603020203020204" pitchFamily="34" charset="0"/>
              <a:buChar char="+"/>
            </a:pPr>
            <a:r>
              <a:rPr lang="en-US" altLang="ko-KR" sz="1800">
                <a:cs typeface="Segoe UI" panose="020B0502040204020203" pitchFamily="34" charset="0"/>
              </a:rPr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15A75550-8D38-4A9F-85E4-7A0AAC04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 dirty="0"/>
              <a:t>7/2/2023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38B8FA61-4080-4FE6-A841-33EBEFFA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Use </a:t>
            </a:r>
            <a:r>
              <a:rPr lang="en-US" dirty="0" err="1"/>
              <a:t>argo</a:t>
            </a:r>
            <a:r>
              <a:rPr lang="en-US" dirty="0"/>
              <a:t> projects in </a:t>
            </a:r>
            <a:r>
              <a:rPr lang="en-US" dirty="0" err="1"/>
              <a:t>cicd</a:t>
            </a:r>
            <a:r>
              <a:rPr lang="en-US" dirty="0"/>
              <a:t> pipeline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D100CF52-3E48-4F45-8364-508D4B71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4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Graphic 10">
            <a:extLst>
              <a:ext uri="{FF2B5EF4-FFF2-40B4-BE49-F238E27FC236}">
                <a16:creationId xmlns:a16="http://schemas.microsoft.com/office/drawing/2014/main" id="{700F5C96-E2D7-4D19-99B6-D56001B8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0891156" y="241085"/>
            <a:ext cx="925287" cy="925287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C3AFF211-012D-43E4-B59F-BAFA07FEE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734076" y="1394142"/>
            <a:ext cx="261660" cy="261660"/>
          </a:xfrm>
          <a:prstGeom prst="ellipse">
            <a:avLst/>
          </a:pr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25CA5D-5FF0-4FEA-A2FC-2239486D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66490"/>
            <a:ext cx="11238347" cy="1502704"/>
          </a:xfrm>
        </p:spPr>
        <p:txBody>
          <a:bodyPr anchor="ctr">
            <a:normAutofit/>
          </a:bodyPr>
          <a:lstStyle/>
          <a:p>
            <a:r>
              <a:rPr lang="en-US" altLang="ko-KR">
                <a:cs typeface="Segoe UI" panose="020B0502040204020203" pitchFamily="34" charset="0"/>
              </a:rPr>
              <a:t>Click to edit Master title style</a:t>
            </a:r>
            <a:endParaRPr lang="en-US" dirty="0"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76CE4-35AA-4B7D-B1D9-AFEC56F1F97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1" y="2286000"/>
            <a:ext cx="5435600" cy="40052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 baseline="0"/>
            </a:lvl1pPr>
            <a:lvl2pPr marL="457200" indent="0">
              <a:lnSpc>
                <a:spcPct val="100000"/>
              </a:lnSpc>
              <a:spcBef>
                <a:spcPts val="1000"/>
              </a:spcBef>
              <a:buNone/>
              <a:defRPr/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/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/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CA50A35E-7645-4F70-8ADA-229A6593E7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25" y="2286000"/>
            <a:ext cx="5435600" cy="4038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C58D7-9641-A404-97D1-D1A86001F2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765EE-29CA-9F3E-55F0-5B0C85764A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C9C42-AF64-1D6A-3628-44C6635407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85333DF-B319-4AE9-B2FF-17CB683E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4786"/>
            <a:ext cx="11238346" cy="836339"/>
          </a:xfrm>
        </p:spPr>
        <p:txBody>
          <a:bodyPr anchor="t">
            <a:normAutofit/>
          </a:bodyPr>
          <a:lstStyle/>
          <a:p>
            <a:r>
              <a:rPr lang="en-US" altLang="ko-KR">
                <a:cs typeface="Segoe UI" panose="020B0502040204020203" pitchFamily="34" charset="0"/>
              </a:rPr>
              <a:t>Click to edit Master title style</a:t>
            </a:r>
            <a:endParaRPr lang="en-US" dirty="0">
              <a:cs typeface="Segoe UI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F11C6D-F71D-4B7F-AD15-0A80B92C5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34054" y="381222"/>
            <a:ext cx="1776608" cy="1547254"/>
            <a:chOff x="10134054" y="381222"/>
            <a:chExt cx="1776608" cy="1547254"/>
          </a:xfrm>
        </p:grpSpPr>
        <p:sp useBgFill="1">
          <p:nvSpPr>
            <p:cNvPr id="10" name="Graphic 10">
              <a:extLst>
                <a:ext uri="{FF2B5EF4-FFF2-40B4-BE49-F238E27FC236}">
                  <a16:creationId xmlns:a16="http://schemas.microsoft.com/office/drawing/2014/main" id="{F52E1B51-6BF3-46E9-83D0-40BE41AA989E}"/>
                </a:ext>
              </a:extLst>
            </p:cNvPr>
            <p:cNvSpPr/>
            <p:nvPr/>
          </p:nvSpPr>
          <p:spPr>
            <a:xfrm rot="2700000">
              <a:off x="10895075" y="863805"/>
              <a:ext cx="1015587" cy="10155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1" name="Oval 10">
              <a:extLst>
                <a:ext uri="{FF2B5EF4-FFF2-40B4-BE49-F238E27FC236}">
                  <a16:creationId xmlns:a16="http://schemas.microsoft.com/office/drawing/2014/main" id="{C1A0293A-61AB-498F-82D7-9E412D08B068}"/>
                </a:ext>
              </a:extLst>
            </p:cNvPr>
            <p:cNvSpPr/>
            <p:nvPr/>
          </p:nvSpPr>
          <p:spPr>
            <a:xfrm rot="10800000">
              <a:off x="10318364" y="1752600"/>
              <a:ext cx="175876" cy="175876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2" name="Oval 11">
              <a:extLst>
                <a:ext uri="{FF2B5EF4-FFF2-40B4-BE49-F238E27FC236}">
                  <a16:creationId xmlns:a16="http://schemas.microsoft.com/office/drawing/2014/main" id="{CB8032AC-458F-4F48-BA3C-C13B0F57919F}"/>
                </a:ext>
              </a:extLst>
            </p:cNvPr>
            <p:cNvSpPr/>
            <p:nvPr/>
          </p:nvSpPr>
          <p:spPr>
            <a:xfrm rot="10800000">
              <a:off x="10134054" y="381222"/>
              <a:ext cx="544496" cy="544496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CAE2E565-A9C5-4946-9768-81039DDD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 dirty="0"/>
              <a:t>7/2/2023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9F6BD62A-8CCF-46F6-87F7-FCCDDA65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Use </a:t>
            </a:r>
            <a:r>
              <a:rPr lang="en-US" dirty="0" err="1"/>
              <a:t>argo</a:t>
            </a:r>
            <a:r>
              <a:rPr lang="en-US" dirty="0"/>
              <a:t> projects in </a:t>
            </a:r>
            <a:r>
              <a:rPr lang="en-US" dirty="0" err="1"/>
              <a:t>cicd</a:t>
            </a:r>
            <a:r>
              <a:rPr lang="en-US" dirty="0"/>
              <a:t> pipeline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B6E5353-4510-49A8-9DF3-C3BD16C5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017C2-1A42-4672-97A5-440ECADBAD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3401" y="2105024"/>
            <a:ext cx="11125200" cy="40100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70666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val 8">
            <a:extLst>
              <a:ext uri="{FF2B5EF4-FFF2-40B4-BE49-F238E27FC236}">
                <a16:creationId xmlns:a16="http://schemas.microsoft.com/office/drawing/2014/main" id="{CE03E97F-76F9-45EC-AE80-C1D5F8B5A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2422250" y="1219200"/>
            <a:ext cx="373689" cy="373689"/>
          </a:xfrm>
          <a:prstGeom prst="ellipse">
            <a:avLst/>
          </a:pr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Graphic 10">
            <a:extLst>
              <a:ext uri="{FF2B5EF4-FFF2-40B4-BE49-F238E27FC236}">
                <a16:creationId xmlns:a16="http://schemas.microsoft.com/office/drawing/2014/main" id="{C3FCAC5B-085B-4039-869E-017D5522A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45890" y="28456"/>
            <a:ext cx="1977027" cy="1977027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A51163-2B3E-42EC-9F43-B0BBBAB5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34" y="728905"/>
            <a:ext cx="5893683" cy="3184274"/>
          </a:xfrm>
        </p:spPr>
        <p:txBody>
          <a:bodyPr anchor="b">
            <a:normAutofit/>
          </a:bodyPr>
          <a:lstStyle/>
          <a:p>
            <a:pPr algn="l"/>
            <a:r>
              <a:rPr lang="en-US" altLang="ko-KR" sz="5400"/>
              <a:t>Click to edit Master title style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0A2EA-07DC-44D9-B650-F1F2DC25B0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54" y="4092681"/>
            <a:ext cx="5926564" cy="25002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6"/>
              </a:buCl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79CBD6DC-50A5-42AC-B06C-16CD14A3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 dirty="0"/>
              <a:t>7/2/2023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AEB7CDBA-0E82-4480-9708-7E305596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3657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Use </a:t>
            </a:r>
            <a:r>
              <a:rPr lang="en-US" dirty="0" err="1"/>
              <a:t>argo</a:t>
            </a:r>
            <a:r>
              <a:rPr lang="en-US" dirty="0"/>
              <a:t> projects in </a:t>
            </a:r>
            <a:r>
              <a:rPr lang="en-US" dirty="0" err="1"/>
              <a:t>cicd</a:t>
            </a:r>
            <a:r>
              <a:rPr lang="en-US" dirty="0"/>
              <a:t> pipeline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AE4B01-8A3C-46A5-A1F0-E67DE4EC8A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31075" y="0"/>
            <a:ext cx="4860925" cy="6858000"/>
          </a:xfrm>
          <a:custGeom>
            <a:avLst/>
            <a:gdLst>
              <a:gd name="connsiteX0" fmla="*/ 0 w 4860925"/>
              <a:gd name="connsiteY0" fmla="*/ 0 h 6858000"/>
              <a:gd name="connsiteX1" fmla="*/ 4860925 w 4860925"/>
              <a:gd name="connsiteY1" fmla="*/ 0 h 6858000"/>
              <a:gd name="connsiteX2" fmla="*/ 4860925 w 4860925"/>
              <a:gd name="connsiteY2" fmla="*/ 6858000 h 6858000"/>
              <a:gd name="connsiteX3" fmla="*/ 0 w 4860925"/>
              <a:gd name="connsiteY3" fmla="*/ 6858000 h 6858000"/>
              <a:gd name="connsiteX4" fmla="*/ 0 w 4860925"/>
              <a:gd name="connsiteY4" fmla="*/ 5663791 h 6858000"/>
              <a:gd name="connsiteX5" fmla="*/ 158149 w 4860925"/>
              <a:gd name="connsiteY5" fmla="*/ 5821940 h 6858000"/>
              <a:gd name="connsiteX6" fmla="*/ 250704 w 4860925"/>
              <a:gd name="connsiteY6" fmla="*/ 5821940 h 6858000"/>
              <a:gd name="connsiteX7" fmla="*/ 250704 w 4860925"/>
              <a:gd name="connsiteY7" fmla="*/ 5729385 h 6858000"/>
              <a:gd name="connsiteX8" fmla="*/ 88738 w 4860925"/>
              <a:gd name="connsiteY8" fmla="*/ 5567420 h 6858000"/>
              <a:gd name="connsiteX9" fmla="*/ 250701 w 4860925"/>
              <a:gd name="connsiteY9" fmla="*/ 5405457 h 6858000"/>
              <a:gd name="connsiteX10" fmla="*/ 250701 w 4860925"/>
              <a:gd name="connsiteY10" fmla="*/ 5312902 h 6858000"/>
              <a:gd name="connsiteX11" fmla="*/ 158146 w 4860925"/>
              <a:gd name="connsiteY11" fmla="*/ 5312902 h 6858000"/>
              <a:gd name="connsiteX12" fmla="*/ 0 w 4860925"/>
              <a:gd name="connsiteY12" fmla="*/ 54710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0925" h="6858000">
                <a:moveTo>
                  <a:pt x="0" y="0"/>
                </a:moveTo>
                <a:lnTo>
                  <a:pt x="4860925" y="0"/>
                </a:lnTo>
                <a:lnTo>
                  <a:pt x="4860925" y="6858000"/>
                </a:lnTo>
                <a:lnTo>
                  <a:pt x="0" y="6858000"/>
                </a:lnTo>
                <a:lnTo>
                  <a:pt x="0" y="5663791"/>
                </a:lnTo>
                <a:lnTo>
                  <a:pt x="158149" y="5821940"/>
                </a:lnTo>
                <a:cubicBezTo>
                  <a:pt x="183706" y="5847497"/>
                  <a:pt x="225146" y="5847497"/>
                  <a:pt x="250704" y="5821940"/>
                </a:cubicBezTo>
                <a:cubicBezTo>
                  <a:pt x="276261" y="5796382"/>
                  <a:pt x="276264" y="5754945"/>
                  <a:pt x="250704" y="5729385"/>
                </a:cubicBezTo>
                <a:lnTo>
                  <a:pt x="88738" y="5567420"/>
                </a:lnTo>
                <a:lnTo>
                  <a:pt x="250701" y="5405457"/>
                </a:lnTo>
                <a:cubicBezTo>
                  <a:pt x="276258" y="5379899"/>
                  <a:pt x="276261" y="5338463"/>
                  <a:pt x="250701" y="5312902"/>
                </a:cubicBezTo>
                <a:cubicBezTo>
                  <a:pt x="225143" y="5287344"/>
                  <a:pt x="183703" y="5287344"/>
                  <a:pt x="158146" y="5312902"/>
                </a:cubicBezTo>
                <a:lnTo>
                  <a:pt x="0" y="54710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Slide Number Placeholder 12">
            <a:extLst>
              <a:ext uri="{FF2B5EF4-FFF2-40B4-BE49-F238E27FC236}">
                <a16:creationId xmlns:a16="http://schemas.microsoft.com/office/drawing/2014/main" id="{92F0D34E-56DB-45B4-B7F0-CE5961F9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4" name="Graphic 10">
            <a:extLst>
              <a:ext uri="{FF2B5EF4-FFF2-40B4-BE49-F238E27FC236}">
                <a16:creationId xmlns:a16="http://schemas.microsoft.com/office/drawing/2014/main" id="{6EFE6B19-328D-40CF-90BA-F287CC59B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6967314" y="5207478"/>
            <a:ext cx="719888" cy="719888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7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7/2/2023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</a:t>
            </a:r>
            <a:r>
              <a:rPr lang="en-US" dirty="0" err="1"/>
              <a:t>argo</a:t>
            </a:r>
            <a:r>
              <a:rPr lang="en-US" dirty="0"/>
              <a:t> projects in </a:t>
            </a:r>
            <a:r>
              <a:rPr lang="en-US" dirty="0" err="1"/>
              <a:t>cicd</a:t>
            </a:r>
            <a:r>
              <a:rPr lang="en-US" dirty="0"/>
              <a:t> pipeline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8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93" r:id="rId3"/>
    <p:sldLayoutId id="2147483747" r:id="rId4"/>
    <p:sldLayoutId id="2147483753" r:id="rId5"/>
    <p:sldLayoutId id="2147483792" r:id="rId6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1"/>
        </a:buClr>
        <a:buFont typeface="Segoe UI" panose="020B0502040204020203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otess/cicd-tutorial.g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rketplace?type=ac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606FF93-30AD-4496-9EB4-A16588DB9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34" y="575423"/>
            <a:ext cx="5435027" cy="3234577"/>
          </a:xfrm>
        </p:spPr>
        <p:txBody>
          <a:bodyPr>
            <a:normAutofit/>
          </a:bodyPr>
          <a:lstStyle/>
          <a:p>
            <a:r>
              <a:rPr lang="en-US" dirty="0"/>
              <a:t>Argo Workflow</a:t>
            </a:r>
            <a:br>
              <a:rPr lang="en-US" dirty="0"/>
            </a:br>
            <a:r>
              <a:rPr lang="en-US" dirty="0" err="1"/>
              <a:t>ArgoCD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CICD Pipeline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80F03BD-5CC3-47DD-B082-722AE47BF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636" y="4004423"/>
            <a:ext cx="5435026" cy="2278154"/>
          </a:xfrm>
        </p:spPr>
        <p:txBody>
          <a:bodyPr>
            <a:normAutofit/>
          </a:bodyPr>
          <a:lstStyle/>
          <a:p>
            <a:r>
              <a:rPr lang="ko-KR" altLang="en-US" dirty="0"/>
              <a:t>독고혁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4797475-59FF-348C-0F67-20B98F358B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815" b="14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493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89D9-49A7-D595-46E2-0F563915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깃헙 예제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0C852-538A-DECB-65DE-142E5D1D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48DBF-AA54-436C-4F0A-5E8F020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374EA-7C20-0701-4430-34F230AE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83E8CB0-7E9D-048B-924E-939DBC569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1" y="2105024"/>
            <a:ext cx="11125200" cy="4010025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endParaRPr lang="en-US" altLang="ko-KR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>
              <a:buClr>
                <a:schemeClr val="accent5"/>
              </a:buClr>
            </a:pPr>
            <a:r>
              <a:rPr lang="ko-KR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로컬 클러스터에서 </a:t>
            </a:r>
            <a:r>
              <a:rPr lang="en-US" altLang="ko-K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argo</a:t>
            </a:r>
            <a:r>
              <a:rPr lang="en-US" altLang="ko-K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workflow, </a:t>
            </a:r>
            <a:r>
              <a:rPr lang="en-US" altLang="ko-K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argocd</a:t>
            </a:r>
            <a:r>
              <a:rPr lang="en-US" altLang="ko-K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를 구성해서 </a:t>
            </a:r>
            <a:r>
              <a:rPr lang="en-US" altLang="ko-K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cicd</a:t>
            </a:r>
            <a:r>
              <a:rPr lang="en-US" altLang="ko-K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구현해보기</a:t>
            </a:r>
            <a:endParaRPr lang="en-US" altLang="ko-K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>
              <a:buClr>
                <a:schemeClr val="accent5"/>
              </a:buClr>
            </a:pPr>
            <a:r>
              <a:rPr lang="en-US" altLang="ko-KR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https://github.com/protess/cicd-tutorial.git</a:t>
            </a:r>
            <a:endParaRPr lang="en-US" altLang="ko-KR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89D9-49A7-D595-46E2-0F563915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Lessons Learned</a:t>
            </a:r>
            <a:endParaRPr lang="ko-KR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0C852-538A-DECB-65DE-142E5D1D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48DBF-AA54-436C-4F0A-5E8F020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374EA-7C20-0701-4430-34F230AE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6DCE94B-2C9C-317B-E839-411BDC4EA7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1" y="2105024"/>
            <a:ext cx="11125200" cy="4010025"/>
          </a:xfrm>
        </p:spPr>
        <p:txBody>
          <a:bodyPr/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Argo workflow </a:t>
            </a:r>
            <a:r>
              <a:rPr lang="ko-KR" altLang="en-US" dirty="0"/>
              <a:t>의 러닝커브가 높은편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Input artifact git </a:t>
            </a:r>
            <a:r>
              <a:rPr lang="ko-KR" altLang="en-US" dirty="0"/>
              <a:t>을 제공하는데 내장된 </a:t>
            </a:r>
            <a:r>
              <a:rPr lang="en-US" altLang="ko-KR" dirty="0"/>
              <a:t>go git </a:t>
            </a:r>
            <a:r>
              <a:rPr lang="ko-KR" altLang="en-US" dirty="0"/>
              <a:t>의 이슈가 꽤 있다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 err="1"/>
              <a:t>ttl</a:t>
            </a:r>
            <a:r>
              <a:rPr lang="en-US" altLang="ko-KR" dirty="0"/>
              <a:t> </a:t>
            </a:r>
            <a:r>
              <a:rPr lang="ko-KR" altLang="en-US" dirty="0"/>
              <a:t>을 설정하지 않으면 </a:t>
            </a:r>
            <a:r>
              <a:rPr lang="en-US" altLang="ko-KR" dirty="0"/>
              <a:t>pod </a:t>
            </a:r>
            <a:r>
              <a:rPr lang="ko-KR" altLang="en-US" dirty="0"/>
              <a:t>가 계속 남아 있게 된다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Workflow </a:t>
            </a:r>
            <a:r>
              <a:rPr lang="ko-KR" altLang="en-US" dirty="0"/>
              <a:t>의 </a:t>
            </a:r>
            <a:r>
              <a:rPr lang="en-US" altLang="ko-KR" dirty="0"/>
              <a:t>lint </a:t>
            </a:r>
            <a:r>
              <a:rPr lang="ko-KR" altLang="en-US" dirty="0"/>
              <a:t>가 명확하지 않은 경우가 있다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 err="1"/>
              <a:t>ArgoCD</a:t>
            </a:r>
            <a:r>
              <a:rPr lang="ko-KR" altLang="en-US" dirty="0"/>
              <a:t>의 </a:t>
            </a:r>
            <a:r>
              <a:rPr lang="en-US" altLang="ko-KR" dirty="0"/>
              <a:t>auto sync </a:t>
            </a:r>
            <a:r>
              <a:rPr lang="ko-KR" altLang="en-US" dirty="0"/>
              <a:t>는 </a:t>
            </a:r>
            <a:r>
              <a:rPr lang="en-US" altLang="ko-KR" dirty="0"/>
              <a:t>3</a:t>
            </a:r>
            <a:r>
              <a:rPr lang="ko-KR" altLang="en-US" dirty="0"/>
              <a:t>분 간격으로 작동한다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CLI </a:t>
            </a:r>
            <a:r>
              <a:rPr lang="ko-KR" altLang="en-US" dirty="0"/>
              <a:t>로 </a:t>
            </a:r>
            <a:r>
              <a:rPr lang="en-US" altLang="ko-KR" dirty="0"/>
              <a:t>syn and wait </a:t>
            </a:r>
            <a:r>
              <a:rPr lang="ko-KR" altLang="en-US" dirty="0"/>
              <a:t>로 원하는 결과를 얻으려면 조건을 잘 맞추어서 보내야한다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Auto sync </a:t>
            </a:r>
            <a:r>
              <a:rPr lang="ko-KR" altLang="en-US" dirty="0"/>
              <a:t>를 사용할때 각각의 </a:t>
            </a:r>
            <a:r>
              <a:rPr lang="en-US" altLang="ko-KR" dirty="0"/>
              <a:t>application </a:t>
            </a:r>
            <a:r>
              <a:rPr lang="ko-KR" altLang="en-US" dirty="0"/>
              <a:t>의 특성을 잘 이해하고 사용하지 않으면 원하지 않는 결과를 얻을 수 있다</a:t>
            </a:r>
            <a:r>
              <a:rPr lang="en-US" altLang="ko-KR" dirty="0"/>
              <a:t>(</a:t>
            </a:r>
            <a:r>
              <a:rPr lang="ko-KR" altLang="en-US" dirty="0"/>
              <a:t>애매하면 </a:t>
            </a:r>
            <a:r>
              <a:rPr lang="en-US" altLang="ko-KR" dirty="0"/>
              <a:t>auto sync </a:t>
            </a:r>
            <a:r>
              <a:rPr lang="ko-KR" altLang="en-US" dirty="0"/>
              <a:t>를 사용하지 않는 것이 좋다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947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B708E9-0AE4-6E32-623A-9A2F254369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F9A4C0-5C18-57CE-416A-3245654FE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/>
              <a:t>독고혁</a:t>
            </a:r>
            <a:endParaRPr lang="en-US" altLang="ko-KR" dirty="0"/>
          </a:p>
          <a:p>
            <a:r>
              <a:rPr lang="en-US" altLang="ko-KR" dirty="0"/>
              <a:t>https://www.notion.so/protess/Protess-s-log-9b7dbeecb287463a930457062c8e68e4?pvs=4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4FFE9-9354-A247-9E85-7E5DF1C8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DA2AD-1A41-0A2A-E5BB-82F9F39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03FE8DB-D57B-2EEC-5505-E6B738C8CA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94" t="1343" r="52638" b="-1343"/>
          <a:stretch/>
        </p:blipFill>
        <p:spPr>
          <a:xfrm>
            <a:off x="7331075" y="0"/>
            <a:ext cx="4860925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1B47B-A05F-315F-290B-79D4E57A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4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B3E83B9-222A-4520-83DF-65CC433D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252" y="544786"/>
            <a:ext cx="6400800" cy="168397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28" name="Picture Placeholder 27" descr="Close Up of a chess board">
            <a:extLst>
              <a:ext uri="{FF2B5EF4-FFF2-40B4-BE49-F238E27FC236}">
                <a16:creationId xmlns:a16="http://schemas.microsoft.com/office/drawing/2014/main" id="{418F3B9B-6683-4DCF-8F6A-173C94E52C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0670" b="10670"/>
          <a:stretch/>
        </p:blipFill>
        <p:spPr>
          <a:xfrm>
            <a:off x="542925" y="574675"/>
            <a:ext cx="4022725" cy="1867360"/>
          </a:xfrm>
        </p:spPr>
      </p:pic>
      <p:pic>
        <p:nvPicPr>
          <p:cNvPr id="13" name="Picture Placeholder 12" descr="Cogs brainstorming">
            <a:extLst>
              <a:ext uri="{FF2B5EF4-FFF2-40B4-BE49-F238E27FC236}">
                <a16:creationId xmlns:a16="http://schemas.microsoft.com/office/drawing/2014/main" id="{22858132-76FC-4F1E-BBD7-969497F1A0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25" y="2519163"/>
            <a:ext cx="4022725" cy="1843040"/>
          </a:xfrm>
        </p:spPr>
      </p:pic>
      <p:pic>
        <p:nvPicPr>
          <p:cNvPr id="19" name="Picture Placeholder 18" descr="Close up of grey chess piece casting a shadow">
            <a:extLst>
              <a:ext uri="{FF2B5EF4-FFF2-40B4-BE49-F238E27FC236}">
                <a16:creationId xmlns:a16="http://schemas.microsoft.com/office/drawing/2014/main" id="{4DDD4EE5-D9CF-4433-8027-E8390EC16D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25" y="4439331"/>
            <a:ext cx="4022725" cy="1879333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7FA55F-C7EA-4BF4-8024-B7D78BD7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252" y="2409776"/>
            <a:ext cx="6400800" cy="371483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What is CICD</a:t>
            </a:r>
          </a:p>
          <a:p>
            <a:r>
              <a:rPr lang="en-US" dirty="0"/>
              <a:t>Platforms available</a:t>
            </a:r>
          </a:p>
          <a:p>
            <a:r>
              <a:rPr lang="en-US" dirty="0"/>
              <a:t>Why use Argo projects</a:t>
            </a:r>
          </a:p>
          <a:p>
            <a:r>
              <a:rPr lang="en-US" altLang="ko-KR" dirty="0"/>
              <a:t>Example</a:t>
            </a:r>
            <a:endParaRPr lang="en-US" dirty="0"/>
          </a:p>
          <a:p>
            <a:r>
              <a:rPr lang="en-US" dirty="0"/>
              <a:t>Lessons Learned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FC983FB1-C97B-41D3-9FB3-3965A27A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 dirty="0"/>
              <a:t>7/2/2023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6B03491-29ED-44F3-91B1-95FE8D2D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argo</a:t>
            </a:r>
            <a:r>
              <a:rPr lang="en-US" dirty="0"/>
              <a:t> </a:t>
            </a:r>
            <a:r>
              <a:rPr lang="en-US" dirty="0" err="1"/>
              <a:t>proejcts</a:t>
            </a:r>
            <a:r>
              <a:rPr lang="en-US" dirty="0"/>
              <a:t> in </a:t>
            </a:r>
            <a:r>
              <a:rPr lang="en-US" dirty="0" err="1"/>
              <a:t>cicd</a:t>
            </a:r>
            <a:r>
              <a:rPr lang="en-US" dirty="0"/>
              <a:t> pipeline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8C61C62-3469-4549-83A6-FB9E93FF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1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9A8F-9A11-23EF-66CB-881E454B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90002-DDBD-CF0A-1236-5069FB17A1A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o-KR" altLang="en-US" dirty="0"/>
              <a:t>안녕하세요 독고혁 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쿠버네티스코리아의 운영진으로 활동하고 있고 </a:t>
            </a:r>
            <a:br>
              <a:rPr lang="en-US" altLang="ko-KR" dirty="0"/>
            </a:br>
            <a:r>
              <a:rPr lang="ko-KR" altLang="en-US" dirty="0"/>
              <a:t>최근에는 헬스케어에 관심이 많아 지면서 헬스케어 관련 스타트업중 하나인</a:t>
            </a:r>
            <a:r>
              <a:rPr lang="en-US" altLang="ko-KR" dirty="0"/>
              <a:t> </a:t>
            </a:r>
            <a:r>
              <a:rPr lang="ko-KR" altLang="en-US" dirty="0"/>
              <a:t>휴레이포지티브에서 </a:t>
            </a:r>
            <a:r>
              <a:rPr lang="en-US" altLang="ko-KR" dirty="0"/>
              <a:t>DevOps </a:t>
            </a:r>
            <a:r>
              <a:rPr lang="ko-KR" altLang="en-US" dirty="0"/>
              <a:t>롤을 맡아서 헬스투두라고하는  헬스케어앱을 안정적이고 안전하게 운영하는것에 집중하고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A2A185-FB90-F171-3BD0-66CDA7CACD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8C477-38E2-5D0B-6FCA-07193BB5AE5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0851D-02B8-5F15-7496-3CB5934CB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56C61-C150-6049-FACD-14A7331B49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561BAE-2E93-2921-34B6-8616F192B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1" y="1594145"/>
            <a:ext cx="6146088" cy="47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5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95E1-E4BD-3CAA-000F-D3636E40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이전에 배포란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2006D-F1B3-2C6D-FF8F-2C054C1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F8A5D-28A7-FE55-40AA-B982BB8F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77710-E679-CF8A-CFB2-194C3D15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CAB7EDE-25B7-17C5-1D32-52DE382E27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1" y="2105024"/>
            <a:ext cx="11125200" cy="4010025"/>
          </a:xfrm>
        </p:spPr>
        <p:txBody>
          <a:bodyPr/>
          <a:lstStyle/>
          <a:p>
            <a:pPr>
              <a:buClr>
                <a:schemeClr val="accent5"/>
              </a:buClr>
            </a:pP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206D92-0DF8-4C8A-196B-B2AC7328D858}"/>
              </a:ext>
            </a:extLst>
          </p:cNvPr>
          <p:cNvSpPr/>
          <p:nvPr/>
        </p:nvSpPr>
        <p:spPr>
          <a:xfrm>
            <a:off x="5016000" y="2867485"/>
            <a:ext cx="2160000" cy="13760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Prep. Deploy</a:t>
            </a:r>
            <a:endParaRPr lang="ko-KR" alt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8EDDA4-C0D3-2859-E8D8-D86EB91C8032}"/>
              </a:ext>
            </a:extLst>
          </p:cNvPr>
          <p:cNvSpPr/>
          <p:nvPr/>
        </p:nvSpPr>
        <p:spPr>
          <a:xfrm>
            <a:off x="8781495" y="2867485"/>
            <a:ext cx="2160000" cy="13760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Deploy to Env.</a:t>
            </a:r>
            <a:endParaRPr lang="ko-KR" altLang="en-US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7F0C21DC-358E-C837-948F-7743B3879397}"/>
              </a:ext>
            </a:extLst>
          </p:cNvPr>
          <p:cNvSpPr/>
          <p:nvPr/>
        </p:nvSpPr>
        <p:spPr>
          <a:xfrm>
            <a:off x="3427016" y="3298050"/>
            <a:ext cx="1578745" cy="5149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475D0E-C9DC-FF6E-4B62-AC1D2ECC9388}"/>
              </a:ext>
            </a:extLst>
          </p:cNvPr>
          <p:cNvSpPr/>
          <p:nvPr/>
        </p:nvSpPr>
        <p:spPr>
          <a:xfrm>
            <a:off x="1250505" y="2867484"/>
            <a:ext cx="2160000" cy="13760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Test/Build</a:t>
            </a:r>
            <a:endParaRPr lang="ko-KR" altLang="en-US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9B7BBABF-D51D-5C10-7694-9869CA9996BC}"/>
              </a:ext>
            </a:extLst>
          </p:cNvPr>
          <p:cNvSpPr/>
          <p:nvPr/>
        </p:nvSpPr>
        <p:spPr>
          <a:xfrm>
            <a:off x="7188340" y="3298049"/>
            <a:ext cx="1578745" cy="5149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48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95E1-E4BD-3CAA-000F-D3636E40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CICD Pipeline</a:t>
            </a:r>
            <a:endParaRPr lang="ko-KR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2006D-F1B3-2C6D-FF8F-2C054C1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F8A5D-28A7-FE55-40AA-B982BB8F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77710-E679-CF8A-CFB2-194C3D15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E433E6-E9AE-36B0-ABB3-F45A1B7E3D95}"/>
              </a:ext>
            </a:extLst>
          </p:cNvPr>
          <p:cNvSpPr/>
          <p:nvPr/>
        </p:nvSpPr>
        <p:spPr>
          <a:xfrm>
            <a:off x="1320799" y="3236830"/>
            <a:ext cx="5354741" cy="9318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109DC7-10C1-A06F-2EE5-6C469C9FACFF}"/>
              </a:ext>
            </a:extLst>
          </p:cNvPr>
          <p:cNvSpPr/>
          <p:nvPr/>
        </p:nvSpPr>
        <p:spPr>
          <a:xfrm>
            <a:off x="7343016" y="3236824"/>
            <a:ext cx="2114006" cy="9318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Automatically</a:t>
            </a:r>
            <a:b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 to</a:t>
            </a:r>
            <a:b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68CF99F-07D9-9FF5-1B83-891106406398}"/>
              </a:ext>
            </a:extLst>
          </p:cNvPr>
          <p:cNvSpPr/>
          <p:nvPr/>
        </p:nvSpPr>
        <p:spPr>
          <a:xfrm>
            <a:off x="3740751" y="3546526"/>
            <a:ext cx="450669" cy="31241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3274878-1687-F341-8481-4904F7E75EB3}"/>
              </a:ext>
            </a:extLst>
          </p:cNvPr>
          <p:cNvSpPr/>
          <p:nvPr/>
        </p:nvSpPr>
        <p:spPr>
          <a:xfrm>
            <a:off x="5131944" y="3546525"/>
            <a:ext cx="450669" cy="31241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959192A-FF2D-368C-FEDC-5F9510DF3A2B}"/>
              </a:ext>
            </a:extLst>
          </p:cNvPr>
          <p:cNvSpPr/>
          <p:nvPr/>
        </p:nvSpPr>
        <p:spPr>
          <a:xfrm>
            <a:off x="6557976" y="3546525"/>
            <a:ext cx="753290" cy="31241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54851E-5833-DFC9-5121-524D506143B9}"/>
              </a:ext>
            </a:extLst>
          </p:cNvPr>
          <p:cNvSpPr/>
          <p:nvPr/>
        </p:nvSpPr>
        <p:spPr>
          <a:xfrm>
            <a:off x="2798049" y="3367250"/>
            <a:ext cx="949234" cy="6709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6AEF63-93A3-E67A-CA0B-ECDFB6AE48A2}"/>
              </a:ext>
            </a:extLst>
          </p:cNvPr>
          <p:cNvSpPr/>
          <p:nvPr/>
        </p:nvSpPr>
        <p:spPr>
          <a:xfrm>
            <a:off x="4182712" y="3367250"/>
            <a:ext cx="949234" cy="6709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04A81C-9954-8B6E-9BD2-420BEC04A3A7}"/>
              </a:ext>
            </a:extLst>
          </p:cNvPr>
          <p:cNvSpPr/>
          <p:nvPr/>
        </p:nvSpPr>
        <p:spPr>
          <a:xfrm>
            <a:off x="5608741" y="3367250"/>
            <a:ext cx="949234" cy="6709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345BD-62E2-D96F-613A-7E5611181F6F}"/>
              </a:ext>
            </a:extLst>
          </p:cNvPr>
          <p:cNvSpPr txBox="1"/>
          <p:nvPr/>
        </p:nvSpPr>
        <p:spPr>
          <a:xfrm>
            <a:off x="3194957" y="2621463"/>
            <a:ext cx="168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Continuous</a:t>
            </a:r>
            <a:b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1112B-F7E0-C875-5523-5E945F8E1FBE}"/>
              </a:ext>
            </a:extLst>
          </p:cNvPr>
          <p:cNvSpPr txBox="1"/>
          <p:nvPr/>
        </p:nvSpPr>
        <p:spPr>
          <a:xfrm>
            <a:off x="7591213" y="2614442"/>
            <a:ext cx="168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Continuous</a:t>
            </a:r>
            <a:b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Deployment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6C97F1-C8A6-55F9-5B3D-116C9E9690DC}"/>
              </a:ext>
            </a:extLst>
          </p:cNvPr>
          <p:cNvSpPr txBox="1"/>
          <p:nvPr/>
        </p:nvSpPr>
        <p:spPr>
          <a:xfrm>
            <a:off x="2123639" y="4347915"/>
            <a:ext cx="3948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소스를 클론</a:t>
            </a:r>
            <a:r>
              <a:rPr lang="en-US" altLang="ko-K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테스트</a:t>
            </a:r>
            <a:r>
              <a:rPr lang="en-US" altLang="ko-K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빌드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gitops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업데이트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D86B5D-EB9A-F160-B1C1-713AF174DFC7}"/>
              </a:ext>
            </a:extLst>
          </p:cNvPr>
          <p:cNvSpPr txBox="1"/>
          <p:nvPr/>
        </p:nvSpPr>
        <p:spPr>
          <a:xfrm>
            <a:off x="7200267" y="4347915"/>
            <a:ext cx="2035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환경에 자동배포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DA231CC-841A-04C9-BA80-8C93ADAD757D}"/>
              </a:ext>
            </a:extLst>
          </p:cNvPr>
          <p:cNvSpPr/>
          <p:nvPr/>
        </p:nvSpPr>
        <p:spPr>
          <a:xfrm>
            <a:off x="2349920" y="3546525"/>
            <a:ext cx="450669" cy="31241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480197-B4F0-0E75-2517-6925431C84BC}"/>
              </a:ext>
            </a:extLst>
          </p:cNvPr>
          <p:cNvSpPr/>
          <p:nvPr/>
        </p:nvSpPr>
        <p:spPr>
          <a:xfrm>
            <a:off x="1435521" y="3367250"/>
            <a:ext cx="949234" cy="6709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CLONE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4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95E1-E4BD-3CAA-000F-D3636E40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CICD Pipeline</a:t>
            </a:r>
            <a:endParaRPr lang="ko-KR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2006D-F1B3-2C6D-FF8F-2C054C1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F8A5D-28A7-FE55-40AA-B982BB8F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77710-E679-CF8A-CFB2-194C3D15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102A27-6E24-03CD-5061-02CCC31A73B6}"/>
              </a:ext>
            </a:extLst>
          </p:cNvPr>
          <p:cNvGrpSpPr/>
          <p:nvPr/>
        </p:nvGrpSpPr>
        <p:grpSpPr>
          <a:xfrm>
            <a:off x="925286" y="2539637"/>
            <a:ext cx="9853749" cy="1554205"/>
            <a:chOff x="1149498" y="4237808"/>
            <a:chExt cx="9853749" cy="15542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EFA98C-06C1-FE51-FEA1-9707462B3F77}"/>
                </a:ext>
              </a:extLst>
            </p:cNvPr>
            <p:cNvGrpSpPr/>
            <p:nvPr/>
          </p:nvGrpSpPr>
          <p:grpSpPr>
            <a:xfrm>
              <a:off x="1149498" y="4860190"/>
              <a:ext cx="9853749" cy="931823"/>
              <a:chOff x="618308" y="2854226"/>
              <a:chExt cx="9853749" cy="931823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4E433E6-E9AE-36B0-ABB3-F45A1B7E3D95}"/>
                  </a:ext>
                </a:extLst>
              </p:cNvPr>
              <p:cNvSpPr/>
              <p:nvPr/>
            </p:nvSpPr>
            <p:spPr>
              <a:xfrm>
                <a:off x="618308" y="2854232"/>
                <a:ext cx="3979817" cy="931817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2109DC7-10C1-A06F-2EE5-6C469C9FACFF}"/>
                  </a:ext>
                </a:extLst>
              </p:cNvPr>
              <p:cNvSpPr/>
              <p:nvPr/>
            </p:nvSpPr>
            <p:spPr>
              <a:xfrm>
                <a:off x="8358051" y="2854226"/>
                <a:ext cx="2114006" cy="931817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Automatically</a:t>
                </a:r>
                <a:b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deploy to</a:t>
                </a:r>
                <a:b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environment</a:t>
                </a:r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368CF99F-07D9-9FF5-1B83-891106406398}"/>
                  </a:ext>
                </a:extLst>
              </p:cNvPr>
              <p:cNvSpPr/>
              <p:nvPr/>
            </p:nvSpPr>
            <p:spPr>
              <a:xfrm>
                <a:off x="1663336" y="3163928"/>
                <a:ext cx="450669" cy="312417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53274878-1687-F341-8481-4904F7E75EB3}"/>
                  </a:ext>
                </a:extLst>
              </p:cNvPr>
              <p:cNvSpPr/>
              <p:nvPr/>
            </p:nvSpPr>
            <p:spPr>
              <a:xfrm>
                <a:off x="3054529" y="3163927"/>
                <a:ext cx="450669" cy="312417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F959192A-FF2D-368C-FEDC-5F9510DF3A2B}"/>
                  </a:ext>
                </a:extLst>
              </p:cNvPr>
              <p:cNvSpPr/>
              <p:nvPr/>
            </p:nvSpPr>
            <p:spPr>
              <a:xfrm>
                <a:off x="4480561" y="3163927"/>
                <a:ext cx="753290" cy="312417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D54851E-5833-DFC9-5121-524D506143B9}"/>
                  </a:ext>
                </a:extLst>
              </p:cNvPr>
              <p:cNvSpPr/>
              <p:nvPr/>
            </p:nvSpPr>
            <p:spPr>
              <a:xfrm>
                <a:off x="720634" y="2984652"/>
                <a:ext cx="949234" cy="67097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BUILD</a:t>
                </a:r>
                <a:endParaRPr lang="ko-KR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06AEF63-93A3-E67A-CA0B-ECDFB6AE48A2}"/>
                  </a:ext>
                </a:extLst>
              </p:cNvPr>
              <p:cNvSpPr/>
              <p:nvPr/>
            </p:nvSpPr>
            <p:spPr>
              <a:xfrm>
                <a:off x="2105297" y="2984652"/>
                <a:ext cx="949234" cy="67097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TEST</a:t>
                </a:r>
                <a:endParaRPr lang="ko-KR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A04A81C-9954-8B6E-9BD2-420BEC04A3A7}"/>
                  </a:ext>
                </a:extLst>
              </p:cNvPr>
              <p:cNvSpPr/>
              <p:nvPr/>
            </p:nvSpPr>
            <p:spPr>
              <a:xfrm>
                <a:off x="3531326" y="2984652"/>
                <a:ext cx="949234" cy="67097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MERGE</a:t>
                </a:r>
                <a:endParaRPr lang="ko-KR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6121923B-310D-F6CC-0506-5E9B4C4DA6ED}"/>
                  </a:ext>
                </a:extLst>
              </p:cNvPr>
              <p:cNvSpPr/>
              <p:nvPr/>
            </p:nvSpPr>
            <p:spPr>
              <a:xfrm>
                <a:off x="7604761" y="3163927"/>
                <a:ext cx="753290" cy="312417"/>
              </a:xfrm>
              <a:prstGeom prst="right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4B38EBB-2778-DB84-516D-F8996F8075D8}"/>
                  </a:ext>
                </a:extLst>
              </p:cNvPr>
              <p:cNvSpPr/>
              <p:nvPr/>
            </p:nvSpPr>
            <p:spPr>
              <a:xfrm>
                <a:off x="5251269" y="2854229"/>
                <a:ext cx="2351314" cy="93181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Automatically</a:t>
                </a:r>
                <a:b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release to</a:t>
                </a:r>
                <a:b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repository</a:t>
                </a:r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C345BD-62E2-D96F-613A-7E5611181F6F}"/>
                </a:ext>
              </a:extLst>
            </p:cNvPr>
            <p:cNvSpPr txBox="1"/>
            <p:nvPr/>
          </p:nvSpPr>
          <p:spPr>
            <a:xfrm>
              <a:off x="2209800" y="4237809"/>
              <a:ext cx="1687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br>
                <a:rPr lang="en-US" altLang="ko-K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Integration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24E2CC-29C6-2BD2-6F4B-772007EAA941}"/>
                </a:ext>
              </a:extLst>
            </p:cNvPr>
            <p:cNvSpPr txBox="1"/>
            <p:nvPr/>
          </p:nvSpPr>
          <p:spPr>
            <a:xfrm>
              <a:off x="6076373" y="4237808"/>
              <a:ext cx="1687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br>
                <a:rPr lang="en-US" altLang="ko-K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Delivery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31112B-F7E0-C875-5523-5E945F8E1FBE}"/>
                </a:ext>
              </a:extLst>
            </p:cNvPr>
            <p:cNvSpPr txBox="1"/>
            <p:nvPr/>
          </p:nvSpPr>
          <p:spPr>
            <a:xfrm>
              <a:off x="9137438" y="4237808"/>
              <a:ext cx="1687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br>
                <a:rPr lang="en-US" altLang="ko-K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Deployment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46C97F1-C8A6-55F9-5B3D-116C9E9690DC}"/>
              </a:ext>
            </a:extLst>
          </p:cNvPr>
          <p:cNvSpPr txBox="1"/>
          <p:nvPr/>
        </p:nvSpPr>
        <p:spPr>
          <a:xfrm>
            <a:off x="1437664" y="4341482"/>
            <a:ext cx="247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소스를 빌드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테스트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머지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861B56-960F-CB8E-490A-96A22945A827}"/>
              </a:ext>
            </a:extLst>
          </p:cNvPr>
          <p:cNvSpPr txBox="1"/>
          <p:nvPr/>
        </p:nvSpPr>
        <p:spPr>
          <a:xfrm>
            <a:off x="5633654" y="4338344"/>
            <a:ext cx="212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소스를 레포에 릴리즈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D86B5D-EB9A-F160-B1C1-713AF174DFC7}"/>
              </a:ext>
            </a:extLst>
          </p:cNvPr>
          <p:cNvSpPr txBox="1"/>
          <p:nvPr/>
        </p:nvSpPr>
        <p:spPr>
          <a:xfrm>
            <a:off x="8522280" y="4338344"/>
            <a:ext cx="2399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Dev, </a:t>
            </a:r>
            <a:r>
              <a:rPr lang="en-US" altLang="ko-K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Prd</a:t>
            </a:r>
            <a:r>
              <a:rPr lang="en-US" altLang="ko-K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환경에 자동배포</a:t>
            </a:r>
          </a:p>
        </p:txBody>
      </p:sp>
    </p:spTree>
    <p:extLst>
      <p:ext uri="{BB962C8B-B14F-4D97-AF65-F5344CB8AC3E}">
        <p14:creationId xmlns:p14="http://schemas.microsoft.com/office/powerpoint/2010/main" val="419831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89D9-49A7-D595-46E2-0F563915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어떤것을 써야하나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0C852-538A-DECB-65DE-142E5D1D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48DBF-AA54-436C-4F0A-5E8F020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374EA-7C20-0701-4430-34F230AE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E61A0B-F121-A9B7-00C3-C4AFB9AA80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1" y="2105024"/>
            <a:ext cx="11125200" cy="4010025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US" altLang="ko-KR" dirty="0"/>
              <a:t>Tools and platforms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 err="1"/>
              <a:t>Github</a:t>
            </a:r>
            <a:r>
              <a:rPr lang="en-US" altLang="ko-KR" dirty="0"/>
              <a:t> Action – </a:t>
            </a:r>
            <a:r>
              <a:rPr lang="en-US" altLang="ko-KR" dirty="0">
                <a:hlinkClick r:id="rId3"/>
              </a:rPr>
              <a:t>marketplace</a:t>
            </a:r>
            <a:r>
              <a:rPr lang="en-US" altLang="ko-KR" dirty="0"/>
              <a:t> </a:t>
            </a:r>
            <a:r>
              <a:rPr lang="ko-KR" altLang="en-US" dirty="0"/>
              <a:t>에서 필요한 거의 모든 </a:t>
            </a:r>
            <a:r>
              <a:rPr lang="en-US" altLang="ko-KR" dirty="0"/>
              <a:t>actions </a:t>
            </a:r>
            <a:r>
              <a:rPr lang="ko-KR" altLang="en-US" dirty="0"/>
              <a:t>을 구해 </a:t>
            </a:r>
            <a:r>
              <a:rPr lang="en-US" altLang="ko-KR" dirty="0"/>
              <a:t>workflow </a:t>
            </a:r>
            <a:r>
              <a:rPr lang="ko-KR" altLang="en-US" dirty="0"/>
              <a:t>를 구성할 수 있다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Gitlab -  </a:t>
            </a:r>
            <a:r>
              <a:rPr lang="ko-KR" altLang="en-US" dirty="0"/>
              <a:t>오픈소스도 제공 설치형도 제공한다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Circle CI – </a:t>
            </a:r>
            <a:r>
              <a:rPr lang="ko-KR" altLang="en-US" dirty="0"/>
              <a:t>병렬로 테스트나 잡을 수행할 수 있다 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 err="1"/>
              <a:t>Tekton</a:t>
            </a:r>
            <a:r>
              <a:rPr lang="en-US" altLang="ko-KR" dirty="0"/>
              <a:t> – </a:t>
            </a:r>
            <a:r>
              <a:rPr lang="ko-KR" altLang="en-US" dirty="0"/>
              <a:t>오픈소스로 </a:t>
            </a:r>
            <a:r>
              <a:rPr lang="en-US" altLang="ko-KR" dirty="0" err="1"/>
              <a:t>github</a:t>
            </a:r>
            <a:r>
              <a:rPr lang="en-US" altLang="ko-KR" dirty="0"/>
              <a:t> action </a:t>
            </a:r>
            <a:r>
              <a:rPr lang="ko-KR" altLang="en-US" dirty="0"/>
              <a:t>과 거의 비슷하게 사용가능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Spinnaker – </a:t>
            </a:r>
            <a:r>
              <a:rPr lang="ko-KR" altLang="en-US" dirty="0"/>
              <a:t>오픈소스로 많은 기능을 제공한다</a:t>
            </a:r>
            <a:r>
              <a:rPr lang="en-US" altLang="ko-KR" dirty="0"/>
              <a:t>(</a:t>
            </a:r>
            <a:r>
              <a:rPr lang="ko-KR" altLang="en-US" dirty="0"/>
              <a:t>개별 컴포넌트가 많다고 생각된다</a:t>
            </a:r>
            <a:r>
              <a:rPr lang="en-US" altLang="ko-KR" dirty="0"/>
              <a:t>)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Jenkins – </a:t>
            </a:r>
            <a:r>
              <a:rPr lang="ko-KR" altLang="en-US" dirty="0"/>
              <a:t>오픈소스로 설치형으로 사용가능 </a:t>
            </a:r>
            <a:r>
              <a:rPr lang="en-US" altLang="ko-KR" dirty="0"/>
              <a:t>k8s operator </a:t>
            </a:r>
            <a:r>
              <a:rPr lang="ko-KR" altLang="en-US" dirty="0"/>
              <a:t>도 제공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Argo – </a:t>
            </a:r>
            <a:r>
              <a:rPr lang="ko-KR" altLang="en-US" dirty="0"/>
              <a:t>오픈소스이고 </a:t>
            </a:r>
            <a:r>
              <a:rPr lang="en-US" altLang="ko-KR" dirty="0" err="1"/>
              <a:t>argo</a:t>
            </a:r>
            <a:r>
              <a:rPr lang="en-US" altLang="ko-KR" dirty="0"/>
              <a:t> project </a:t>
            </a:r>
            <a:r>
              <a:rPr lang="ko-KR" altLang="en-US" dirty="0"/>
              <a:t>별로 </a:t>
            </a:r>
            <a:r>
              <a:rPr lang="en-US" altLang="ko-KR" dirty="0"/>
              <a:t>workflow, cd, event, rollout </a:t>
            </a:r>
            <a:r>
              <a:rPr lang="ko-KR" altLang="en-US" dirty="0"/>
              <a:t>을 제공하고 많은 기능을 제공한다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543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89D9-49A7-D595-46E2-0F563915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Argo</a:t>
            </a:r>
            <a:r>
              <a:rPr lang="ko-KR" altLang="en-US" dirty="0"/>
              <a:t>를 선택한 이유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0C852-538A-DECB-65DE-142E5D1D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48DBF-AA54-436C-4F0A-5E8F020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374EA-7C20-0701-4430-34F230AE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4CE5AE1-E786-B627-D55E-790BB42A7D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1" y="2105024"/>
            <a:ext cx="11125200" cy="4010025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US" altLang="ko-KR" dirty="0"/>
              <a:t>Argo</a:t>
            </a:r>
            <a:r>
              <a:rPr lang="ko-KR" altLang="en-US" dirty="0"/>
              <a:t> </a:t>
            </a:r>
            <a:r>
              <a:rPr lang="en-US" altLang="ko-KR" dirty="0"/>
              <a:t>Workflow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Kubernetes CRD</a:t>
            </a:r>
            <a:r>
              <a:rPr lang="ko-KR" altLang="en-US" dirty="0"/>
              <a:t> 로 구현된다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Declarative </a:t>
            </a:r>
            <a:r>
              <a:rPr lang="ko-KR" altLang="en-US" dirty="0"/>
              <a:t>하게 사용할 수 있다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DAG </a:t>
            </a:r>
            <a:r>
              <a:rPr lang="ko-KR" altLang="en-US" dirty="0"/>
              <a:t>및 멀티 파이프라인 지원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Kubernetes </a:t>
            </a:r>
            <a:r>
              <a:rPr lang="ko-KR" altLang="en-US" dirty="0"/>
              <a:t>와 마찬가지로 </a:t>
            </a:r>
            <a:r>
              <a:rPr lang="en-US" altLang="ko-KR" dirty="0"/>
              <a:t>YAML </a:t>
            </a:r>
            <a:r>
              <a:rPr lang="ko-KR" altLang="en-US" dirty="0"/>
              <a:t>로 </a:t>
            </a:r>
            <a:r>
              <a:rPr lang="en-US" altLang="ko-KR" dirty="0"/>
              <a:t>workflow </a:t>
            </a:r>
            <a:r>
              <a:rPr lang="ko-KR" altLang="en-US" dirty="0"/>
              <a:t>관리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CI </a:t>
            </a:r>
            <a:r>
              <a:rPr lang="ko-KR" altLang="en-US" dirty="0"/>
              <a:t>용도뿐 아니라 배치잡 또는 기타 </a:t>
            </a:r>
            <a:r>
              <a:rPr lang="en-US" altLang="ko-KR" dirty="0"/>
              <a:t>workflow task</a:t>
            </a:r>
            <a:r>
              <a:rPr lang="ko-KR" altLang="en-US" dirty="0"/>
              <a:t>들을 </a:t>
            </a:r>
            <a:r>
              <a:rPr lang="en-US" altLang="ko-KR" dirty="0"/>
              <a:t>trigger </a:t>
            </a:r>
            <a:r>
              <a:rPr lang="ko-KR" altLang="en-US" dirty="0"/>
              <a:t>또는 </a:t>
            </a:r>
            <a:r>
              <a:rPr lang="en-US" altLang="ko-KR" dirty="0" err="1"/>
              <a:t>cron</a:t>
            </a:r>
            <a:r>
              <a:rPr lang="ko-KR" altLang="en-US" dirty="0"/>
              <a:t>으로 작동 시킬수 있다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156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89D9-49A7-D595-46E2-0F563915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Argo</a:t>
            </a:r>
            <a:r>
              <a:rPr lang="ko-KR" altLang="en-US" dirty="0"/>
              <a:t>를 선택한 이유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0C852-538A-DECB-65DE-142E5D1D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48DBF-AA54-436C-4F0A-5E8F020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argo projects in cicd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374EA-7C20-0701-4430-34F230AE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721924D-8B44-3FAF-7E86-920E928D7A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1" y="2105024"/>
            <a:ext cx="11125200" cy="4010025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US" altLang="ko-KR" dirty="0" err="1"/>
              <a:t>ArgoCD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ko-KR" altLang="en-US" dirty="0"/>
              <a:t>사용하기 편한 </a:t>
            </a:r>
            <a:r>
              <a:rPr lang="en-US" altLang="ko-KR" dirty="0"/>
              <a:t>GUI </a:t>
            </a:r>
            <a:r>
              <a:rPr lang="ko-KR" altLang="en-US" dirty="0"/>
              <a:t>제공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CLI </a:t>
            </a:r>
            <a:r>
              <a:rPr lang="ko-KR" altLang="en-US" dirty="0"/>
              <a:t>툴도 제공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Declarative </a:t>
            </a:r>
            <a:r>
              <a:rPr lang="ko-KR" altLang="en-US" dirty="0"/>
              <a:t>하게 사용할 수 있고 </a:t>
            </a:r>
            <a:r>
              <a:rPr lang="en-US" altLang="ko-KR" dirty="0" err="1"/>
              <a:t>GitOps</a:t>
            </a:r>
            <a:r>
              <a:rPr lang="en-US" altLang="ko-KR" dirty="0"/>
              <a:t> </a:t>
            </a:r>
            <a:r>
              <a:rPr lang="ko-KR" altLang="en-US" dirty="0"/>
              <a:t>방식을 사용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Plain </a:t>
            </a:r>
            <a:r>
              <a:rPr lang="en-US" altLang="ko-KR" dirty="0" err="1"/>
              <a:t>yaml</a:t>
            </a:r>
            <a:r>
              <a:rPr lang="en-US" altLang="ko-KR" dirty="0"/>
              <a:t>, Helm, </a:t>
            </a:r>
            <a:r>
              <a:rPr lang="en-US" altLang="ko-KR" dirty="0" err="1"/>
              <a:t>Kustomize</a:t>
            </a:r>
            <a:r>
              <a:rPr lang="en-US" altLang="ko-KR" dirty="0"/>
              <a:t> </a:t>
            </a:r>
            <a:r>
              <a:rPr lang="ko-KR" altLang="en-US" dirty="0"/>
              <a:t>를 이용해서 배포가능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ko-KR" altLang="en-US" dirty="0"/>
              <a:t>멀티 클러스터에 배포 가능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SSO </a:t>
            </a:r>
            <a:r>
              <a:rPr lang="ko-KR" altLang="en-US" dirty="0"/>
              <a:t>연동 가능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ko-KR" dirty="0"/>
              <a:t>Rollback </a:t>
            </a:r>
            <a:r>
              <a:rPr lang="ko-KR" altLang="en-US" dirty="0"/>
              <a:t>기능 등</a:t>
            </a: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463739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XOVTI">
  <a:themeElements>
    <a:clrScheme name="3D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4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XOVTI" id="{DC540DBD-7FF5-4942-921A-CFF95ECB90AA}" vid="{E72E4198-D957-48FD-B88D-6DAFC89EAF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1E232BF-B213-4F24-BBD3-1528B29F12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806A6F-3B78-4957-BAA5-95F2FE58D1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275531-F059-4661-BC99-5916D631280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 design</Template>
  <TotalTime>350</TotalTime>
  <Words>1208</Words>
  <Application>Microsoft Office PowerPoint</Application>
  <PresentationFormat>Widescreen</PresentationFormat>
  <Paragraphs>151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MinimalXOVTI</vt:lpstr>
      <vt:lpstr>Argo Workflow ArgoCD  CICD Pipeline</vt:lpstr>
      <vt:lpstr>Agenda</vt:lpstr>
      <vt:lpstr>Introduction</vt:lpstr>
      <vt:lpstr>이전에 배포란</vt:lpstr>
      <vt:lpstr>CICD Pipeline</vt:lpstr>
      <vt:lpstr>CICD Pipeline</vt:lpstr>
      <vt:lpstr>어떤것을 써야하나?</vt:lpstr>
      <vt:lpstr>Argo를 선택한 이유</vt:lpstr>
      <vt:lpstr>Argo를 선택한 이유</vt:lpstr>
      <vt:lpstr>깃헙 예제</vt:lpstr>
      <vt:lpstr>Lessons Learned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 Workflow ArgoCD  CICD Pipeline</dc:title>
  <dc:creator>James Tokko</dc:creator>
  <cp:lastModifiedBy>James Tokko</cp:lastModifiedBy>
  <cp:revision>2</cp:revision>
  <dcterms:created xsi:type="dcterms:W3CDTF">2023-07-02T10:06:39Z</dcterms:created>
  <dcterms:modified xsi:type="dcterms:W3CDTF">2023-07-03T05:43:00Z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