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287" r:id="rId5"/>
    <p:sldId id="2147348090" r:id="rId6"/>
    <p:sldId id="9441" r:id="rId7"/>
    <p:sldId id="9490" r:id="rId8"/>
    <p:sldId id="2147348144" r:id="rId9"/>
    <p:sldId id="2147348145" r:id="rId10"/>
    <p:sldId id="2147348141" r:id="rId11"/>
    <p:sldId id="2147348139" r:id="rId12"/>
    <p:sldId id="2147348055" r:id="rId13"/>
    <p:sldId id="2147348052" r:id="rId14"/>
    <p:sldId id="2147348161" r:id="rId15"/>
    <p:sldId id="2147348162" r:id="rId16"/>
    <p:sldId id="2147348064" r:id="rId17"/>
    <p:sldId id="2147348160" r:id="rId18"/>
    <p:sldId id="2147348163" r:id="rId19"/>
    <p:sldId id="2147348156" r:id="rId20"/>
    <p:sldId id="2147348152" r:id="rId21"/>
    <p:sldId id="268" r:id="rId22"/>
    <p:sldId id="258"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7FB7"/>
    <a:srgbClr val="DA7326"/>
    <a:srgbClr val="FF3300"/>
    <a:srgbClr val="FFC000"/>
    <a:srgbClr val="88BF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89516" autoAdjust="0"/>
  </p:normalViewPr>
  <p:slideViewPr>
    <p:cSldViewPr snapToGrid="0" snapToObjects="1">
      <p:cViewPr varScale="1">
        <p:scale>
          <a:sx n="85" d="100"/>
          <a:sy n="85" d="100"/>
        </p:scale>
        <p:origin x="701" y="67"/>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71" d="100"/>
          <a:sy n="71" d="100"/>
        </p:scale>
        <p:origin x="2052"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3383D3-4B7A-4FBB-AFD2-CE4D56FF667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1C671BC7-AB28-452C-8A77-21A0F0EB9CA6}"/>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DDEEDC2-0BBF-47E4-BBAD-0F9262A4B5A8}" type="datetimeFigureOut">
              <a:rPr lang="en-US" smtClean="0"/>
              <a:t>7/3/2023</a:t>
            </a:fld>
            <a:endParaRPr lang="en-US"/>
          </a:p>
        </p:txBody>
      </p:sp>
      <p:sp>
        <p:nvSpPr>
          <p:cNvPr id="4" name="Footer Placeholder 3">
            <a:extLst>
              <a:ext uri="{FF2B5EF4-FFF2-40B4-BE49-F238E27FC236}">
                <a16:creationId xmlns:a16="http://schemas.microsoft.com/office/drawing/2014/main" id="{D44D844F-BA9C-4CFD-ADB4-A293E653B39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931A4B6-4B61-42ED-8FE2-8B9EBBA7D342}"/>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D9D320D-FE5A-46A2-9A04-C420852A419C}" type="slidenum">
              <a:rPr lang="en-US" smtClean="0"/>
              <a:t>‹#›</a:t>
            </a:fld>
            <a:endParaRPr lang="en-US"/>
          </a:p>
        </p:txBody>
      </p:sp>
    </p:spTree>
    <p:extLst>
      <p:ext uri="{BB962C8B-B14F-4D97-AF65-F5344CB8AC3E}">
        <p14:creationId xmlns:p14="http://schemas.microsoft.com/office/powerpoint/2010/main" val="17252031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Arial Narrow" panose="020B06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Arial Narrow" panose="020B0604020202020204" pitchFamily="34" charset="0"/>
              </a:defRPr>
            </a:lvl1pPr>
          </a:lstStyle>
          <a:p>
            <a:fld id="{F68B6524-A8AB-1A47-ADBB-04ABCF389E76}" type="datetimeFigureOut">
              <a:rPr lang="en-US" smtClean="0"/>
              <a:pPr/>
              <a:t>7/3/2023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Arial Narrow"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Arial Narrow" panose="020B0604020202020204" pitchFamily="34" charset="0"/>
              </a:defRPr>
            </a:lvl1pPr>
          </a:lstStyle>
          <a:p>
            <a:fld id="{7BBB820C-543B-744B-BE2D-B6607C9720E0}" type="slidenum">
              <a:rPr lang="en-US" smtClean="0"/>
              <a:pPr/>
              <a:t>‹#›</a:t>
            </a:fld>
            <a:endParaRPr lang="en-US" dirty="0"/>
          </a:p>
        </p:txBody>
      </p:sp>
    </p:spTree>
    <p:extLst>
      <p:ext uri="{BB962C8B-B14F-4D97-AF65-F5344CB8AC3E}">
        <p14:creationId xmlns:p14="http://schemas.microsoft.com/office/powerpoint/2010/main" val="3152799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Narrow" panose="020B0604020202020204" pitchFamily="34" charset="0"/>
        <a:ea typeface="+mn-ea"/>
        <a:cs typeface="+mn-cs"/>
      </a:defRPr>
    </a:lvl1pPr>
    <a:lvl2pPr marL="457200" algn="l" defTabSz="914400" rtl="0" eaLnBrk="1" latinLnBrk="0" hangingPunct="1">
      <a:defRPr sz="1200" b="0" i="0" kern="1200">
        <a:solidFill>
          <a:schemeClr val="tx1"/>
        </a:solidFill>
        <a:latin typeface="Arial Narrow" panose="020B0604020202020204" pitchFamily="34" charset="0"/>
        <a:ea typeface="+mn-ea"/>
        <a:cs typeface="+mn-cs"/>
      </a:defRPr>
    </a:lvl2pPr>
    <a:lvl3pPr marL="914400" algn="l" defTabSz="914400" rtl="0" eaLnBrk="1" latinLnBrk="0" hangingPunct="1">
      <a:defRPr sz="1200" b="0" i="0" kern="1200">
        <a:solidFill>
          <a:schemeClr val="tx1"/>
        </a:solidFill>
        <a:latin typeface="Arial Narrow" panose="020B0604020202020204" pitchFamily="34" charset="0"/>
        <a:ea typeface="+mn-ea"/>
        <a:cs typeface="+mn-cs"/>
      </a:defRPr>
    </a:lvl3pPr>
    <a:lvl4pPr marL="1371600" algn="l" defTabSz="914400" rtl="0" eaLnBrk="1" latinLnBrk="0" hangingPunct="1">
      <a:defRPr sz="1200" b="0" i="0" kern="1200">
        <a:solidFill>
          <a:schemeClr val="tx1"/>
        </a:solidFill>
        <a:latin typeface="Arial Narrow" panose="020B0604020202020204" pitchFamily="34" charset="0"/>
        <a:ea typeface="+mn-ea"/>
        <a:cs typeface="+mn-cs"/>
      </a:defRPr>
    </a:lvl4pPr>
    <a:lvl5pPr marL="1828800" algn="l" defTabSz="914400" rtl="0" eaLnBrk="1" latinLnBrk="0" hangingPunct="1">
      <a:defRPr sz="1200" b="0" i="0" kern="1200">
        <a:solidFill>
          <a:schemeClr val="tx1"/>
        </a:solidFill>
        <a:latin typeface="Arial Narrow"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91840D7-0CF1-4A51-BF6F-FA5FE91C6459}" type="slidenum">
              <a:rPr lang="en-US" smtClean="0"/>
              <a:t>3</a:t>
            </a:fld>
            <a:endParaRPr lang="en-US" dirty="0"/>
          </a:p>
        </p:txBody>
      </p:sp>
    </p:spTree>
    <p:extLst>
      <p:ext uri="{BB962C8B-B14F-4D97-AF65-F5344CB8AC3E}">
        <p14:creationId xmlns:p14="http://schemas.microsoft.com/office/powerpoint/2010/main" val="1148978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MCIO to MCIO cables about 7db, BPN trace layout takes 4 to 5 </a:t>
            </a:r>
            <a:r>
              <a:rPr lang="en-US" dirty="0" err="1"/>
              <a:t>db</a:t>
            </a:r>
            <a:r>
              <a:rPr lang="en-US"/>
              <a:t> loss, </a:t>
            </a:r>
          </a:p>
          <a:p>
            <a:endParaRPr lang="en-US"/>
          </a:p>
        </p:txBody>
      </p:sp>
      <p:sp>
        <p:nvSpPr>
          <p:cNvPr id="4" name="Slide Number Placeholder 3"/>
          <p:cNvSpPr>
            <a:spLocks noGrp="1"/>
          </p:cNvSpPr>
          <p:nvPr>
            <p:ph type="sldNum" sz="quarter" idx="5"/>
          </p:nvPr>
        </p:nvSpPr>
        <p:spPr/>
        <p:txBody>
          <a:bodyPr/>
          <a:lstStyle/>
          <a:p>
            <a:fld id="{7BBB820C-543B-744B-BE2D-B6607C9720E0}" type="slidenum">
              <a:rPr lang="en-US" smtClean="0"/>
              <a:pPr/>
              <a:t>8</a:t>
            </a:fld>
            <a:endParaRPr lang="en-US" dirty="0"/>
          </a:p>
        </p:txBody>
      </p:sp>
    </p:spTree>
    <p:extLst>
      <p:ext uri="{BB962C8B-B14F-4D97-AF65-F5344CB8AC3E}">
        <p14:creationId xmlns:p14="http://schemas.microsoft.com/office/powerpoint/2010/main" val="209075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0006C-D105-4E94-9C1B-6094BA8D4F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5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0006C-D105-4E94-9C1B-6094BA8D4F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87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圖片 4">
            <a:extLst>
              <a:ext uri="{FF2B5EF4-FFF2-40B4-BE49-F238E27FC236}">
                <a16:creationId xmlns:a16="http://schemas.microsoft.com/office/drawing/2014/main" id="{B4FAE1B6-151E-3110-46D3-A04D51F0FC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CFA5C55-8D0C-BB4D-A4E5-95D790E9E12C}"/>
              </a:ext>
            </a:extLst>
          </p:cNvPr>
          <p:cNvSpPr>
            <a:spLocks noGrp="1"/>
          </p:cNvSpPr>
          <p:nvPr>
            <p:ph type="ctrTitle"/>
          </p:nvPr>
        </p:nvSpPr>
        <p:spPr>
          <a:xfrm>
            <a:off x="761124" y="1491245"/>
            <a:ext cx="6011635" cy="2104362"/>
          </a:xfrm>
          <a:effectLst>
            <a:glow>
              <a:schemeClr val="bg1"/>
            </a:glow>
            <a:outerShdw blurRad="317500" dist="50800" dir="5400000" algn="ctr" rotWithShape="0">
              <a:schemeClr val="bg1">
                <a:alpha val="90000"/>
              </a:schemeClr>
            </a:outerShdw>
          </a:effectLst>
        </p:spPr>
        <p:txBody>
          <a:bodyPr anchor="b"/>
          <a:lstStyle>
            <a:lvl1pPr algn="l">
              <a:lnSpc>
                <a:spcPts val="5680"/>
              </a:lnSpc>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613A5C1-A505-7641-BC53-A7A2CBE99D86}"/>
              </a:ext>
            </a:extLst>
          </p:cNvPr>
          <p:cNvSpPr>
            <a:spLocks noGrp="1"/>
          </p:cNvSpPr>
          <p:nvPr>
            <p:ph type="subTitle" idx="1" hasCustomPrompt="1"/>
          </p:nvPr>
        </p:nvSpPr>
        <p:spPr>
          <a:xfrm>
            <a:off x="761124" y="3595607"/>
            <a:ext cx="5655174" cy="502271"/>
          </a:xfrm>
          <a:effectLst>
            <a:outerShdw blurRad="317500" dist="50800" dir="5400000" algn="ctr" rotWithShape="0">
              <a:schemeClr val="bg1">
                <a:alpha val="90000"/>
              </a:schemeClr>
            </a:outerShdw>
          </a:effectLst>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Presenter | Date</a:t>
            </a:r>
          </a:p>
        </p:txBody>
      </p:sp>
      <p:sp>
        <p:nvSpPr>
          <p:cNvPr id="8" name="Footer Placeholder 4">
            <a:extLst>
              <a:ext uri="{FF2B5EF4-FFF2-40B4-BE49-F238E27FC236}">
                <a16:creationId xmlns:a16="http://schemas.microsoft.com/office/drawing/2014/main" id="{DF6367BF-9BE4-5440-98A9-2F2005754EBF}"/>
              </a:ext>
            </a:extLst>
          </p:cNvPr>
          <p:cNvSpPr>
            <a:spLocks noGrp="1"/>
          </p:cNvSpPr>
          <p:nvPr>
            <p:ph type="ftr" sz="quarter" idx="3"/>
          </p:nvPr>
        </p:nvSpPr>
        <p:spPr>
          <a:xfrm>
            <a:off x="8458200" y="6527974"/>
            <a:ext cx="3733800" cy="306580"/>
          </a:xfrm>
          <a:prstGeom prst="rect">
            <a:avLst/>
          </a:prstGeom>
        </p:spPr>
        <p:txBody>
          <a:bodyPr vert="horz" lIns="91440" tIns="45720" rIns="91440" bIns="45720" rtlCol="0" anchor="ctr"/>
          <a:lstStyle>
            <a:lvl1pPr algn="ctr">
              <a:defRPr sz="1000" b="0" i="0" spc="50" baseline="0">
                <a:solidFill>
                  <a:schemeClr val="bg1"/>
                </a:solidFill>
                <a:latin typeface="Arial Narrow" panose="020B0604020202020204" pitchFamily="34" charset="0"/>
              </a:defRPr>
            </a:lvl1pPr>
          </a:lstStyle>
          <a:p>
            <a:pPr algn="r"/>
            <a:r>
              <a:rPr lang="en-US" dirty="0"/>
              <a:t>Better Faster Greener™  © 2023 Supermicro</a:t>
            </a:r>
          </a:p>
        </p:txBody>
      </p:sp>
      <p:pic>
        <p:nvPicPr>
          <p:cNvPr id="6" name="Picture 5" descr="Logo, company name&#10;&#10;Description automatically generated">
            <a:extLst>
              <a:ext uri="{FF2B5EF4-FFF2-40B4-BE49-F238E27FC236}">
                <a16:creationId xmlns:a16="http://schemas.microsoft.com/office/drawing/2014/main" id="{04F3B548-7B16-4C65-8C38-754B5FC42E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315" y="254704"/>
            <a:ext cx="2133600" cy="1170342"/>
          </a:xfrm>
          <a:prstGeom prst="rect">
            <a:avLst/>
          </a:prstGeom>
        </p:spPr>
      </p:pic>
    </p:spTree>
    <p:extLst>
      <p:ext uri="{BB962C8B-B14F-4D97-AF65-F5344CB8AC3E}">
        <p14:creationId xmlns:p14="http://schemas.microsoft.com/office/powerpoint/2010/main" val="4254773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Full Bleed Gradient and Tex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38846F-8378-96CF-0F20-26FA9A2972C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2" name="Text Placeholder 1058">
            <a:extLst>
              <a:ext uri="{FF2B5EF4-FFF2-40B4-BE49-F238E27FC236}">
                <a16:creationId xmlns:a16="http://schemas.microsoft.com/office/drawing/2014/main" id="{C142BA3A-A5C2-59AC-FC34-623C8B6E29AA}"/>
              </a:ext>
            </a:extLst>
          </p:cNvPr>
          <p:cNvSpPr>
            <a:spLocks noGrp="1"/>
          </p:cNvSpPr>
          <p:nvPr>
            <p:ph type="body" sz="quarter" idx="12" hasCustomPrompt="1"/>
          </p:nvPr>
        </p:nvSpPr>
        <p:spPr>
          <a:xfrm>
            <a:off x="685935" y="2405062"/>
            <a:ext cx="5670549" cy="2047875"/>
          </a:xfrm>
        </p:spPr>
        <p:txBody>
          <a:bodyPr anchor="b">
            <a:noAutofit/>
          </a:bodyPr>
          <a:lstStyle>
            <a:lvl1pPr>
              <a:defRPr sz="6000">
                <a:solidFill>
                  <a:schemeClr val="bg1"/>
                </a:solidFill>
                <a:latin typeface="+mj-lt"/>
              </a:defRPr>
            </a:lvl1pPr>
          </a:lstStyle>
          <a:p>
            <a:pPr lvl="0"/>
            <a:r>
              <a:rPr lang="en-US"/>
              <a:t>This is a statement slide</a:t>
            </a:r>
          </a:p>
        </p:txBody>
      </p:sp>
      <p:pic>
        <p:nvPicPr>
          <p:cNvPr id="3" name="Graphic 2">
            <a:extLst>
              <a:ext uri="{FF2B5EF4-FFF2-40B4-BE49-F238E27FC236}">
                <a16:creationId xmlns:a16="http://schemas.microsoft.com/office/drawing/2014/main" id="{C8A6D865-6D5E-F9B7-D85B-2E3F032BF70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4466" y="6667620"/>
            <a:ext cx="722374" cy="98506"/>
          </a:xfrm>
          <a:prstGeom prst="rect">
            <a:avLst/>
          </a:prstGeom>
        </p:spPr>
      </p:pic>
      <p:sp>
        <p:nvSpPr>
          <p:cNvPr id="5" name="Slide Number Placeholder 2">
            <a:extLst>
              <a:ext uri="{FF2B5EF4-FFF2-40B4-BE49-F238E27FC236}">
                <a16:creationId xmlns:a16="http://schemas.microsoft.com/office/drawing/2014/main" id="{F4B858CE-033B-F068-15FF-54FFE98416E3}"/>
              </a:ext>
            </a:extLst>
          </p:cNvPr>
          <p:cNvSpPr txBox="1">
            <a:spLocks/>
          </p:cNvSpPr>
          <p:nvPr userDrawn="1"/>
        </p:nvSpPr>
        <p:spPr>
          <a:xfrm>
            <a:off x="11023956" y="6657935"/>
            <a:ext cx="554732" cy="116108"/>
          </a:xfrm>
          <a:prstGeom prst="rect">
            <a:avLst/>
          </a:prstGeom>
        </p:spPr>
        <p:txBody>
          <a:bodyPr vert="horz" lIns="0" tIns="45720" rIns="91440" bIns="45720"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3F1B23-20A5-49A1-A1C0-0817AF87F8B3}" type="slidenum">
              <a:rPr lang="en-US" sz="800" b="0" smtClean="0">
                <a:solidFill>
                  <a:schemeClr val="bg1"/>
                </a:solidFill>
              </a:rPr>
              <a:pPr algn="r"/>
              <a:t>‹#›</a:t>
            </a:fld>
            <a:endParaRPr lang="en-US" sz="800" b="0">
              <a:solidFill>
                <a:schemeClr val="bg1"/>
              </a:solidFill>
            </a:endParaRPr>
          </a:p>
        </p:txBody>
      </p:sp>
      <p:sp>
        <p:nvSpPr>
          <p:cNvPr id="7" name="Footer Placeholder 3">
            <a:extLst>
              <a:ext uri="{FF2B5EF4-FFF2-40B4-BE49-F238E27FC236}">
                <a16:creationId xmlns:a16="http://schemas.microsoft.com/office/drawing/2014/main" id="{BA2542CE-D28A-F7CF-CA88-3A18C7CB3337}"/>
              </a:ext>
            </a:extLst>
          </p:cNvPr>
          <p:cNvSpPr txBox="1">
            <a:spLocks/>
          </p:cNvSpPr>
          <p:nvPr userDrawn="1"/>
        </p:nvSpPr>
        <p:spPr>
          <a:xfrm>
            <a:off x="10327869" y="6657935"/>
            <a:ext cx="944969" cy="116108"/>
          </a:xfrm>
          <a:prstGeom prst="rect">
            <a:avLst/>
          </a:prstGeom>
        </p:spPr>
        <p:txBody>
          <a:bodyPr vert="horz" lIns="0" tIns="45720" rIns="91440" bIns="45720"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rPr>
              <a:t>©2023 Supermicro</a:t>
            </a:r>
          </a:p>
        </p:txBody>
      </p:sp>
      <p:pic>
        <p:nvPicPr>
          <p:cNvPr id="2" name="Picture 2">
            <a:extLst>
              <a:ext uri="{FF2B5EF4-FFF2-40B4-BE49-F238E27FC236}">
                <a16:creationId xmlns:a16="http://schemas.microsoft.com/office/drawing/2014/main" id="{BE080BD4-885F-4A59-A57C-448440624EC2}"/>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80048" y="512950"/>
            <a:ext cx="1410571" cy="747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38834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圖片 4">
            <a:extLst>
              <a:ext uri="{FF2B5EF4-FFF2-40B4-BE49-F238E27FC236}">
                <a16:creationId xmlns:a16="http://schemas.microsoft.com/office/drawing/2014/main" id="{B4FAE1B6-151E-3110-46D3-A04D51F0FC49}"/>
              </a:ext>
            </a:extLst>
          </p:cNvPr>
          <p:cNvPicPr>
            <a:picLocks noChangeAspect="1"/>
          </p:cNvPicPr>
          <p:nvPr userDrawn="1"/>
        </p:nvPicPr>
        <p:blipFill>
          <a:blip r:embed="rId2">
            <a:alphaModFix amt="70000"/>
            <a:extLst>
              <a:ext uri="{BEBA8EAE-BF5A-486C-A8C5-ECC9F3942E4B}">
                <a14:imgProps xmlns:a14="http://schemas.microsoft.com/office/drawing/2010/main">
                  <a14:imgLayer r:embed="rId3">
                    <a14:imgEffect>
                      <a14:artisticBlur/>
                    </a14:imgEffect>
                  </a14:imgLayer>
                </a14:imgProps>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CFA5C55-8D0C-BB4D-A4E5-95D790E9E12C}"/>
              </a:ext>
            </a:extLst>
          </p:cNvPr>
          <p:cNvSpPr>
            <a:spLocks noGrp="1"/>
          </p:cNvSpPr>
          <p:nvPr>
            <p:ph type="ctrTitle" hasCustomPrompt="1"/>
          </p:nvPr>
        </p:nvSpPr>
        <p:spPr>
          <a:xfrm>
            <a:off x="761124" y="1491245"/>
            <a:ext cx="8482629" cy="2104362"/>
          </a:xfrm>
          <a:effectLst>
            <a:glow>
              <a:schemeClr val="bg1"/>
            </a:glow>
            <a:outerShdw blurRad="317500" dist="50800" dir="5400000" algn="ctr" rotWithShape="0">
              <a:schemeClr val="bg1">
                <a:alpha val="90000"/>
              </a:schemeClr>
            </a:outerShdw>
          </a:effectLst>
        </p:spPr>
        <p:txBody>
          <a:bodyPr anchor="b"/>
          <a:lstStyle>
            <a:lvl1pPr algn="l">
              <a:lnSpc>
                <a:spcPts val="5680"/>
              </a:lnSpc>
              <a:defRPr sz="6000">
                <a:solidFill>
                  <a:schemeClr val="accent6"/>
                </a:solidFill>
              </a:defRPr>
            </a:lvl1pPr>
          </a:lstStyle>
          <a:p>
            <a:r>
              <a:rPr lang="en-US" dirty="0"/>
              <a:t>Subsection</a:t>
            </a:r>
          </a:p>
        </p:txBody>
      </p:sp>
      <p:sp>
        <p:nvSpPr>
          <p:cNvPr id="8" name="Footer Placeholder 4">
            <a:extLst>
              <a:ext uri="{FF2B5EF4-FFF2-40B4-BE49-F238E27FC236}">
                <a16:creationId xmlns:a16="http://schemas.microsoft.com/office/drawing/2014/main" id="{DF6367BF-9BE4-5440-98A9-2F2005754EBF}"/>
              </a:ext>
            </a:extLst>
          </p:cNvPr>
          <p:cNvSpPr>
            <a:spLocks noGrp="1"/>
          </p:cNvSpPr>
          <p:nvPr>
            <p:ph type="ftr" sz="quarter" idx="3"/>
          </p:nvPr>
        </p:nvSpPr>
        <p:spPr>
          <a:xfrm>
            <a:off x="8458200" y="6527974"/>
            <a:ext cx="3733800" cy="306580"/>
          </a:xfrm>
          <a:prstGeom prst="rect">
            <a:avLst/>
          </a:prstGeom>
        </p:spPr>
        <p:txBody>
          <a:bodyPr vert="horz" lIns="91440" tIns="45720" rIns="91440" bIns="45720" rtlCol="0" anchor="ctr"/>
          <a:lstStyle>
            <a:lvl1pPr algn="ctr">
              <a:defRPr sz="1000" b="0" i="0" spc="50" baseline="0">
                <a:solidFill>
                  <a:schemeClr val="bg1"/>
                </a:solidFill>
                <a:latin typeface="Arial Narrow" panose="020B0604020202020204" pitchFamily="34" charset="0"/>
              </a:defRPr>
            </a:lvl1pPr>
          </a:lstStyle>
          <a:p>
            <a:pPr algn="r"/>
            <a:r>
              <a:rPr lang="en-US" dirty="0"/>
              <a:t>Better Faster Greener™  © 2023 Supermicro</a:t>
            </a:r>
          </a:p>
        </p:txBody>
      </p:sp>
      <p:pic>
        <p:nvPicPr>
          <p:cNvPr id="6" name="Picture 5" descr="Logo, company name&#10;&#10;Description automatically generated">
            <a:extLst>
              <a:ext uri="{FF2B5EF4-FFF2-40B4-BE49-F238E27FC236}">
                <a16:creationId xmlns:a16="http://schemas.microsoft.com/office/drawing/2014/main" id="{04F3B548-7B16-4C65-8C38-754B5FC42EC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9315" y="254704"/>
            <a:ext cx="2133600" cy="1170342"/>
          </a:xfrm>
          <a:prstGeom prst="rect">
            <a:avLst/>
          </a:prstGeom>
        </p:spPr>
      </p:pic>
    </p:spTree>
    <p:extLst>
      <p:ext uri="{BB962C8B-B14F-4D97-AF65-F5344CB8AC3E}">
        <p14:creationId xmlns:p14="http://schemas.microsoft.com/office/powerpoint/2010/main" val="3882717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09D726FB-A4FA-498C-C0C7-3D9BD9E36263}"/>
              </a:ext>
            </a:extLst>
          </p:cNvPr>
          <p:cNvPicPr>
            <a:picLocks noChangeAspect="1"/>
          </p:cNvPicPr>
          <p:nvPr userDrawn="1"/>
        </p:nvPicPr>
        <p:blipFill>
          <a:blip r:embed="rId2"/>
          <a:stretch>
            <a:fillRect/>
          </a:stretch>
        </p:blipFill>
        <p:spPr>
          <a:xfrm>
            <a:off x="0" y="9942"/>
            <a:ext cx="4879410" cy="6233695"/>
          </a:xfrm>
          <a:prstGeom prst="rect">
            <a:avLst/>
          </a:prstGeom>
        </p:spPr>
      </p:pic>
      <p:sp>
        <p:nvSpPr>
          <p:cNvPr id="2" name="Title 1">
            <a:extLst>
              <a:ext uri="{FF2B5EF4-FFF2-40B4-BE49-F238E27FC236}">
                <a16:creationId xmlns:a16="http://schemas.microsoft.com/office/drawing/2014/main" id="{DA80632E-32D5-24D6-50E1-F9CC2E537EF0}"/>
              </a:ext>
            </a:extLst>
          </p:cNvPr>
          <p:cNvSpPr>
            <a:spLocks noGrp="1"/>
          </p:cNvSpPr>
          <p:nvPr>
            <p:ph type="title" hasCustomPrompt="1"/>
          </p:nvPr>
        </p:nvSpPr>
        <p:spPr>
          <a:xfrm>
            <a:off x="1072867" y="1118531"/>
            <a:ext cx="2733676" cy="757997"/>
          </a:xfrm>
        </p:spPr>
        <p:txBody>
          <a:bodyPr>
            <a:noAutofit/>
          </a:bodyPr>
          <a:lstStyle>
            <a:lvl1pPr algn="ctr">
              <a:defRPr sz="5400" b="1">
                <a:solidFill>
                  <a:schemeClr val="bg1"/>
                </a:solidFill>
                <a:effectLst>
                  <a:outerShdw blurRad="38100" dist="38100" dir="2700000" algn="tl">
                    <a:srgbClr val="000000">
                      <a:alpha val="43137"/>
                    </a:srgbClr>
                  </a:outerShdw>
                </a:effectLst>
              </a:defRPr>
            </a:lvl1pPr>
          </a:lstStyle>
          <a:p>
            <a:r>
              <a:rPr lang="en-US" dirty="0"/>
              <a:t>AGENDA</a:t>
            </a:r>
          </a:p>
        </p:txBody>
      </p:sp>
      <p:sp>
        <p:nvSpPr>
          <p:cNvPr id="3" name="Date Placeholder 2">
            <a:extLst>
              <a:ext uri="{FF2B5EF4-FFF2-40B4-BE49-F238E27FC236}">
                <a16:creationId xmlns:a16="http://schemas.microsoft.com/office/drawing/2014/main" id="{DA476F13-89DA-C49B-F2C3-81B383EB3EE6}"/>
              </a:ext>
            </a:extLst>
          </p:cNvPr>
          <p:cNvSpPr>
            <a:spLocks noGrp="1"/>
          </p:cNvSpPr>
          <p:nvPr>
            <p:ph type="dt" sz="half" idx="10"/>
          </p:nvPr>
        </p:nvSpPr>
        <p:spPr/>
        <p:txBody>
          <a:bodyPr/>
          <a:lstStyle/>
          <a:p>
            <a:fld id="{2AF100D4-4316-A84D-BCF2-A17C38343011}" type="datetime1">
              <a:rPr lang="en-US" smtClean="0"/>
              <a:t>7/3/2023</a:t>
            </a:fld>
            <a:endParaRPr lang="en-US" dirty="0"/>
          </a:p>
        </p:txBody>
      </p:sp>
      <p:sp>
        <p:nvSpPr>
          <p:cNvPr id="4" name="Footer Placeholder 3">
            <a:extLst>
              <a:ext uri="{FF2B5EF4-FFF2-40B4-BE49-F238E27FC236}">
                <a16:creationId xmlns:a16="http://schemas.microsoft.com/office/drawing/2014/main" id="{DB46BF9E-4923-CD73-E4E2-3F6096E17527}"/>
              </a:ext>
            </a:extLst>
          </p:cNvPr>
          <p:cNvSpPr>
            <a:spLocks noGrp="1"/>
          </p:cNvSpPr>
          <p:nvPr>
            <p:ph type="ftr" sz="quarter" idx="11"/>
          </p:nvPr>
        </p:nvSpPr>
        <p:spPr/>
        <p:txBody>
          <a:bodyPr/>
          <a:lstStyle/>
          <a:p>
            <a:pPr algn="r"/>
            <a:r>
              <a:rPr lang="en-US"/>
              <a:t>Better Faster Greener™  © 2023 Supermicro</a:t>
            </a:r>
            <a:endParaRPr lang="en-US" dirty="0"/>
          </a:p>
        </p:txBody>
      </p:sp>
      <p:sp>
        <p:nvSpPr>
          <p:cNvPr id="5" name="Slide Number Placeholder 4">
            <a:extLst>
              <a:ext uri="{FF2B5EF4-FFF2-40B4-BE49-F238E27FC236}">
                <a16:creationId xmlns:a16="http://schemas.microsoft.com/office/drawing/2014/main" id="{7B328967-A435-059A-6C1B-4D2F791F7D91}"/>
              </a:ext>
            </a:extLst>
          </p:cNvPr>
          <p:cNvSpPr>
            <a:spLocks noGrp="1"/>
          </p:cNvSpPr>
          <p:nvPr>
            <p:ph type="sldNum" sz="quarter" idx="12"/>
          </p:nvPr>
        </p:nvSpPr>
        <p:spPr/>
        <p:txBody>
          <a:bodyPr/>
          <a:lstStyle/>
          <a:p>
            <a:fld id="{4CD8D1E7-0940-1443-9064-E7A6805360BC}" type="slidenum">
              <a:rPr lang="en-US" smtClean="0"/>
              <a:pPr/>
              <a:t>‹#›</a:t>
            </a:fld>
            <a:endParaRPr lang="en-US" dirty="0"/>
          </a:p>
        </p:txBody>
      </p:sp>
    </p:spTree>
    <p:extLst>
      <p:ext uri="{BB962C8B-B14F-4D97-AF65-F5344CB8AC3E}">
        <p14:creationId xmlns:p14="http://schemas.microsoft.com/office/powerpoint/2010/main" val="3870911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5714-F099-44F6-9D78-FC1F42EA1D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DC5750-10A4-4FFC-9EB9-8B8D1ADD9ADA}"/>
              </a:ext>
            </a:extLst>
          </p:cNvPr>
          <p:cNvSpPr>
            <a:spLocks noGrp="1"/>
          </p:cNvSpPr>
          <p:nvPr>
            <p:ph type="dt" sz="half" idx="10"/>
          </p:nvPr>
        </p:nvSpPr>
        <p:spPr/>
        <p:txBody>
          <a:bodyPr/>
          <a:lstStyle/>
          <a:p>
            <a:fld id="{2AF100D4-4316-A84D-BCF2-A17C38343011}" type="datetime1">
              <a:rPr lang="en-US" smtClean="0"/>
              <a:t>7/3/2023</a:t>
            </a:fld>
            <a:endParaRPr lang="en-US" dirty="0"/>
          </a:p>
        </p:txBody>
      </p:sp>
      <p:sp>
        <p:nvSpPr>
          <p:cNvPr id="4" name="Footer Placeholder 3">
            <a:extLst>
              <a:ext uri="{FF2B5EF4-FFF2-40B4-BE49-F238E27FC236}">
                <a16:creationId xmlns:a16="http://schemas.microsoft.com/office/drawing/2014/main" id="{567C4072-D361-44BB-9C2A-034B0EBA7231}"/>
              </a:ext>
            </a:extLst>
          </p:cNvPr>
          <p:cNvSpPr>
            <a:spLocks noGrp="1"/>
          </p:cNvSpPr>
          <p:nvPr>
            <p:ph type="ftr" sz="quarter" idx="11"/>
          </p:nvPr>
        </p:nvSpPr>
        <p:spPr/>
        <p:txBody>
          <a:bodyPr/>
          <a:lstStyle/>
          <a:p>
            <a:pPr algn="r"/>
            <a:r>
              <a:rPr lang="en-US" dirty="0"/>
              <a:t>Better Faster Greener™  © 2023 Supermicro</a:t>
            </a:r>
          </a:p>
        </p:txBody>
      </p:sp>
      <p:sp>
        <p:nvSpPr>
          <p:cNvPr id="5" name="Slide Number Placeholder 4">
            <a:extLst>
              <a:ext uri="{FF2B5EF4-FFF2-40B4-BE49-F238E27FC236}">
                <a16:creationId xmlns:a16="http://schemas.microsoft.com/office/drawing/2014/main" id="{7F7F3965-E16A-4D3F-841F-1C589B6C68E0}"/>
              </a:ext>
            </a:extLst>
          </p:cNvPr>
          <p:cNvSpPr>
            <a:spLocks noGrp="1"/>
          </p:cNvSpPr>
          <p:nvPr>
            <p:ph type="sldNum" sz="quarter" idx="12"/>
          </p:nvPr>
        </p:nvSpPr>
        <p:spPr/>
        <p:txBody>
          <a:bodyPr/>
          <a:lstStyle/>
          <a:p>
            <a:fld id="{4CD8D1E7-0940-1443-9064-E7A6805360BC}" type="slidenum">
              <a:rPr lang="en-US" smtClean="0"/>
              <a:pPr/>
              <a:t>‹#›</a:t>
            </a:fld>
            <a:endParaRPr lang="en-US" dirty="0"/>
          </a:p>
        </p:txBody>
      </p:sp>
      <p:sp>
        <p:nvSpPr>
          <p:cNvPr id="8" name="Content Placeholder 11">
            <a:extLst>
              <a:ext uri="{FF2B5EF4-FFF2-40B4-BE49-F238E27FC236}">
                <a16:creationId xmlns:a16="http://schemas.microsoft.com/office/drawing/2014/main" id="{D0D0EFE7-D7F8-420E-9C22-B3F3B1752E44}"/>
              </a:ext>
            </a:extLst>
          </p:cNvPr>
          <p:cNvSpPr>
            <a:spLocks noGrp="1"/>
          </p:cNvSpPr>
          <p:nvPr>
            <p:ph sz="quarter" idx="13"/>
          </p:nvPr>
        </p:nvSpPr>
        <p:spPr>
          <a:xfrm>
            <a:off x="838201" y="1067678"/>
            <a:ext cx="10515600" cy="5235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5873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B899-3C62-4AC5-B35A-4F09BD57DB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C37FC2-549C-4D2B-8C84-79228455B5DF}"/>
              </a:ext>
            </a:extLst>
          </p:cNvPr>
          <p:cNvSpPr>
            <a:spLocks noGrp="1"/>
          </p:cNvSpPr>
          <p:nvPr>
            <p:ph type="dt" sz="half" idx="10"/>
          </p:nvPr>
        </p:nvSpPr>
        <p:spPr/>
        <p:txBody>
          <a:bodyPr/>
          <a:lstStyle/>
          <a:p>
            <a:fld id="{2AF100D4-4316-A84D-BCF2-A17C38343011}" type="datetime1">
              <a:rPr lang="en-US" smtClean="0"/>
              <a:t>7/3/2023</a:t>
            </a:fld>
            <a:endParaRPr lang="en-US" dirty="0"/>
          </a:p>
        </p:txBody>
      </p:sp>
      <p:sp>
        <p:nvSpPr>
          <p:cNvPr id="4" name="Footer Placeholder 3">
            <a:extLst>
              <a:ext uri="{FF2B5EF4-FFF2-40B4-BE49-F238E27FC236}">
                <a16:creationId xmlns:a16="http://schemas.microsoft.com/office/drawing/2014/main" id="{94AF77F9-612F-4EE9-AE91-FC8DAE8F945D}"/>
              </a:ext>
            </a:extLst>
          </p:cNvPr>
          <p:cNvSpPr>
            <a:spLocks noGrp="1"/>
          </p:cNvSpPr>
          <p:nvPr>
            <p:ph type="ftr" sz="quarter" idx="11"/>
          </p:nvPr>
        </p:nvSpPr>
        <p:spPr/>
        <p:txBody>
          <a:bodyPr/>
          <a:lstStyle/>
          <a:p>
            <a:pPr algn="r"/>
            <a:r>
              <a:rPr lang="en-US" dirty="0"/>
              <a:t>Better Faster Greener™  © 2023 Supermicro</a:t>
            </a:r>
          </a:p>
        </p:txBody>
      </p:sp>
      <p:sp>
        <p:nvSpPr>
          <p:cNvPr id="5" name="Slide Number Placeholder 4">
            <a:extLst>
              <a:ext uri="{FF2B5EF4-FFF2-40B4-BE49-F238E27FC236}">
                <a16:creationId xmlns:a16="http://schemas.microsoft.com/office/drawing/2014/main" id="{1A02D5A5-CFA0-4AE6-92DE-8FC4A23EA77D}"/>
              </a:ext>
            </a:extLst>
          </p:cNvPr>
          <p:cNvSpPr>
            <a:spLocks noGrp="1"/>
          </p:cNvSpPr>
          <p:nvPr>
            <p:ph type="sldNum" sz="quarter" idx="12"/>
          </p:nvPr>
        </p:nvSpPr>
        <p:spPr/>
        <p:txBody>
          <a:bodyPr/>
          <a:lstStyle/>
          <a:p>
            <a:fld id="{4CD8D1E7-0940-1443-9064-E7A6805360BC}" type="slidenum">
              <a:rPr lang="en-US" smtClean="0"/>
              <a:pPr/>
              <a:t>‹#›</a:t>
            </a:fld>
            <a:endParaRPr lang="en-US" dirty="0"/>
          </a:p>
        </p:txBody>
      </p:sp>
    </p:spTree>
    <p:extLst>
      <p:ext uri="{BB962C8B-B14F-4D97-AF65-F5344CB8AC3E}">
        <p14:creationId xmlns:p14="http://schemas.microsoft.com/office/powerpoint/2010/main" val="154593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9115E-5AD3-4F07-B6E9-1BB1D67D130F}"/>
              </a:ext>
            </a:extLst>
          </p:cNvPr>
          <p:cNvSpPr>
            <a:spLocks noGrp="1"/>
          </p:cNvSpPr>
          <p:nvPr>
            <p:ph type="title" hasCustomPrompt="1"/>
          </p:nvPr>
        </p:nvSpPr>
        <p:spPr/>
        <p:txBody>
          <a:bodyPr/>
          <a:lstStyle>
            <a:lvl1pPr>
              <a:defRPr/>
            </a:lvl1pPr>
          </a:lstStyle>
          <a:p>
            <a:r>
              <a:rPr lang="en-US" dirty="0"/>
              <a:t>Color Palette</a:t>
            </a:r>
          </a:p>
        </p:txBody>
      </p:sp>
      <p:sp>
        <p:nvSpPr>
          <p:cNvPr id="3" name="Date Placeholder 2">
            <a:extLst>
              <a:ext uri="{FF2B5EF4-FFF2-40B4-BE49-F238E27FC236}">
                <a16:creationId xmlns:a16="http://schemas.microsoft.com/office/drawing/2014/main" id="{DBA187CB-10EB-4B8B-A659-0349D11167F1}"/>
              </a:ext>
            </a:extLst>
          </p:cNvPr>
          <p:cNvSpPr>
            <a:spLocks noGrp="1"/>
          </p:cNvSpPr>
          <p:nvPr>
            <p:ph type="dt" sz="half" idx="10"/>
          </p:nvPr>
        </p:nvSpPr>
        <p:spPr/>
        <p:txBody>
          <a:bodyPr/>
          <a:lstStyle/>
          <a:p>
            <a:fld id="{2AF100D4-4316-A84D-BCF2-A17C38343011}" type="datetime1">
              <a:rPr lang="en-US" smtClean="0"/>
              <a:t>7/3/2023</a:t>
            </a:fld>
            <a:endParaRPr lang="en-US" dirty="0"/>
          </a:p>
        </p:txBody>
      </p:sp>
      <p:sp>
        <p:nvSpPr>
          <p:cNvPr id="4" name="Footer Placeholder 3">
            <a:extLst>
              <a:ext uri="{FF2B5EF4-FFF2-40B4-BE49-F238E27FC236}">
                <a16:creationId xmlns:a16="http://schemas.microsoft.com/office/drawing/2014/main" id="{3A48E048-58C1-4C7D-AF93-90E315847059}"/>
              </a:ext>
            </a:extLst>
          </p:cNvPr>
          <p:cNvSpPr>
            <a:spLocks noGrp="1"/>
          </p:cNvSpPr>
          <p:nvPr>
            <p:ph type="ftr" sz="quarter" idx="11"/>
          </p:nvPr>
        </p:nvSpPr>
        <p:spPr/>
        <p:txBody>
          <a:bodyPr/>
          <a:lstStyle/>
          <a:p>
            <a:pPr algn="r"/>
            <a:r>
              <a:rPr lang="en-US" dirty="0"/>
              <a:t>Better Faster Greener™  © 2023 Supermicro</a:t>
            </a:r>
          </a:p>
        </p:txBody>
      </p:sp>
      <p:sp>
        <p:nvSpPr>
          <p:cNvPr id="5" name="Slide Number Placeholder 4">
            <a:extLst>
              <a:ext uri="{FF2B5EF4-FFF2-40B4-BE49-F238E27FC236}">
                <a16:creationId xmlns:a16="http://schemas.microsoft.com/office/drawing/2014/main" id="{3502C54F-A3AF-4383-97BB-2B854C9AF25E}"/>
              </a:ext>
            </a:extLst>
          </p:cNvPr>
          <p:cNvSpPr>
            <a:spLocks noGrp="1"/>
          </p:cNvSpPr>
          <p:nvPr>
            <p:ph type="sldNum" sz="quarter" idx="12"/>
          </p:nvPr>
        </p:nvSpPr>
        <p:spPr/>
        <p:txBody>
          <a:bodyPr/>
          <a:lstStyle/>
          <a:p>
            <a:fld id="{4CD8D1E7-0940-1443-9064-E7A6805360BC}" type="slidenum">
              <a:rPr lang="en-US" smtClean="0"/>
              <a:pPr/>
              <a:t>‹#›</a:t>
            </a:fld>
            <a:endParaRPr lang="en-US" dirty="0"/>
          </a:p>
        </p:txBody>
      </p:sp>
      <p:sp>
        <p:nvSpPr>
          <p:cNvPr id="6" name="Text Box 21">
            <a:extLst>
              <a:ext uri="{FF2B5EF4-FFF2-40B4-BE49-F238E27FC236}">
                <a16:creationId xmlns:a16="http://schemas.microsoft.com/office/drawing/2014/main" id="{7735409C-AC91-4C03-A4A4-43351A6AAE7E}"/>
              </a:ext>
            </a:extLst>
          </p:cNvPr>
          <p:cNvSpPr txBox="1">
            <a:spLocks noChangeArrowheads="1"/>
          </p:cNvSpPr>
          <p:nvPr userDrawn="1"/>
        </p:nvSpPr>
        <p:spPr bwMode="auto">
          <a:xfrm>
            <a:off x="846726" y="1471245"/>
            <a:ext cx="2131994" cy="348557"/>
          </a:xfrm>
          <a:prstGeom prst="rect">
            <a:avLst/>
          </a:prstGeom>
          <a:noFill/>
          <a:ln w="9525" algn="ctr">
            <a:noFill/>
            <a:miter lim="800000"/>
            <a:headEnd/>
            <a:tailEnd/>
          </a:ln>
        </p:spPr>
        <p:txBody>
          <a:bodyPr wrap="square">
            <a:spAutoFit/>
          </a:bodyPr>
          <a:lstStyle/>
          <a:p>
            <a:pPr defTabSz="820738">
              <a:lnSpc>
                <a:spcPct val="90000"/>
              </a:lnSpc>
            </a:pPr>
            <a:r>
              <a:rPr lang="en-US" b="0" i="0" dirty="0">
                <a:solidFill>
                  <a:schemeClr val="tx2"/>
                </a:solidFill>
                <a:latin typeface="Arial Narrow" panose="020B0604020202020204" pitchFamily="34" charset="0"/>
              </a:rPr>
              <a:t>Identity/Dynamic</a:t>
            </a:r>
          </a:p>
        </p:txBody>
      </p:sp>
      <p:sp>
        <p:nvSpPr>
          <p:cNvPr id="7" name="Rectangle 6">
            <a:extLst>
              <a:ext uri="{FF2B5EF4-FFF2-40B4-BE49-F238E27FC236}">
                <a16:creationId xmlns:a16="http://schemas.microsoft.com/office/drawing/2014/main" id="{352A5D95-8BD6-44D5-978B-C830F393DD43}"/>
              </a:ext>
            </a:extLst>
          </p:cNvPr>
          <p:cNvSpPr>
            <a:spLocks noChangeArrowheads="1"/>
          </p:cNvSpPr>
          <p:nvPr userDrawn="1"/>
        </p:nvSpPr>
        <p:spPr bwMode="auto">
          <a:xfrm>
            <a:off x="6942076" y="4384781"/>
            <a:ext cx="812588" cy="609600"/>
          </a:xfrm>
          <a:prstGeom prst="rect">
            <a:avLst/>
          </a:prstGeom>
          <a:solidFill>
            <a:srgbClr val="F4F4F4"/>
          </a:solidFill>
          <a:ln w="9525" algn="ctr">
            <a:noFill/>
            <a:miter lim="800000"/>
            <a:headEnd/>
            <a:tailEnd/>
          </a:ln>
        </p:spPr>
        <p:txBody>
          <a:bodyPr wrap="none" anchor="ctr"/>
          <a:lstStyle/>
          <a:p>
            <a:endParaRPr lang="en-US" b="0" i="0" dirty="0">
              <a:solidFill>
                <a:srgbClr val="8786B0"/>
              </a:solidFill>
              <a:latin typeface="Arial Narrow" panose="020B0604020202020204" pitchFamily="34" charset="0"/>
            </a:endParaRPr>
          </a:p>
        </p:txBody>
      </p:sp>
      <p:sp>
        <p:nvSpPr>
          <p:cNvPr id="8" name="Text Box 12">
            <a:extLst>
              <a:ext uri="{FF2B5EF4-FFF2-40B4-BE49-F238E27FC236}">
                <a16:creationId xmlns:a16="http://schemas.microsoft.com/office/drawing/2014/main" id="{2A7B2719-EB40-456C-B968-B1D8C8A2A603}"/>
              </a:ext>
            </a:extLst>
          </p:cNvPr>
          <p:cNvSpPr txBox="1">
            <a:spLocks noChangeArrowheads="1"/>
          </p:cNvSpPr>
          <p:nvPr userDrawn="1"/>
        </p:nvSpPr>
        <p:spPr bwMode="auto">
          <a:xfrm>
            <a:off x="6881768" y="5138222"/>
            <a:ext cx="933206" cy="590931"/>
          </a:xfrm>
          <a:prstGeom prst="rect">
            <a:avLst/>
          </a:prstGeom>
          <a:noFill/>
          <a:ln w="9525" algn="ctr">
            <a:noFill/>
            <a:miter lim="800000"/>
            <a:headEnd/>
            <a:tailEnd/>
          </a:ln>
        </p:spPr>
        <p:txBody>
          <a:bodyPr>
            <a:spAutoFit/>
          </a:bodyPr>
          <a:lstStyle/>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R - 244</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G - 244</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B - 244</a:t>
            </a:r>
          </a:p>
        </p:txBody>
      </p:sp>
      <p:sp>
        <p:nvSpPr>
          <p:cNvPr id="9" name="Rectangle 6">
            <a:extLst>
              <a:ext uri="{FF2B5EF4-FFF2-40B4-BE49-F238E27FC236}">
                <a16:creationId xmlns:a16="http://schemas.microsoft.com/office/drawing/2014/main" id="{9FD0CAA8-38B7-4B66-9E8B-510B39C7C957}"/>
              </a:ext>
            </a:extLst>
          </p:cNvPr>
          <p:cNvSpPr>
            <a:spLocks noChangeArrowheads="1"/>
          </p:cNvSpPr>
          <p:nvPr userDrawn="1"/>
        </p:nvSpPr>
        <p:spPr bwMode="auto">
          <a:xfrm>
            <a:off x="6942076" y="2047023"/>
            <a:ext cx="812588" cy="609600"/>
          </a:xfrm>
          <a:prstGeom prst="rect">
            <a:avLst/>
          </a:prstGeom>
          <a:solidFill>
            <a:srgbClr val="462D84"/>
          </a:solidFill>
          <a:ln w="9525" algn="ctr">
            <a:noFill/>
            <a:miter lim="800000"/>
            <a:headEnd/>
            <a:tailEnd/>
          </a:ln>
        </p:spPr>
        <p:txBody>
          <a:bodyPr wrap="none" anchor="ctr"/>
          <a:lstStyle/>
          <a:p>
            <a:endParaRPr lang="en-US" b="0" i="0" dirty="0">
              <a:solidFill>
                <a:srgbClr val="8786B0"/>
              </a:solidFill>
              <a:latin typeface="Arial Narrow" panose="020B0604020202020204" pitchFamily="34" charset="0"/>
            </a:endParaRPr>
          </a:p>
        </p:txBody>
      </p:sp>
      <p:sp>
        <p:nvSpPr>
          <p:cNvPr id="10" name="Text Box 12">
            <a:extLst>
              <a:ext uri="{FF2B5EF4-FFF2-40B4-BE49-F238E27FC236}">
                <a16:creationId xmlns:a16="http://schemas.microsoft.com/office/drawing/2014/main" id="{520D9549-D6AB-451D-BF56-C8052AFF96FE}"/>
              </a:ext>
            </a:extLst>
          </p:cNvPr>
          <p:cNvSpPr txBox="1">
            <a:spLocks noChangeArrowheads="1"/>
          </p:cNvSpPr>
          <p:nvPr userDrawn="1"/>
        </p:nvSpPr>
        <p:spPr bwMode="auto">
          <a:xfrm>
            <a:off x="6881768" y="2771345"/>
            <a:ext cx="933206" cy="590931"/>
          </a:xfrm>
          <a:prstGeom prst="rect">
            <a:avLst/>
          </a:prstGeom>
          <a:noFill/>
          <a:ln w="9525" algn="ctr">
            <a:noFill/>
            <a:miter lim="800000"/>
            <a:headEnd/>
            <a:tailEnd/>
          </a:ln>
        </p:spPr>
        <p:txBody>
          <a:bodyPr>
            <a:spAutoFit/>
          </a:bodyPr>
          <a:lstStyle/>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R - 70</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G - 45</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B - 132</a:t>
            </a:r>
          </a:p>
        </p:txBody>
      </p:sp>
      <p:sp>
        <p:nvSpPr>
          <p:cNvPr id="11" name="Rectangle 8">
            <a:extLst>
              <a:ext uri="{FF2B5EF4-FFF2-40B4-BE49-F238E27FC236}">
                <a16:creationId xmlns:a16="http://schemas.microsoft.com/office/drawing/2014/main" id="{0CFD0E11-3E53-49D3-B176-2E03C42A41A9}"/>
              </a:ext>
            </a:extLst>
          </p:cNvPr>
          <p:cNvSpPr>
            <a:spLocks noChangeArrowheads="1"/>
          </p:cNvSpPr>
          <p:nvPr userDrawn="1"/>
        </p:nvSpPr>
        <p:spPr bwMode="auto">
          <a:xfrm>
            <a:off x="2139691" y="2047023"/>
            <a:ext cx="812588" cy="609600"/>
          </a:xfrm>
          <a:prstGeom prst="rect">
            <a:avLst/>
          </a:prstGeom>
          <a:solidFill>
            <a:srgbClr val="FFA400"/>
          </a:solidFill>
          <a:ln w="9525" algn="ctr">
            <a:noFill/>
            <a:miter lim="800000"/>
            <a:headEnd/>
            <a:tailEnd/>
          </a:ln>
        </p:spPr>
        <p:txBody>
          <a:bodyPr wrap="none" anchor="ctr"/>
          <a:lstStyle/>
          <a:p>
            <a:endParaRPr lang="en-US" b="0" i="0" dirty="0">
              <a:latin typeface="Arial Narrow" panose="020B0604020202020204" pitchFamily="34" charset="0"/>
            </a:endParaRPr>
          </a:p>
        </p:txBody>
      </p:sp>
      <p:sp>
        <p:nvSpPr>
          <p:cNvPr id="12" name="Text Box 17">
            <a:extLst>
              <a:ext uri="{FF2B5EF4-FFF2-40B4-BE49-F238E27FC236}">
                <a16:creationId xmlns:a16="http://schemas.microsoft.com/office/drawing/2014/main" id="{47C97710-AEBC-4324-95F6-5D0BBD007A4B}"/>
              </a:ext>
            </a:extLst>
          </p:cNvPr>
          <p:cNvSpPr txBox="1">
            <a:spLocks noChangeArrowheads="1"/>
          </p:cNvSpPr>
          <p:nvPr userDrawn="1"/>
        </p:nvSpPr>
        <p:spPr bwMode="auto">
          <a:xfrm>
            <a:off x="2081703" y="2771345"/>
            <a:ext cx="1066362" cy="590931"/>
          </a:xfrm>
          <a:prstGeom prst="rect">
            <a:avLst/>
          </a:prstGeom>
          <a:noFill/>
          <a:ln w="9525" algn="ctr">
            <a:noFill/>
            <a:miter lim="800000"/>
            <a:headEnd/>
            <a:tailEnd/>
          </a:ln>
        </p:spPr>
        <p:txBody>
          <a:bodyPr wrap="square">
            <a:spAutoFit/>
          </a:bodyPr>
          <a:lstStyle/>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R  - 255</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G - 164</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B - 0</a:t>
            </a:r>
          </a:p>
        </p:txBody>
      </p:sp>
      <p:sp>
        <p:nvSpPr>
          <p:cNvPr id="13" name="Rectangle 10">
            <a:extLst>
              <a:ext uri="{FF2B5EF4-FFF2-40B4-BE49-F238E27FC236}">
                <a16:creationId xmlns:a16="http://schemas.microsoft.com/office/drawing/2014/main" id="{C7DADFA5-E275-45B5-899B-A9C70211D982}"/>
              </a:ext>
            </a:extLst>
          </p:cNvPr>
          <p:cNvSpPr>
            <a:spLocks noChangeArrowheads="1"/>
          </p:cNvSpPr>
          <p:nvPr userDrawn="1"/>
        </p:nvSpPr>
        <p:spPr bwMode="auto">
          <a:xfrm>
            <a:off x="2139691" y="4384781"/>
            <a:ext cx="812588" cy="609600"/>
          </a:xfrm>
          <a:prstGeom prst="rect">
            <a:avLst/>
          </a:prstGeom>
          <a:solidFill>
            <a:srgbClr val="76777A"/>
          </a:solidFill>
          <a:ln w="9525" algn="ctr">
            <a:noFill/>
            <a:miter lim="800000"/>
            <a:headEnd/>
            <a:tailEnd/>
          </a:ln>
        </p:spPr>
        <p:txBody>
          <a:bodyPr wrap="none" anchor="ctr"/>
          <a:lstStyle/>
          <a:p>
            <a:endParaRPr lang="en-US" b="0" i="0" dirty="0">
              <a:latin typeface="Arial Narrow" panose="020B0604020202020204" pitchFamily="34" charset="0"/>
            </a:endParaRPr>
          </a:p>
        </p:txBody>
      </p:sp>
      <p:sp>
        <p:nvSpPr>
          <p:cNvPr id="14" name="Text Box 15">
            <a:extLst>
              <a:ext uri="{FF2B5EF4-FFF2-40B4-BE49-F238E27FC236}">
                <a16:creationId xmlns:a16="http://schemas.microsoft.com/office/drawing/2014/main" id="{3D44977A-A3FA-4142-A1ED-D2BB532B4A95}"/>
              </a:ext>
            </a:extLst>
          </p:cNvPr>
          <p:cNvSpPr txBox="1">
            <a:spLocks noChangeArrowheads="1"/>
          </p:cNvSpPr>
          <p:nvPr userDrawn="1"/>
        </p:nvSpPr>
        <p:spPr bwMode="auto">
          <a:xfrm>
            <a:off x="2045514" y="5138222"/>
            <a:ext cx="933206" cy="590931"/>
          </a:xfrm>
          <a:prstGeom prst="rect">
            <a:avLst/>
          </a:prstGeom>
          <a:noFill/>
          <a:ln w="9525" algn="ctr">
            <a:noFill/>
            <a:miter lim="800000"/>
            <a:headEnd/>
            <a:tailEnd/>
          </a:ln>
        </p:spPr>
        <p:txBody>
          <a:bodyPr>
            <a:spAutoFit/>
          </a:bodyPr>
          <a:lstStyle/>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R - 118</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G - 119</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B - 122</a:t>
            </a:r>
          </a:p>
        </p:txBody>
      </p:sp>
      <p:sp>
        <p:nvSpPr>
          <p:cNvPr id="15" name="Rectangle 7">
            <a:extLst>
              <a:ext uri="{FF2B5EF4-FFF2-40B4-BE49-F238E27FC236}">
                <a16:creationId xmlns:a16="http://schemas.microsoft.com/office/drawing/2014/main" id="{794C0BBE-FEBB-4997-AF83-7DD5083888FC}"/>
              </a:ext>
            </a:extLst>
          </p:cNvPr>
          <p:cNvSpPr>
            <a:spLocks noChangeArrowheads="1"/>
          </p:cNvSpPr>
          <p:nvPr userDrawn="1"/>
        </p:nvSpPr>
        <p:spPr bwMode="auto">
          <a:xfrm>
            <a:off x="5741481" y="2047023"/>
            <a:ext cx="812588" cy="609600"/>
          </a:xfrm>
          <a:prstGeom prst="rect">
            <a:avLst/>
          </a:prstGeom>
          <a:solidFill>
            <a:srgbClr val="1082C4"/>
          </a:solidFill>
          <a:ln w="9525" algn="ctr">
            <a:noFill/>
            <a:miter lim="800000"/>
            <a:headEnd/>
            <a:tailEnd/>
          </a:ln>
        </p:spPr>
        <p:txBody>
          <a:bodyPr wrap="none" anchor="ctr"/>
          <a:lstStyle/>
          <a:p>
            <a:endParaRPr lang="en-US" b="0" i="0" dirty="0">
              <a:latin typeface="Arial Narrow" panose="020B0604020202020204" pitchFamily="34" charset="0"/>
            </a:endParaRPr>
          </a:p>
        </p:txBody>
      </p:sp>
      <p:sp>
        <p:nvSpPr>
          <p:cNvPr id="16" name="Text Box 13">
            <a:extLst>
              <a:ext uri="{FF2B5EF4-FFF2-40B4-BE49-F238E27FC236}">
                <a16:creationId xmlns:a16="http://schemas.microsoft.com/office/drawing/2014/main" id="{365ED05F-4A46-40FE-B791-607C486D307C}"/>
              </a:ext>
            </a:extLst>
          </p:cNvPr>
          <p:cNvSpPr txBox="1">
            <a:spLocks noChangeArrowheads="1"/>
          </p:cNvSpPr>
          <p:nvPr userDrawn="1"/>
        </p:nvSpPr>
        <p:spPr bwMode="auto">
          <a:xfrm>
            <a:off x="5715039" y="2771345"/>
            <a:ext cx="933208" cy="590931"/>
          </a:xfrm>
          <a:prstGeom prst="rect">
            <a:avLst/>
          </a:prstGeom>
          <a:noFill/>
          <a:ln w="9525" algn="ctr">
            <a:noFill/>
            <a:miter lim="800000"/>
            <a:headEnd/>
            <a:tailEnd/>
          </a:ln>
        </p:spPr>
        <p:txBody>
          <a:bodyPr>
            <a:spAutoFit/>
          </a:bodyPr>
          <a:lstStyle/>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R - 16</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G - 130</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B - 196</a:t>
            </a:r>
          </a:p>
        </p:txBody>
      </p:sp>
      <p:sp>
        <p:nvSpPr>
          <p:cNvPr id="17" name="Rectangle 6">
            <a:extLst>
              <a:ext uri="{FF2B5EF4-FFF2-40B4-BE49-F238E27FC236}">
                <a16:creationId xmlns:a16="http://schemas.microsoft.com/office/drawing/2014/main" id="{492DBE43-A5BB-4C6D-AA41-67CEA614481E}"/>
              </a:ext>
            </a:extLst>
          </p:cNvPr>
          <p:cNvSpPr>
            <a:spLocks noChangeArrowheads="1"/>
          </p:cNvSpPr>
          <p:nvPr userDrawn="1"/>
        </p:nvSpPr>
        <p:spPr bwMode="auto">
          <a:xfrm>
            <a:off x="5741481" y="4384781"/>
            <a:ext cx="812588" cy="609600"/>
          </a:xfrm>
          <a:prstGeom prst="rect">
            <a:avLst/>
          </a:prstGeom>
          <a:solidFill>
            <a:srgbClr val="D9D8D6"/>
          </a:solidFill>
          <a:ln w="9525" algn="ctr">
            <a:noFill/>
            <a:miter lim="800000"/>
            <a:headEnd/>
            <a:tailEnd/>
          </a:ln>
        </p:spPr>
        <p:txBody>
          <a:bodyPr wrap="none" anchor="ctr"/>
          <a:lstStyle/>
          <a:p>
            <a:endParaRPr lang="en-US" b="0" i="0" dirty="0">
              <a:solidFill>
                <a:srgbClr val="8786B0"/>
              </a:solidFill>
              <a:latin typeface="Arial Narrow" panose="020B0604020202020204" pitchFamily="34" charset="0"/>
            </a:endParaRPr>
          </a:p>
        </p:txBody>
      </p:sp>
      <p:sp>
        <p:nvSpPr>
          <p:cNvPr id="18" name="Text Box 12">
            <a:extLst>
              <a:ext uri="{FF2B5EF4-FFF2-40B4-BE49-F238E27FC236}">
                <a16:creationId xmlns:a16="http://schemas.microsoft.com/office/drawing/2014/main" id="{95902D75-31C8-44B0-AEC0-CF637945328E}"/>
              </a:ext>
            </a:extLst>
          </p:cNvPr>
          <p:cNvSpPr txBox="1">
            <a:spLocks noChangeArrowheads="1"/>
          </p:cNvSpPr>
          <p:nvPr userDrawn="1"/>
        </p:nvSpPr>
        <p:spPr bwMode="auto">
          <a:xfrm>
            <a:off x="5715042" y="5138222"/>
            <a:ext cx="933206" cy="590931"/>
          </a:xfrm>
          <a:prstGeom prst="rect">
            <a:avLst/>
          </a:prstGeom>
          <a:noFill/>
          <a:ln w="9525" algn="ctr">
            <a:noFill/>
            <a:miter lim="800000"/>
            <a:headEnd/>
            <a:tailEnd/>
          </a:ln>
        </p:spPr>
        <p:txBody>
          <a:bodyPr>
            <a:spAutoFit/>
          </a:bodyPr>
          <a:lstStyle/>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R - 217</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G - 216</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B - 214</a:t>
            </a:r>
          </a:p>
        </p:txBody>
      </p:sp>
      <p:sp>
        <p:nvSpPr>
          <p:cNvPr id="19" name="Rectangle 10">
            <a:extLst>
              <a:ext uri="{FF2B5EF4-FFF2-40B4-BE49-F238E27FC236}">
                <a16:creationId xmlns:a16="http://schemas.microsoft.com/office/drawing/2014/main" id="{B9DB752B-94DD-48DD-97F1-8CF014604178}"/>
              </a:ext>
            </a:extLst>
          </p:cNvPr>
          <p:cNvSpPr>
            <a:spLocks noChangeArrowheads="1"/>
          </p:cNvSpPr>
          <p:nvPr userDrawn="1"/>
        </p:nvSpPr>
        <p:spPr bwMode="auto">
          <a:xfrm>
            <a:off x="3340288" y="2047023"/>
            <a:ext cx="812588" cy="609600"/>
          </a:xfrm>
          <a:prstGeom prst="rect">
            <a:avLst/>
          </a:prstGeom>
          <a:solidFill>
            <a:srgbClr val="009739"/>
          </a:solidFill>
          <a:ln w="9525" algn="ctr">
            <a:noFill/>
            <a:miter lim="800000"/>
            <a:headEnd/>
            <a:tailEnd/>
          </a:ln>
        </p:spPr>
        <p:txBody>
          <a:bodyPr wrap="none" anchor="ctr"/>
          <a:lstStyle/>
          <a:p>
            <a:endParaRPr lang="en-US" b="0" i="0" dirty="0">
              <a:latin typeface="Arial Narrow" panose="020B0604020202020204" pitchFamily="34" charset="0"/>
            </a:endParaRPr>
          </a:p>
        </p:txBody>
      </p:sp>
      <p:sp>
        <p:nvSpPr>
          <p:cNvPr id="20" name="Text Box 15">
            <a:extLst>
              <a:ext uri="{FF2B5EF4-FFF2-40B4-BE49-F238E27FC236}">
                <a16:creationId xmlns:a16="http://schemas.microsoft.com/office/drawing/2014/main" id="{C887C9B6-A9C5-412A-93D5-1F5247C43E64}"/>
              </a:ext>
            </a:extLst>
          </p:cNvPr>
          <p:cNvSpPr txBox="1">
            <a:spLocks noChangeArrowheads="1"/>
          </p:cNvSpPr>
          <p:nvPr userDrawn="1"/>
        </p:nvSpPr>
        <p:spPr bwMode="auto">
          <a:xfrm>
            <a:off x="3381587" y="2771345"/>
            <a:ext cx="933206" cy="590931"/>
          </a:xfrm>
          <a:prstGeom prst="rect">
            <a:avLst/>
          </a:prstGeom>
          <a:noFill/>
          <a:ln w="9525" algn="ctr">
            <a:noFill/>
            <a:miter lim="800000"/>
            <a:headEnd/>
            <a:tailEnd/>
          </a:ln>
        </p:spPr>
        <p:txBody>
          <a:bodyPr>
            <a:spAutoFit/>
          </a:bodyPr>
          <a:lstStyle/>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R - 0</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G - 151</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B - 57</a:t>
            </a:r>
          </a:p>
        </p:txBody>
      </p:sp>
      <p:sp>
        <p:nvSpPr>
          <p:cNvPr id="21" name="Rectangle 9">
            <a:extLst>
              <a:ext uri="{FF2B5EF4-FFF2-40B4-BE49-F238E27FC236}">
                <a16:creationId xmlns:a16="http://schemas.microsoft.com/office/drawing/2014/main" id="{6F3A6783-285F-43B2-BC96-59ADD9CCD911}"/>
              </a:ext>
            </a:extLst>
          </p:cNvPr>
          <p:cNvSpPr>
            <a:spLocks noChangeArrowheads="1"/>
          </p:cNvSpPr>
          <p:nvPr userDrawn="1"/>
        </p:nvSpPr>
        <p:spPr bwMode="auto">
          <a:xfrm>
            <a:off x="3340288" y="4384781"/>
            <a:ext cx="812588" cy="609600"/>
          </a:xfrm>
          <a:prstGeom prst="rect">
            <a:avLst/>
          </a:prstGeom>
          <a:solidFill>
            <a:srgbClr val="97989A"/>
          </a:solidFill>
          <a:ln w="9525" algn="ctr">
            <a:noFill/>
            <a:miter lim="800000"/>
            <a:headEnd/>
            <a:tailEnd/>
          </a:ln>
        </p:spPr>
        <p:txBody>
          <a:bodyPr wrap="none" anchor="ctr"/>
          <a:lstStyle/>
          <a:p>
            <a:endParaRPr lang="en-US" b="0" i="0" dirty="0">
              <a:latin typeface="Arial Narrow" panose="020B0604020202020204" pitchFamily="34" charset="0"/>
            </a:endParaRPr>
          </a:p>
        </p:txBody>
      </p:sp>
      <p:sp>
        <p:nvSpPr>
          <p:cNvPr id="22" name="Text Box 14">
            <a:extLst>
              <a:ext uri="{FF2B5EF4-FFF2-40B4-BE49-F238E27FC236}">
                <a16:creationId xmlns:a16="http://schemas.microsoft.com/office/drawing/2014/main" id="{40AE9A69-7D39-4CEF-BBBF-3EE2BA44DDF7}"/>
              </a:ext>
            </a:extLst>
          </p:cNvPr>
          <p:cNvSpPr txBox="1">
            <a:spLocks noChangeArrowheads="1"/>
          </p:cNvSpPr>
          <p:nvPr userDrawn="1"/>
        </p:nvSpPr>
        <p:spPr bwMode="auto">
          <a:xfrm>
            <a:off x="3278102" y="5138222"/>
            <a:ext cx="933206" cy="590931"/>
          </a:xfrm>
          <a:prstGeom prst="rect">
            <a:avLst/>
          </a:prstGeom>
          <a:noFill/>
          <a:ln w="9525" algn="ctr">
            <a:noFill/>
            <a:miter lim="800000"/>
            <a:headEnd/>
            <a:tailEnd/>
          </a:ln>
        </p:spPr>
        <p:txBody>
          <a:bodyPr>
            <a:spAutoFit/>
          </a:bodyPr>
          <a:lstStyle/>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R - 151</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G - 152</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B - 154</a:t>
            </a:r>
          </a:p>
        </p:txBody>
      </p:sp>
      <p:sp>
        <p:nvSpPr>
          <p:cNvPr id="23" name="Rectangle 5">
            <a:extLst>
              <a:ext uri="{FF2B5EF4-FFF2-40B4-BE49-F238E27FC236}">
                <a16:creationId xmlns:a16="http://schemas.microsoft.com/office/drawing/2014/main" id="{5156534A-B8EE-4DB8-B443-0C8398B36146}"/>
              </a:ext>
            </a:extLst>
          </p:cNvPr>
          <p:cNvSpPr>
            <a:spLocks noChangeArrowheads="1"/>
          </p:cNvSpPr>
          <p:nvPr userDrawn="1"/>
        </p:nvSpPr>
        <p:spPr bwMode="auto">
          <a:xfrm>
            <a:off x="939094" y="2047023"/>
            <a:ext cx="812588" cy="609600"/>
          </a:xfrm>
          <a:prstGeom prst="rect">
            <a:avLst/>
          </a:prstGeom>
          <a:solidFill>
            <a:srgbClr val="D22730"/>
          </a:solidFill>
          <a:ln w="9525" algn="ctr">
            <a:noFill/>
            <a:miter lim="800000"/>
            <a:headEnd/>
            <a:tailEnd/>
          </a:ln>
        </p:spPr>
        <p:txBody>
          <a:bodyPr wrap="none" anchor="ctr"/>
          <a:lstStyle/>
          <a:p>
            <a:endParaRPr lang="en-US" b="0" i="0" dirty="0">
              <a:latin typeface="Arial Narrow" panose="020B0604020202020204" pitchFamily="34" charset="0"/>
            </a:endParaRPr>
          </a:p>
        </p:txBody>
      </p:sp>
      <p:sp>
        <p:nvSpPr>
          <p:cNvPr id="24" name="Text Box 16">
            <a:extLst>
              <a:ext uri="{FF2B5EF4-FFF2-40B4-BE49-F238E27FC236}">
                <a16:creationId xmlns:a16="http://schemas.microsoft.com/office/drawing/2014/main" id="{27FF2FA9-03A9-45F7-83D8-B160969744BF}"/>
              </a:ext>
            </a:extLst>
          </p:cNvPr>
          <p:cNvSpPr txBox="1">
            <a:spLocks noChangeArrowheads="1"/>
          </p:cNvSpPr>
          <p:nvPr userDrawn="1"/>
        </p:nvSpPr>
        <p:spPr bwMode="auto">
          <a:xfrm>
            <a:off x="878787" y="2771345"/>
            <a:ext cx="933206" cy="590931"/>
          </a:xfrm>
          <a:prstGeom prst="rect">
            <a:avLst/>
          </a:prstGeom>
          <a:noFill/>
          <a:ln w="9525" algn="ctr">
            <a:noFill/>
            <a:miter lim="800000"/>
            <a:headEnd/>
            <a:tailEnd/>
          </a:ln>
        </p:spPr>
        <p:txBody>
          <a:bodyPr>
            <a:spAutoFit/>
          </a:bodyPr>
          <a:lstStyle/>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R - 210</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G - 39</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B - 48</a:t>
            </a:r>
          </a:p>
        </p:txBody>
      </p:sp>
      <p:sp>
        <p:nvSpPr>
          <p:cNvPr id="25" name="Rectangle 10">
            <a:extLst>
              <a:ext uri="{FF2B5EF4-FFF2-40B4-BE49-F238E27FC236}">
                <a16:creationId xmlns:a16="http://schemas.microsoft.com/office/drawing/2014/main" id="{E07FC622-F1F4-465E-B891-87A46F989BD3}"/>
              </a:ext>
            </a:extLst>
          </p:cNvPr>
          <p:cNvSpPr>
            <a:spLocks noChangeArrowheads="1"/>
          </p:cNvSpPr>
          <p:nvPr userDrawn="1"/>
        </p:nvSpPr>
        <p:spPr bwMode="auto">
          <a:xfrm>
            <a:off x="939094" y="4384781"/>
            <a:ext cx="812588" cy="609600"/>
          </a:xfrm>
          <a:prstGeom prst="rect">
            <a:avLst/>
          </a:prstGeom>
          <a:solidFill>
            <a:srgbClr val="54565A"/>
          </a:solidFill>
          <a:ln w="9525" algn="ctr">
            <a:noFill/>
            <a:miter lim="800000"/>
            <a:headEnd/>
            <a:tailEnd/>
          </a:ln>
        </p:spPr>
        <p:txBody>
          <a:bodyPr wrap="none" anchor="ctr"/>
          <a:lstStyle/>
          <a:p>
            <a:endParaRPr lang="en-US" b="0" i="0" dirty="0">
              <a:latin typeface="Arial Narrow" panose="020B0604020202020204" pitchFamily="34" charset="0"/>
            </a:endParaRPr>
          </a:p>
        </p:txBody>
      </p:sp>
      <p:sp>
        <p:nvSpPr>
          <p:cNvPr id="26" name="Text Box 15">
            <a:extLst>
              <a:ext uri="{FF2B5EF4-FFF2-40B4-BE49-F238E27FC236}">
                <a16:creationId xmlns:a16="http://schemas.microsoft.com/office/drawing/2014/main" id="{71B8924A-9ECD-4101-9504-11CEC95EC643}"/>
              </a:ext>
            </a:extLst>
          </p:cNvPr>
          <p:cNvSpPr txBox="1">
            <a:spLocks noChangeArrowheads="1"/>
          </p:cNvSpPr>
          <p:nvPr userDrawn="1"/>
        </p:nvSpPr>
        <p:spPr bwMode="auto">
          <a:xfrm>
            <a:off x="878787" y="5138222"/>
            <a:ext cx="933206" cy="590931"/>
          </a:xfrm>
          <a:prstGeom prst="rect">
            <a:avLst/>
          </a:prstGeom>
          <a:noFill/>
          <a:ln w="9525" algn="ctr">
            <a:noFill/>
            <a:miter lim="800000"/>
            <a:headEnd/>
            <a:tailEnd/>
          </a:ln>
        </p:spPr>
        <p:txBody>
          <a:bodyPr>
            <a:spAutoFit/>
          </a:bodyPr>
          <a:lstStyle/>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R - 84</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G - 86</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B – 90</a:t>
            </a:r>
          </a:p>
        </p:txBody>
      </p:sp>
      <p:sp>
        <p:nvSpPr>
          <p:cNvPr id="27" name="Rectangle 9">
            <a:extLst>
              <a:ext uri="{FF2B5EF4-FFF2-40B4-BE49-F238E27FC236}">
                <a16:creationId xmlns:a16="http://schemas.microsoft.com/office/drawing/2014/main" id="{2C6CADCB-0699-4EEB-8DD5-D1413EC65398}"/>
              </a:ext>
            </a:extLst>
          </p:cNvPr>
          <p:cNvSpPr>
            <a:spLocks noChangeArrowheads="1"/>
          </p:cNvSpPr>
          <p:nvPr userDrawn="1"/>
        </p:nvSpPr>
        <p:spPr bwMode="auto">
          <a:xfrm>
            <a:off x="4540884" y="2047023"/>
            <a:ext cx="812588" cy="609600"/>
          </a:xfrm>
          <a:prstGeom prst="rect">
            <a:avLst/>
          </a:prstGeom>
          <a:solidFill>
            <a:srgbClr val="003A70"/>
          </a:solidFill>
          <a:ln w="9525" algn="ctr">
            <a:noFill/>
            <a:miter lim="800000"/>
            <a:headEnd/>
            <a:tailEnd/>
          </a:ln>
        </p:spPr>
        <p:txBody>
          <a:bodyPr wrap="none" anchor="ctr"/>
          <a:lstStyle/>
          <a:p>
            <a:endParaRPr lang="en-US" b="0" i="0" dirty="0">
              <a:latin typeface="Arial Narrow" panose="020B0604020202020204" pitchFamily="34" charset="0"/>
            </a:endParaRPr>
          </a:p>
        </p:txBody>
      </p:sp>
      <p:sp>
        <p:nvSpPr>
          <p:cNvPr id="28" name="Text Box 14">
            <a:extLst>
              <a:ext uri="{FF2B5EF4-FFF2-40B4-BE49-F238E27FC236}">
                <a16:creationId xmlns:a16="http://schemas.microsoft.com/office/drawing/2014/main" id="{020E33B5-5302-4F10-943E-E41313673C17}"/>
              </a:ext>
            </a:extLst>
          </p:cNvPr>
          <p:cNvSpPr txBox="1">
            <a:spLocks noChangeArrowheads="1"/>
          </p:cNvSpPr>
          <p:nvPr userDrawn="1"/>
        </p:nvSpPr>
        <p:spPr bwMode="auto">
          <a:xfrm>
            <a:off x="4548314" y="2771345"/>
            <a:ext cx="933206" cy="590931"/>
          </a:xfrm>
          <a:prstGeom prst="rect">
            <a:avLst/>
          </a:prstGeom>
          <a:noFill/>
          <a:ln w="9525" algn="ctr">
            <a:noFill/>
            <a:miter lim="800000"/>
            <a:headEnd/>
            <a:tailEnd/>
          </a:ln>
        </p:spPr>
        <p:txBody>
          <a:bodyPr>
            <a:spAutoFit/>
          </a:bodyPr>
          <a:lstStyle/>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R - 0</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G - 58</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B - 112</a:t>
            </a:r>
          </a:p>
        </p:txBody>
      </p:sp>
      <p:sp>
        <p:nvSpPr>
          <p:cNvPr id="29" name="Rectangle 5">
            <a:extLst>
              <a:ext uri="{FF2B5EF4-FFF2-40B4-BE49-F238E27FC236}">
                <a16:creationId xmlns:a16="http://schemas.microsoft.com/office/drawing/2014/main" id="{D8C1CC80-535C-4612-88DD-9C8CA5884654}"/>
              </a:ext>
            </a:extLst>
          </p:cNvPr>
          <p:cNvSpPr>
            <a:spLocks noChangeArrowheads="1"/>
          </p:cNvSpPr>
          <p:nvPr userDrawn="1"/>
        </p:nvSpPr>
        <p:spPr bwMode="auto">
          <a:xfrm>
            <a:off x="4540884" y="4384781"/>
            <a:ext cx="812588" cy="609600"/>
          </a:xfrm>
          <a:prstGeom prst="rect">
            <a:avLst/>
          </a:prstGeom>
          <a:solidFill>
            <a:srgbClr val="C8C8C8"/>
          </a:solidFill>
          <a:ln w="9525" algn="ctr">
            <a:noFill/>
            <a:miter lim="800000"/>
            <a:headEnd/>
            <a:tailEnd/>
          </a:ln>
        </p:spPr>
        <p:txBody>
          <a:bodyPr wrap="none" anchor="ctr"/>
          <a:lstStyle/>
          <a:p>
            <a:endParaRPr lang="en-US" b="0" i="0" dirty="0">
              <a:latin typeface="Arial Narrow" panose="020B0604020202020204" pitchFamily="34" charset="0"/>
            </a:endParaRPr>
          </a:p>
        </p:txBody>
      </p:sp>
      <p:sp>
        <p:nvSpPr>
          <p:cNvPr id="30" name="Text Box 16">
            <a:extLst>
              <a:ext uri="{FF2B5EF4-FFF2-40B4-BE49-F238E27FC236}">
                <a16:creationId xmlns:a16="http://schemas.microsoft.com/office/drawing/2014/main" id="{A9D3B820-60BD-4901-9FE0-D43F00EA0349}"/>
              </a:ext>
            </a:extLst>
          </p:cNvPr>
          <p:cNvSpPr txBox="1">
            <a:spLocks noChangeArrowheads="1"/>
          </p:cNvSpPr>
          <p:nvPr userDrawn="1"/>
        </p:nvSpPr>
        <p:spPr bwMode="auto">
          <a:xfrm>
            <a:off x="4548314" y="5138222"/>
            <a:ext cx="933206" cy="590931"/>
          </a:xfrm>
          <a:prstGeom prst="rect">
            <a:avLst/>
          </a:prstGeom>
          <a:noFill/>
          <a:ln w="9525" algn="ctr">
            <a:noFill/>
            <a:miter lim="800000"/>
            <a:headEnd/>
            <a:tailEnd/>
          </a:ln>
        </p:spPr>
        <p:txBody>
          <a:bodyPr>
            <a:spAutoFit/>
          </a:bodyPr>
          <a:lstStyle/>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R - 200</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G - 200</a:t>
            </a:r>
          </a:p>
          <a:p>
            <a:pPr defTabSz="820738">
              <a:lnSpc>
                <a:spcPct val="90000"/>
              </a:lnSpc>
              <a:tabLst>
                <a:tab pos="288925" algn="l"/>
              </a:tabLst>
            </a:pPr>
            <a:r>
              <a:rPr lang="en-US" sz="1200" b="0" i="0" dirty="0">
                <a:solidFill>
                  <a:srgbClr val="000000"/>
                </a:solidFill>
                <a:latin typeface="Arial Narrow" panose="020B0604020202020204" pitchFamily="34" charset="0"/>
                <a:ea typeface="Source Sans Pro" panose="020B0503030403020204" pitchFamily="34" charset="0"/>
              </a:rPr>
              <a:t>B - 200</a:t>
            </a:r>
          </a:p>
        </p:txBody>
      </p:sp>
      <p:sp>
        <p:nvSpPr>
          <p:cNvPr id="31" name="Text Box 21">
            <a:extLst>
              <a:ext uri="{FF2B5EF4-FFF2-40B4-BE49-F238E27FC236}">
                <a16:creationId xmlns:a16="http://schemas.microsoft.com/office/drawing/2014/main" id="{DF5C9749-8121-4E2B-BB04-94CA79A376E1}"/>
              </a:ext>
            </a:extLst>
          </p:cNvPr>
          <p:cNvSpPr txBox="1">
            <a:spLocks noChangeArrowheads="1"/>
          </p:cNvSpPr>
          <p:nvPr userDrawn="1"/>
        </p:nvSpPr>
        <p:spPr bwMode="auto">
          <a:xfrm>
            <a:off x="846725" y="3869388"/>
            <a:ext cx="795411" cy="341632"/>
          </a:xfrm>
          <a:prstGeom prst="rect">
            <a:avLst/>
          </a:prstGeom>
          <a:noFill/>
          <a:ln w="9525" algn="ctr">
            <a:noFill/>
            <a:miter lim="800000"/>
            <a:headEnd/>
            <a:tailEnd/>
          </a:ln>
        </p:spPr>
        <p:txBody>
          <a:bodyPr wrap="none">
            <a:spAutoFit/>
          </a:bodyPr>
          <a:lstStyle/>
          <a:p>
            <a:pPr defTabSz="820738">
              <a:lnSpc>
                <a:spcPct val="90000"/>
              </a:lnSpc>
            </a:pPr>
            <a:r>
              <a:rPr lang="en-US" b="0" i="0" dirty="0">
                <a:solidFill>
                  <a:schemeClr val="tx2"/>
                </a:solidFill>
                <a:latin typeface="Arial Narrow" panose="020B0604020202020204" pitchFamily="34" charset="0"/>
              </a:rPr>
              <a:t>Neutral</a:t>
            </a:r>
          </a:p>
        </p:txBody>
      </p:sp>
    </p:spTree>
    <p:extLst>
      <p:ext uri="{BB962C8B-B14F-4D97-AF65-F5344CB8AC3E}">
        <p14:creationId xmlns:p14="http://schemas.microsoft.com/office/powerpoint/2010/main" val="3049872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749B08F-62BB-4D9B-94EE-D31620F03043}"/>
              </a:ext>
            </a:extLst>
          </p:cNvPr>
          <p:cNvSpPr>
            <a:spLocks noGrp="1"/>
          </p:cNvSpPr>
          <p:nvPr>
            <p:ph type="dt" sz="half" idx="10"/>
          </p:nvPr>
        </p:nvSpPr>
        <p:spPr/>
        <p:txBody>
          <a:bodyPr/>
          <a:lstStyle/>
          <a:p>
            <a:fld id="{2AF100D4-4316-A84D-BCF2-A17C38343011}" type="datetime1">
              <a:rPr lang="en-US" smtClean="0"/>
              <a:t>7/3/2023</a:t>
            </a:fld>
            <a:endParaRPr lang="en-US" dirty="0"/>
          </a:p>
        </p:txBody>
      </p:sp>
      <p:sp>
        <p:nvSpPr>
          <p:cNvPr id="4" name="Footer Placeholder 3">
            <a:extLst>
              <a:ext uri="{FF2B5EF4-FFF2-40B4-BE49-F238E27FC236}">
                <a16:creationId xmlns:a16="http://schemas.microsoft.com/office/drawing/2014/main" id="{7E54C4B2-9241-4B7B-8447-B1059DFAAF5D}"/>
              </a:ext>
            </a:extLst>
          </p:cNvPr>
          <p:cNvSpPr>
            <a:spLocks noGrp="1"/>
          </p:cNvSpPr>
          <p:nvPr>
            <p:ph type="ftr" sz="quarter" idx="11"/>
          </p:nvPr>
        </p:nvSpPr>
        <p:spPr/>
        <p:txBody>
          <a:bodyPr/>
          <a:lstStyle/>
          <a:p>
            <a:pPr algn="r"/>
            <a:r>
              <a:rPr lang="en-US" dirty="0"/>
              <a:t>Better Faster Greener™  © 2023 Supermicro</a:t>
            </a:r>
          </a:p>
        </p:txBody>
      </p:sp>
      <p:sp>
        <p:nvSpPr>
          <p:cNvPr id="5" name="Slide Number Placeholder 4">
            <a:extLst>
              <a:ext uri="{FF2B5EF4-FFF2-40B4-BE49-F238E27FC236}">
                <a16:creationId xmlns:a16="http://schemas.microsoft.com/office/drawing/2014/main" id="{30A6E7D0-D515-453D-BAA3-7C21EBA732E9}"/>
              </a:ext>
            </a:extLst>
          </p:cNvPr>
          <p:cNvSpPr>
            <a:spLocks noGrp="1"/>
          </p:cNvSpPr>
          <p:nvPr>
            <p:ph type="sldNum" sz="quarter" idx="12"/>
          </p:nvPr>
        </p:nvSpPr>
        <p:spPr/>
        <p:txBody>
          <a:bodyPr/>
          <a:lstStyle/>
          <a:p>
            <a:fld id="{4CD8D1E7-0940-1443-9064-E7A6805360BC}" type="slidenum">
              <a:rPr lang="en-US" smtClean="0"/>
              <a:pPr/>
              <a:t>‹#›</a:t>
            </a:fld>
            <a:endParaRPr lang="en-US" dirty="0"/>
          </a:p>
        </p:txBody>
      </p:sp>
      <p:sp>
        <p:nvSpPr>
          <p:cNvPr id="6" name="Rectangle 5">
            <a:extLst>
              <a:ext uri="{FF2B5EF4-FFF2-40B4-BE49-F238E27FC236}">
                <a16:creationId xmlns:a16="http://schemas.microsoft.com/office/drawing/2014/main" id="{24F5425A-D5E8-486F-9DC2-2C1A3C90DC29}"/>
              </a:ext>
            </a:extLst>
          </p:cNvPr>
          <p:cNvSpPr/>
          <p:nvPr userDrawn="1"/>
        </p:nvSpPr>
        <p:spPr>
          <a:xfrm>
            <a:off x="2545085" y="1091868"/>
            <a:ext cx="7266216" cy="4524315"/>
          </a:xfrm>
          <a:prstGeom prst="rect">
            <a:avLst/>
          </a:prstGeom>
        </p:spPr>
        <p:txBody>
          <a:bodyPr wrap="square">
            <a:spAutoFit/>
          </a:bodyPr>
          <a:lstStyle/>
          <a:p>
            <a:r>
              <a:rPr lang="en-US" sz="1200" b="1" i="0" dirty="0">
                <a:solidFill>
                  <a:schemeClr val="tx2"/>
                </a:solidFill>
                <a:latin typeface="Arial Narrow" panose="020B0604020202020204" pitchFamily="34" charset="0"/>
                <a:cs typeface="Arial Narrow" panose="020B0604020202020204" pitchFamily="34" charset="0"/>
              </a:rPr>
              <a:t>DISCLAIMER</a:t>
            </a:r>
          </a:p>
          <a:p>
            <a:endParaRPr lang="en-US" sz="1200" b="1" i="0" dirty="0">
              <a:solidFill>
                <a:schemeClr val="tx2"/>
              </a:solidFill>
              <a:latin typeface="Verdana" panose="020B0604030504040204" pitchFamily="34" charset="0"/>
              <a:cs typeface="Arial" pitchFamily="34" charset="0"/>
            </a:endParaRPr>
          </a:p>
          <a:p>
            <a:r>
              <a:rPr lang="en-US" sz="1200" b="0" i="0" dirty="0">
                <a:solidFill>
                  <a:schemeClr val="tx2"/>
                </a:solidFill>
                <a:latin typeface="Arial Narrow" panose="020B0604020202020204" pitchFamily="34" charset="0"/>
                <a:cs typeface="Arial" pitchFamily="34" charset="0"/>
              </a:rPr>
              <a:t>Super Micro Computer, Inc. may make changes to specifications and product descriptions at any time, without notice. The information presented in this document is for informational purposes only and may contain technical inaccuracies, omissions and typographical errors. Any performance tests and ratings are measured using systems that reflect the approximate performance of Super Micro Computer, Inc. products as measured by those tests. Any differences in software or hardware configuration may affect actual performance, and Super Micro Computer, Inc. does not control the design or implementation of third party benchmarks or websites referenced in this document. The information contained herein is subject to change and may be rendered inaccurate for many reasons, including but not limited to any changes in product and/or roadmap, component and hardware revision changes, new model and/or product releases, software changes, firmware changes, or the like. Super Micro Computer, Inc. assumes no obligation to update or otherwise correct or revise this information. </a:t>
            </a:r>
          </a:p>
          <a:p>
            <a:r>
              <a:rPr lang="en-US" sz="1200" b="0" i="0" dirty="0">
                <a:solidFill>
                  <a:schemeClr val="tx2"/>
                </a:solidFill>
                <a:latin typeface="Arial Narrow" panose="020B0604020202020204" pitchFamily="34" charset="0"/>
                <a:cs typeface="Arial" pitchFamily="34" charset="0"/>
              </a:rPr>
              <a:t> </a:t>
            </a:r>
          </a:p>
          <a:p>
            <a:r>
              <a:rPr lang="en-US" sz="1200" b="0" i="0" dirty="0">
                <a:solidFill>
                  <a:schemeClr val="tx2"/>
                </a:solidFill>
                <a:latin typeface="Arial Narrow" panose="020B0604020202020204" pitchFamily="34" charset="0"/>
                <a:cs typeface="Arial" pitchFamily="34" charset="0"/>
              </a:rPr>
              <a:t>SUPER MICRO COMPUTER, INC. MAKES NO REPRESENTATIONS OR WARRANTIES WITH RESPECT TO THE CONTENTS HEREOF AND ASSUMES NO RESPONSIBILITY FOR ANY INACCURACIES, ERRORS OR OMISSIONS THAT MAY APPEAR IN THIS INFORMATION.</a:t>
            </a:r>
          </a:p>
          <a:p>
            <a:r>
              <a:rPr lang="en-US" sz="1200" b="0" i="0" dirty="0">
                <a:solidFill>
                  <a:schemeClr val="tx2"/>
                </a:solidFill>
                <a:latin typeface="Arial Narrow" panose="020B0604020202020204" pitchFamily="34" charset="0"/>
                <a:cs typeface="Arial" pitchFamily="34" charset="0"/>
              </a:rPr>
              <a:t> </a:t>
            </a:r>
          </a:p>
          <a:p>
            <a:r>
              <a:rPr lang="en-US" sz="1200" b="0" i="0" dirty="0">
                <a:solidFill>
                  <a:schemeClr val="tx2"/>
                </a:solidFill>
                <a:latin typeface="Arial Narrow" panose="020B0604020202020204" pitchFamily="34" charset="0"/>
                <a:cs typeface="Arial" pitchFamily="34" charset="0"/>
              </a:rPr>
              <a:t>SUPER MICRO COMPUTER, INC. SPECIFICALLY DISCLAIMS ANY IMPLIED WARRANTIES OF MERCHANTABILITY OR FITNESS FOR ANY PARTICULAR PURPOSE. IN NO EVENT WILL SUPER MICRO COMPUTER, INC. BE LIABLE TO ANY PERSON FOR ANY DIRECT, INDIRECT, SPECIAL OR OTHER CONSEQUENTIAL DAMAGES ARISING FROM THE USE OF ANY INFORMATION CONTAINED HEREIN, EVEN IF SUPER MICRO COMPUTER, Inc. IS EXPRESSLY ADVISED OF THE POSSIBILITY OF SUCH DAMAGES.</a:t>
            </a:r>
          </a:p>
          <a:p>
            <a:r>
              <a:rPr lang="en-US" sz="1200" b="0" i="0" dirty="0">
                <a:solidFill>
                  <a:schemeClr val="tx2"/>
                </a:solidFill>
                <a:latin typeface="Arial Narrow" panose="020B0604020202020204" pitchFamily="34" charset="0"/>
                <a:cs typeface="Arial" pitchFamily="34" charset="0"/>
              </a:rPr>
              <a:t> </a:t>
            </a:r>
          </a:p>
          <a:p>
            <a:r>
              <a:rPr lang="en-US" sz="1200" b="0" i="0" dirty="0">
                <a:solidFill>
                  <a:schemeClr val="tx2"/>
                </a:solidFill>
                <a:latin typeface="Arial Narrow" panose="020B0604020202020204" pitchFamily="34" charset="0"/>
                <a:cs typeface="Arial" pitchFamily="34" charset="0"/>
              </a:rPr>
              <a:t>ATTRIBUTION</a:t>
            </a:r>
          </a:p>
          <a:p>
            <a:r>
              <a:rPr lang="en-US" sz="1200" b="0" i="0" dirty="0">
                <a:solidFill>
                  <a:schemeClr val="tx2"/>
                </a:solidFill>
                <a:latin typeface="Arial Narrow" panose="020B0604020202020204" pitchFamily="34" charset="0"/>
                <a:cs typeface="Arial" pitchFamily="34" charset="0"/>
              </a:rPr>
              <a:t>© 2023 Super Micro Computer, Inc.  All rights reserved.</a:t>
            </a:r>
          </a:p>
        </p:txBody>
      </p:sp>
    </p:spTree>
    <p:extLst>
      <p:ext uri="{BB962C8B-B14F-4D97-AF65-F5344CB8AC3E}">
        <p14:creationId xmlns:p14="http://schemas.microsoft.com/office/powerpoint/2010/main" val="2074729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5_End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93FCA-5231-1E4D-A090-20AC5524E71D}"/>
              </a:ext>
            </a:extLst>
          </p:cNvPr>
          <p:cNvSpPr>
            <a:spLocks noChangeArrowheads="1"/>
          </p:cNvSpPr>
          <p:nvPr userDrawn="1"/>
        </p:nvSpPr>
        <p:spPr bwMode="auto">
          <a:xfrm>
            <a:off x="0" y="0"/>
            <a:ext cx="12192000" cy="6858000"/>
          </a:xfrm>
          <a:prstGeom prst="rect">
            <a:avLst/>
          </a:prstGeom>
          <a:solidFill>
            <a:schemeClr val="bg1"/>
          </a:solidFill>
          <a:ln w="12700">
            <a:miter lim="400000"/>
          </a:ln>
        </p:spPr>
        <p:txBody>
          <a:bodyPr lIns="0" tIns="0" rIns="0" bIns="0" anchor="ctr"/>
          <a:lstStyle/>
          <a:p>
            <a:pPr lvl="0" algn="ctr" defTabSz="825500"/>
            <a:endParaRPr lang="en-US" sz="3600" b="0" i="0" dirty="0">
              <a:solidFill>
                <a:schemeClr val="accent1"/>
              </a:solidFill>
              <a:latin typeface="Arial Narrow" panose="020B0604020202020204" pitchFamily="34" charset="0"/>
              <a:ea typeface="+mj-ea"/>
              <a:cs typeface="+mj-cs"/>
              <a:sym typeface="Helvetica Light"/>
            </a:endParaRPr>
          </a:p>
        </p:txBody>
      </p:sp>
      <p:pic>
        <p:nvPicPr>
          <p:cNvPr id="10" name="Graphic 9">
            <a:extLst>
              <a:ext uri="{FF2B5EF4-FFF2-40B4-BE49-F238E27FC236}">
                <a16:creationId xmlns:a16="http://schemas.microsoft.com/office/drawing/2014/main" id="{B1A24789-A878-7842-A1E8-E6E570612C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90811" y="2844800"/>
            <a:ext cx="2210376" cy="1168400"/>
          </a:xfrm>
          <a:prstGeom prst="rect">
            <a:avLst/>
          </a:prstGeom>
        </p:spPr>
      </p:pic>
      <p:sp>
        <p:nvSpPr>
          <p:cNvPr id="11" name="TextBox 10">
            <a:extLst>
              <a:ext uri="{FF2B5EF4-FFF2-40B4-BE49-F238E27FC236}">
                <a16:creationId xmlns:a16="http://schemas.microsoft.com/office/drawing/2014/main" id="{741F6953-5AAF-4C41-837D-4D36CCEF30A0}"/>
              </a:ext>
            </a:extLst>
          </p:cNvPr>
          <p:cNvSpPr txBox="1"/>
          <p:nvPr userDrawn="1"/>
        </p:nvSpPr>
        <p:spPr>
          <a:xfrm>
            <a:off x="3417136" y="4333483"/>
            <a:ext cx="5357729" cy="307777"/>
          </a:xfrm>
          <a:prstGeom prst="rect">
            <a:avLst/>
          </a:prstGeom>
          <a:noFill/>
        </p:spPr>
        <p:txBody>
          <a:bodyPr wrap="square" rtlCol="0">
            <a:spAutoFit/>
          </a:bodyPr>
          <a:lstStyle/>
          <a:p>
            <a:pPr algn="ctr"/>
            <a:r>
              <a:rPr lang="en-US" sz="1400" b="0" i="0" baseline="0" dirty="0" err="1">
                <a:solidFill>
                  <a:schemeClr val="tx2"/>
                </a:solidFill>
                <a:latin typeface="Arial Narrow" panose="020B0604020202020204" pitchFamily="34" charset="0"/>
              </a:rPr>
              <a:t>www.supermicro.com</a:t>
            </a:r>
            <a:endParaRPr lang="en-US" sz="1400" b="0" i="0" dirty="0">
              <a:solidFill>
                <a:schemeClr val="tx2"/>
              </a:solidFill>
              <a:latin typeface="Arial Narrow" panose="020B0604020202020204" pitchFamily="34" charset="0"/>
            </a:endParaRPr>
          </a:p>
        </p:txBody>
      </p:sp>
    </p:spTree>
    <p:extLst>
      <p:ext uri="{BB962C8B-B14F-4D97-AF65-F5344CB8AC3E}">
        <p14:creationId xmlns:p14="http://schemas.microsoft.com/office/powerpoint/2010/main" val="4071139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6_End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93FCA-5231-1E4D-A090-20AC5524E71D}"/>
              </a:ext>
            </a:extLst>
          </p:cNvPr>
          <p:cNvSpPr>
            <a:spLocks noChangeArrowheads="1"/>
          </p:cNvSpPr>
          <p:nvPr userDrawn="1"/>
        </p:nvSpPr>
        <p:spPr bwMode="auto">
          <a:xfrm>
            <a:off x="0" y="0"/>
            <a:ext cx="12192000" cy="6858000"/>
          </a:xfrm>
          <a:prstGeom prst="rect">
            <a:avLst/>
          </a:prstGeom>
          <a:solidFill>
            <a:schemeClr val="accent6"/>
          </a:solidFill>
          <a:ln w="12700">
            <a:miter lim="400000"/>
          </a:ln>
        </p:spPr>
        <p:txBody>
          <a:bodyPr lIns="0" tIns="0" rIns="0" bIns="0" anchor="ctr"/>
          <a:lstStyle/>
          <a:p>
            <a:pPr lvl="0" algn="ctr" defTabSz="825500"/>
            <a:endParaRPr lang="en-US" sz="3600" b="0" i="0" dirty="0">
              <a:solidFill>
                <a:schemeClr val="accent1"/>
              </a:solidFill>
              <a:latin typeface="Arial Narrow" panose="020B0604020202020204" pitchFamily="34" charset="0"/>
              <a:ea typeface="+mj-ea"/>
              <a:cs typeface="+mj-cs"/>
              <a:sym typeface="Helvetica Light"/>
            </a:endParaRPr>
          </a:p>
        </p:txBody>
      </p:sp>
      <p:pic>
        <p:nvPicPr>
          <p:cNvPr id="10" name="Graphic 9">
            <a:extLst>
              <a:ext uri="{FF2B5EF4-FFF2-40B4-BE49-F238E27FC236}">
                <a16:creationId xmlns:a16="http://schemas.microsoft.com/office/drawing/2014/main" id="{B1A24789-A878-7842-A1E8-E6E570612C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90811" y="2844800"/>
            <a:ext cx="2210376" cy="1168400"/>
          </a:xfrm>
          <a:prstGeom prst="rect">
            <a:avLst/>
          </a:prstGeom>
        </p:spPr>
      </p:pic>
      <p:sp>
        <p:nvSpPr>
          <p:cNvPr id="11" name="TextBox 10">
            <a:extLst>
              <a:ext uri="{FF2B5EF4-FFF2-40B4-BE49-F238E27FC236}">
                <a16:creationId xmlns:a16="http://schemas.microsoft.com/office/drawing/2014/main" id="{741F6953-5AAF-4C41-837D-4D36CCEF30A0}"/>
              </a:ext>
            </a:extLst>
          </p:cNvPr>
          <p:cNvSpPr txBox="1"/>
          <p:nvPr userDrawn="1"/>
        </p:nvSpPr>
        <p:spPr>
          <a:xfrm>
            <a:off x="3417136" y="4333483"/>
            <a:ext cx="5357729" cy="307777"/>
          </a:xfrm>
          <a:prstGeom prst="rect">
            <a:avLst/>
          </a:prstGeom>
          <a:noFill/>
        </p:spPr>
        <p:txBody>
          <a:bodyPr wrap="square" rtlCol="0">
            <a:spAutoFit/>
          </a:bodyPr>
          <a:lstStyle/>
          <a:p>
            <a:pPr algn="ctr"/>
            <a:r>
              <a:rPr lang="en-US" sz="1400" b="0" i="0" baseline="0" dirty="0" err="1">
                <a:solidFill>
                  <a:schemeClr val="bg1"/>
                </a:solidFill>
                <a:latin typeface="Arial Narrow" panose="020B0604020202020204" pitchFamily="34" charset="0"/>
              </a:rPr>
              <a:t>www.supermicro.com</a:t>
            </a:r>
            <a:endParaRPr lang="en-US" sz="1400" b="0" i="0" dirty="0">
              <a:solidFill>
                <a:schemeClr val="bg1"/>
              </a:solidFill>
              <a:latin typeface="Arial Narrow" panose="020B0604020202020204" pitchFamily="34" charset="0"/>
            </a:endParaRPr>
          </a:p>
        </p:txBody>
      </p:sp>
      <p:sp>
        <p:nvSpPr>
          <p:cNvPr id="12" name="Rectangle 11">
            <a:extLst>
              <a:ext uri="{FF2B5EF4-FFF2-40B4-BE49-F238E27FC236}">
                <a16:creationId xmlns:a16="http://schemas.microsoft.com/office/drawing/2014/main" id="{D34248CF-7BE7-DA48-A6B2-006CECADB65D}"/>
              </a:ext>
            </a:extLst>
          </p:cNvPr>
          <p:cNvSpPr/>
          <p:nvPr userDrawn="1"/>
        </p:nvSpPr>
        <p:spPr>
          <a:xfrm>
            <a:off x="5037057" y="1949461"/>
            <a:ext cx="2117887" cy="646331"/>
          </a:xfrm>
          <a:prstGeom prst="rect">
            <a:avLst/>
          </a:prstGeom>
        </p:spPr>
        <p:txBody>
          <a:bodyPr wrap="none">
            <a:spAutoFit/>
          </a:bodyPr>
          <a:lstStyle/>
          <a:p>
            <a:r>
              <a:rPr kumimoji="0" lang="en-US" sz="3600" b="1" i="0" u="none" strike="noStrike" kern="0" cap="none" spc="0" normalizeH="0" baseline="0" noProof="0" dirty="0">
                <a:ln>
                  <a:noFill/>
                </a:ln>
                <a:solidFill>
                  <a:schemeClr val="bg1"/>
                </a:solidFill>
                <a:effectLst/>
                <a:uLnTx/>
                <a:uFillTx/>
                <a:latin typeface="Arial Narrow" panose="020B0604020202020204" pitchFamily="34" charset="0"/>
                <a:ea typeface="+mj-ea"/>
                <a:cs typeface="Arial Narrow" panose="020B0604020202020204" pitchFamily="34" charset="0"/>
              </a:rPr>
              <a:t>Thank You</a:t>
            </a:r>
            <a:endParaRPr lang="en-US" sz="2700" b="1" i="0"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998541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圖片 2">
            <a:extLst>
              <a:ext uri="{FF2B5EF4-FFF2-40B4-BE49-F238E27FC236}">
                <a16:creationId xmlns:a16="http://schemas.microsoft.com/office/drawing/2014/main" id="{E2413237-55F5-F25A-24B4-B612232E4690}"/>
              </a:ext>
            </a:extLst>
          </p:cNvPr>
          <p:cNvPicPr>
            <a:picLocks noChangeAspect="1"/>
          </p:cNvPicPr>
          <p:nvPr userDrawn="1"/>
        </p:nvPicPr>
        <p:blipFill>
          <a:blip r:embed="rId12"/>
          <a:srcRect/>
          <a:stretch/>
        </p:blipFill>
        <p:spPr>
          <a:xfrm>
            <a:off x="-1" y="1002"/>
            <a:ext cx="12190217" cy="6856997"/>
          </a:xfrm>
          <a:prstGeom prst="rect">
            <a:avLst/>
          </a:prstGeom>
        </p:spPr>
      </p:pic>
      <p:sp>
        <p:nvSpPr>
          <p:cNvPr id="2" name="Title Placeholder 1">
            <a:extLst>
              <a:ext uri="{FF2B5EF4-FFF2-40B4-BE49-F238E27FC236}">
                <a16:creationId xmlns:a16="http://schemas.microsoft.com/office/drawing/2014/main" id="{10BC1774-429E-A04F-81BF-8453877A0ADC}"/>
              </a:ext>
            </a:extLst>
          </p:cNvPr>
          <p:cNvSpPr>
            <a:spLocks noGrp="1"/>
          </p:cNvSpPr>
          <p:nvPr>
            <p:ph type="title"/>
          </p:nvPr>
        </p:nvSpPr>
        <p:spPr>
          <a:xfrm>
            <a:off x="838200" y="154505"/>
            <a:ext cx="9887465" cy="75799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2D3EDE-0DAF-8A40-ACA3-467D23F4F48B}"/>
              </a:ext>
            </a:extLst>
          </p:cNvPr>
          <p:cNvSpPr>
            <a:spLocks noGrp="1"/>
          </p:cNvSpPr>
          <p:nvPr>
            <p:ph type="body" idx="1"/>
          </p:nvPr>
        </p:nvSpPr>
        <p:spPr>
          <a:xfrm>
            <a:off x="838200" y="1042828"/>
            <a:ext cx="10515600" cy="5134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F2E844E-83E6-7F45-B21D-ADF0D73CCB11}"/>
              </a:ext>
            </a:extLst>
          </p:cNvPr>
          <p:cNvSpPr>
            <a:spLocks noGrp="1"/>
          </p:cNvSpPr>
          <p:nvPr>
            <p:ph type="dt" sz="half" idx="2"/>
          </p:nvPr>
        </p:nvSpPr>
        <p:spPr>
          <a:xfrm>
            <a:off x="838200" y="6541477"/>
            <a:ext cx="3733800" cy="306580"/>
          </a:xfrm>
          <a:prstGeom prst="rect">
            <a:avLst/>
          </a:prstGeom>
        </p:spPr>
        <p:txBody>
          <a:bodyPr vert="horz" lIns="91440" tIns="45720" rIns="91440" bIns="45720" rtlCol="0" anchor="ctr"/>
          <a:lstStyle>
            <a:lvl1pPr algn="l">
              <a:defRPr sz="1000" b="0" i="0" spc="50" baseline="0">
                <a:solidFill>
                  <a:schemeClr val="bg1"/>
                </a:solidFill>
                <a:latin typeface="Arial Narrow" panose="020B0604020202020204" pitchFamily="34" charset="0"/>
              </a:defRPr>
            </a:lvl1pPr>
          </a:lstStyle>
          <a:p>
            <a:fld id="{2AF100D4-4316-A84D-BCF2-A17C38343011}" type="datetime1">
              <a:rPr lang="en-US" smtClean="0"/>
              <a:t>7/3/2023</a:t>
            </a:fld>
            <a:endParaRPr lang="en-US" dirty="0"/>
          </a:p>
        </p:txBody>
      </p:sp>
      <p:sp>
        <p:nvSpPr>
          <p:cNvPr id="5" name="Footer Placeholder 4">
            <a:extLst>
              <a:ext uri="{FF2B5EF4-FFF2-40B4-BE49-F238E27FC236}">
                <a16:creationId xmlns:a16="http://schemas.microsoft.com/office/drawing/2014/main" id="{94048009-FB7C-5541-A671-442DD5026678}"/>
              </a:ext>
            </a:extLst>
          </p:cNvPr>
          <p:cNvSpPr>
            <a:spLocks noGrp="1"/>
          </p:cNvSpPr>
          <p:nvPr>
            <p:ph type="ftr" sz="quarter" idx="3"/>
          </p:nvPr>
        </p:nvSpPr>
        <p:spPr>
          <a:xfrm>
            <a:off x="7620000" y="6541477"/>
            <a:ext cx="3733800" cy="306580"/>
          </a:xfrm>
          <a:prstGeom prst="rect">
            <a:avLst/>
          </a:prstGeom>
        </p:spPr>
        <p:txBody>
          <a:bodyPr vert="horz" lIns="91440" tIns="45720" rIns="91440" bIns="45720" rtlCol="0" anchor="ctr"/>
          <a:lstStyle>
            <a:lvl1pPr algn="ctr">
              <a:defRPr sz="1000" b="0" i="0" spc="50" baseline="0">
                <a:solidFill>
                  <a:schemeClr val="bg1"/>
                </a:solidFill>
                <a:latin typeface="Arial Narrow" panose="020B0604020202020204" pitchFamily="34" charset="0"/>
              </a:defRPr>
            </a:lvl1pPr>
          </a:lstStyle>
          <a:p>
            <a:pPr algn="r"/>
            <a:r>
              <a:rPr lang="en-US" dirty="0"/>
              <a:t>Better Faster Greener™  © 2023 Supermicro</a:t>
            </a:r>
          </a:p>
        </p:txBody>
      </p:sp>
      <p:sp>
        <p:nvSpPr>
          <p:cNvPr id="6" name="Slide Number Placeholder 5">
            <a:extLst>
              <a:ext uri="{FF2B5EF4-FFF2-40B4-BE49-F238E27FC236}">
                <a16:creationId xmlns:a16="http://schemas.microsoft.com/office/drawing/2014/main" id="{F4F8E383-2C7D-6844-833A-C7CB45647097}"/>
              </a:ext>
            </a:extLst>
          </p:cNvPr>
          <p:cNvSpPr>
            <a:spLocks noGrp="1"/>
          </p:cNvSpPr>
          <p:nvPr>
            <p:ph type="sldNum" sz="quarter" idx="4"/>
          </p:nvPr>
        </p:nvSpPr>
        <p:spPr>
          <a:xfrm>
            <a:off x="4724400" y="6541477"/>
            <a:ext cx="2743200" cy="306580"/>
          </a:xfrm>
          <a:prstGeom prst="rect">
            <a:avLst/>
          </a:prstGeom>
        </p:spPr>
        <p:txBody>
          <a:bodyPr vert="horz" lIns="91440" tIns="45720" rIns="91440" bIns="45720" rtlCol="0" anchor="ctr"/>
          <a:lstStyle>
            <a:lvl1pPr algn="ctr">
              <a:defRPr sz="1000" b="0" i="0" spc="50" baseline="0">
                <a:solidFill>
                  <a:schemeClr val="bg1"/>
                </a:solidFill>
                <a:latin typeface="Arial Narrow" panose="020B0604020202020204" pitchFamily="34" charset="0"/>
              </a:defRPr>
            </a:lvl1pPr>
          </a:lstStyle>
          <a:p>
            <a:fld id="{4CD8D1E7-0940-1443-9064-E7A6805360BC}" type="slidenum">
              <a:rPr lang="en-US" smtClean="0"/>
              <a:pPr/>
              <a:t>‹#›</a:t>
            </a:fld>
            <a:endParaRPr lang="en-US" dirty="0"/>
          </a:p>
        </p:txBody>
      </p:sp>
      <p:sp>
        <p:nvSpPr>
          <p:cNvPr id="7" name="TextBox 6">
            <a:extLst>
              <a:ext uri="{FF2B5EF4-FFF2-40B4-BE49-F238E27FC236}">
                <a16:creationId xmlns:a16="http://schemas.microsoft.com/office/drawing/2014/main" id="{029D2E88-FC61-46A3-8468-DCE1BD45F4C4}"/>
              </a:ext>
            </a:extLst>
          </p:cNvPr>
          <p:cNvSpPr txBox="1"/>
          <p:nvPr userDrawn="1"/>
        </p:nvSpPr>
        <p:spPr>
          <a:xfrm>
            <a:off x="11113260" y="643407"/>
            <a:ext cx="901209" cy="261610"/>
          </a:xfrm>
          <a:prstGeom prst="rect">
            <a:avLst/>
          </a:prstGeom>
          <a:noFill/>
        </p:spPr>
        <p:txBody>
          <a:bodyPr wrap="none" rtlCol="0">
            <a:spAutoFit/>
          </a:bodyPr>
          <a:lstStyle/>
          <a:p>
            <a:r>
              <a:rPr lang="en-US" sz="1100" b="1" dirty="0">
                <a:solidFill>
                  <a:srgbClr val="FF0000"/>
                </a:solidFill>
              </a:rPr>
              <a:t>Confidential</a:t>
            </a:r>
          </a:p>
        </p:txBody>
      </p:sp>
      <p:pic>
        <p:nvPicPr>
          <p:cNvPr id="9" name="Picture 8" descr="Logo, company name&#10;&#10;Description automatically generated">
            <a:extLst>
              <a:ext uri="{FF2B5EF4-FFF2-40B4-BE49-F238E27FC236}">
                <a16:creationId xmlns:a16="http://schemas.microsoft.com/office/drawing/2014/main" id="{E60277DA-25BB-7189-3F42-A8B81ACBB43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089812" y="169984"/>
            <a:ext cx="901209" cy="494339"/>
          </a:xfrm>
          <a:prstGeom prst="rect">
            <a:avLst/>
          </a:prstGeom>
        </p:spPr>
      </p:pic>
    </p:spTree>
    <p:extLst>
      <p:ext uri="{BB962C8B-B14F-4D97-AF65-F5344CB8AC3E}">
        <p14:creationId xmlns:p14="http://schemas.microsoft.com/office/powerpoint/2010/main" val="3889796464"/>
      </p:ext>
    </p:extLst>
  </p:cSld>
  <p:clrMap bg1="lt1" tx1="dk1" bg2="lt2" tx2="dk2" accent1="accent1" accent2="accent2" accent3="accent3" accent4="accent4" accent5="accent5" accent6="accent6" hlink="hlink" folHlink="folHlink"/>
  <p:sldLayoutIdLst>
    <p:sldLayoutId id="2147483660" r:id="rId1"/>
    <p:sldLayoutId id="2147483675" r:id="rId2"/>
    <p:sldLayoutId id="2147483676" r:id="rId3"/>
    <p:sldLayoutId id="2147483671" r:id="rId4"/>
    <p:sldLayoutId id="2147483672" r:id="rId5"/>
    <p:sldLayoutId id="2147483673" r:id="rId6"/>
    <p:sldLayoutId id="2147483674" r:id="rId7"/>
    <p:sldLayoutId id="2147483668" r:id="rId8"/>
    <p:sldLayoutId id="2147483669" r:id="rId9"/>
    <p:sldLayoutId id="2147483677" r:id="rId10"/>
  </p:sldLayoutIdLst>
  <p:hf hdr="0"/>
  <p:txStyles>
    <p:titleStyle>
      <a:lvl1pPr algn="l" defTabSz="914400" rtl="0" eaLnBrk="1" latinLnBrk="0" hangingPunct="1">
        <a:lnSpc>
          <a:spcPts val="4580"/>
        </a:lnSpc>
        <a:spcBef>
          <a:spcPct val="0"/>
        </a:spcBef>
        <a:buNone/>
        <a:defRPr sz="4400" b="0" i="0" kern="1200">
          <a:solidFill>
            <a:schemeClr val="accent6"/>
          </a:solidFill>
          <a:latin typeface="Arial Narrow"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800" b="0" i="0" kern="1200">
          <a:solidFill>
            <a:schemeClr val="tx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400" b="0" i="0" kern="1200">
          <a:solidFill>
            <a:schemeClr val="tx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2000" b="0" i="0" kern="1200">
          <a:solidFill>
            <a:schemeClr val="tx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b="0" i="0" kern="1200">
          <a:solidFill>
            <a:schemeClr val="tx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6"/>
        </a:buClr>
        <a:buFont typeface="Arial" panose="020B0604020202020204" pitchFamily="34" charset="0"/>
        <a:buChar char="•"/>
        <a:defRPr sz="1800" b="0" i="0" kern="1200">
          <a:solidFill>
            <a:schemeClr val="tx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59.png"/><Relationship Id="rId4" Type="http://schemas.microsoft.com/office/2007/relationships/hdphoto" Target="../media/hdphoto20.wdp"/></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microsoft.com/office/2007/relationships/hdphoto" Target="../media/hdphoto22.wdp"/><Relationship Id="rId5" Type="http://schemas.openxmlformats.org/officeDocument/2006/relationships/image" Target="../media/image61.png"/><Relationship Id="rId4" Type="http://schemas.microsoft.com/office/2007/relationships/hdphoto" Target="../media/hdphoto21.wdp"/></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28.wdp"/><Relationship Id="rId18" Type="http://schemas.openxmlformats.org/officeDocument/2006/relationships/image" Target="../media/image71.png"/><Relationship Id="rId3" Type="http://schemas.microsoft.com/office/2007/relationships/hdphoto" Target="../media/hdphoto23.wdp"/><Relationship Id="rId7" Type="http://schemas.microsoft.com/office/2007/relationships/hdphoto" Target="../media/hdphoto25.wdp"/><Relationship Id="rId12" Type="http://schemas.openxmlformats.org/officeDocument/2006/relationships/image" Target="../media/image67.png"/><Relationship Id="rId17" Type="http://schemas.openxmlformats.org/officeDocument/2006/relationships/image" Target="../media/image70.png"/><Relationship Id="rId2" Type="http://schemas.openxmlformats.org/officeDocument/2006/relationships/image" Target="../media/image62.png"/><Relationship Id="rId16"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64.png"/><Relationship Id="rId11" Type="http://schemas.microsoft.com/office/2007/relationships/hdphoto" Target="../media/hdphoto27.wdp"/><Relationship Id="rId5" Type="http://schemas.microsoft.com/office/2007/relationships/hdphoto" Target="../media/hdphoto24.wdp"/><Relationship Id="rId15" Type="http://schemas.microsoft.com/office/2007/relationships/hdphoto" Target="../media/hdphoto29.wdp"/><Relationship Id="rId10" Type="http://schemas.openxmlformats.org/officeDocument/2006/relationships/image" Target="../media/image66.png"/><Relationship Id="rId19" Type="http://schemas.openxmlformats.org/officeDocument/2006/relationships/image" Target="../media/image72.png"/><Relationship Id="rId4" Type="http://schemas.openxmlformats.org/officeDocument/2006/relationships/image" Target="../media/image63.png"/><Relationship Id="rId9" Type="http://schemas.microsoft.com/office/2007/relationships/hdphoto" Target="../media/hdphoto26.wdp"/><Relationship Id="rId14"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hdphoto" Target="../media/hdphoto28.wdp"/><Relationship Id="rId7" Type="http://schemas.microsoft.com/office/2007/relationships/hdphoto" Target="../media/hdphoto25.wdp"/><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64.png"/><Relationship Id="rId11" Type="http://schemas.microsoft.com/office/2007/relationships/hdphoto" Target="../media/hdphoto27.wdp"/><Relationship Id="rId5" Type="http://schemas.microsoft.com/office/2007/relationships/hdphoto" Target="../media/hdphoto29.wdp"/><Relationship Id="rId10" Type="http://schemas.openxmlformats.org/officeDocument/2006/relationships/image" Target="../media/image66.png"/><Relationship Id="rId4" Type="http://schemas.openxmlformats.org/officeDocument/2006/relationships/image" Target="../media/image68.png"/><Relationship Id="rId9" Type="http://schemas.microsoft.com/office/2007/relationships/hdphoto" Target="../media/hdphoto26.wdp"/></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hdphoto" Target="../media/hdphoto28.wdp"/><Relationship Id="rId7" Type="http://schemas.microsoft.com/office/2007/relationships/hdphoto" Target="../media/hdphoto25.wdp"/><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64.png"/><Relationship Id="rId11" Type="http://schemas.microsoft.com/office/2007/relationships/hdphoto" Target="../media/hdphoto27.wdp"/><Relationship Id="rId5" Type="http://schemas.microsoft.com/office/2007/relationships/hdphoto" Target="../media/hdphoto29.wdp"/><Relationship Id="rId10" Type="http://schemas.openxmlformats.org/officeDocument/2006/relationships/image" Target="../media/image66.png"/><Relationship Id="rId4" Type="http://schemas.openxmlformats.org/officeDocument/2006/relationships/image" Target="../media/image68.png"/><Relationship Id="rId9" Type="http://schemas.microsoft.com/office/2007/relationships/hdphoto" Target="../media/hdphoto26.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jpeg"/><Relationship Id="rId7" Type="http://schemas.microsoft.com/office/2007/relationships/hdphoto" Target="../media/hdphoto6.wdp"/><Relationship Id="rId2" Type="http://schemas.openxmlformats.org/officeDocument/2006/relationships/image" Target="../media/image24.gif"/><Relationship Id="rId1" Type="http://schemas.openxmlformats.org/officeDocument/2006/relationships/slideLayout" Target="../slideLayouts/slideLayout4.xml"/><Relationship Id="rId6" Type="http://schemas.openxmlformats.org/officeDocument/2006/relationships/image" Target="../media/image27.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29.png"/><Relationship Id="rId4" Type="http://schemas.openxmlformats.org/officeDocument/2006/relationships/image" Target="../media/image26.pn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6.png"/><Relationship Id="rId18" Type="http://schemas.microsoft.com/office/2007/relationships/hdphoto" Target="../media/hdphoto16.wdp"/><Relationship Id="rId3" Type="http://schemas.microsoft.com/office/2007/relationships/hdphoto" Target="../media/hdphoto9.wdp"/><Relationship Id="rId21" Type="http://schemas.microsoft.com/office/2007/relationships/hdphoto" Target="../media/hdphoto17.wdp"/><Relationship Id="rId7" Type="http://schemas.openxmlformats.org/officeDocument/2006/relationships/image" Target="../media/image33.png"/><Relationship Id="rId12" Type="http://schemas.microsoft.com/office/2007/relationships/hdphoto" Target="../media/hdphoto13.wdp"/><Relationship Id="rId17" Type="http://schemas.openxmlformats.org/officeDocument/2006/relationships/image" Target="../media/image38.png"/><Relationship Id="rId2" Type="http://schemas.openxmlformats.org/officeDocument/2006/relationships/image" Target="../media/image30.png"/><Relationship Id="rId16" Type="http://schemas.microsoft.com/office/2007/relationships/hdphoto" Target="../media/hdphoto15.wdp"/><Relationship Id="rId20"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5.png"/><Relationship Id="rId5" Type="http://schemas.microsoft.com/office/2007/relationships/hdphoto" Target="../media/hdphoto10.wdp"/><Relationship Id="rId15" Type="http://schemas.openxmlformats.org/officeDocument/2006/relationships/image" Target="../media/image37.png"/><Relationship Id="rId23" Type="http://schemas.microsoft.com/office/2007/relationships/hdphoto" Target="../media/hdphoto18.wdp"/><Relationship Id="rId10" Type="http://schemas.microsoft.com/office/2007/relationships/hdphoto" Target="../media/hdphoto12.wdp"/><Relationship Id="rId19" Type="http://schemas.openxmlformats.org/officeDocument/2006/relationships/image" Target="../media/image39.png"/><Relationship Id="rId4" Type="http://schemas.openxmlformats.org/officeDocument/2006/relationships/image" Target="../media/image31.png"/><Relationship Id="rId9" Type="http://schemas.openxmlformats.org/officeDocument/2006/relationships/image" Target="../media/image34.png"/><Relationship Id="rId14" Type="http://schemas.microsoft.com/office/2007/relationships/hdphoto" Target="../media/hdphoto14.wdp"/><Relationship Id="rId22"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microsoft.com/office/2007/relationships/hdphoto" Target="../media/hdphoto19.wdp"/></Relationships>
</file>

<file path=ppt/slides/_rels/slide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0.png"/><Relationship Id="rId5" Type="http://schemas.microsoft.com/office/2017/06/relationships/model3d" Target="../media/model3d2.glb"/><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9A262-3EC2-303C-613D-CBE6F336F346}"/>
              </a:ext>
            </a:extLst>
          </p:cNvPr>
          <p:cNvSpPr>
            <a:spLocks noGrp="1"/>
          </p:cNvSpPr>
          <p:nvPr>
            <p:ph type="ctrTitle"/>
          </p:nvPr>
        </p:nvSpPr>
        <p:spPr>
          <a:xfrm>
            <a:off x="717796" y="2116888"/>
            <a:ext cx="6606640" cy="2104362"/>
          </a:xfrm>
          <a:effectLst>
            <a:glow>
              <a:schemeClr val="bg1"/>
            </a:glow>
          </a:effectLst>
        </p:spPr>
        <p:txBody>
          <a:bodyPr>
            <a:normAutofit fontScale="90000"/>
          </a:bodyPr>
          <a:lstStyle/>
          <a:p>
            <a:r>
              <a:rPr lang="en-US" sz="4300" b="1" dirty="0">
                <a:ln>
                  <a:solidFill>
                    <a:schemeClr val="accent5"/>
                  </a:solidFill>
                </a:ln>
                <a:solidFill>
                  <a:schemeClr val="accent5"/>
                </a:solidFill>
                <a:effectLst>
                  <a:outerShdw blurRad="50800" dist="50800" dir="2400000" algn="ctr" rotWithShape="0">
                    <a:srgbClr val="000000">
                      <a:alpha val="43137"/>
                    </a:srgbClr>
                  </a:outerShdw>
                </a:effectLst>
                <a:latin typeface="+mn-lt"/>
              </a:rPr>
              <a:t>Next Gen EDSFF All Flash Storage Platform and CXL Solutions </a:t>
            </a:r>
          </a:p>
        </p:txBody>
      </p:sp>
      <p:sp>
        <p:nvSpPr>
          <p:cNvPr id="3" name="Subtitle 2">
            <a:extLst>
              <a:ext uri="{FF2B5EF4-FFF2-40B4-BE49-F238E27FC236}">
                <a16:creationId xmlns:a16="http://schemas.microsoft.com/office/drawing/2014/main" id="{58025E69-4CD1-9E3C-0796-04FAB777A6F3}"/>
              </a:ext>
            </a:extLst>
          </p:cNvPr>
          <p:cNvSpPr>
            <a:spLocks noGrp="1"/>
          </p:cNvSpPr>
          <p:nvPr>
            <p:ph type="subTitle" idx="1"/>
          </p:nvPr>
        </p:nvSpPr>
        <p:spPr>
          <a:xfrm>
            <a:off x="717795" y="4221250"/>
            <a:ext cx="6091377" cy="1130397"/>
          </a:xfrm>
          <a:effectLst/>
        </p:spPr>
        <p:txBody>
          <a:bodyPr>
            <a:noAutofit/>
          </a:bodyPr>
          <a:lstStyle/>
          <a:p>
            <a:r>
              <a:rPr lang="en-US" dirty="0">
                <a:latin typeface="+mn-lt"/>
              </a:rPr>
              <a:t>July 2023</a:t>
            </a:r>
          </a:p>
          <a:p>
            <a:r>
              <a:rPr lang="en-US" dirty="0">
                <a:latin typeface="+mn-lt"/>
              </a:rPr>
              <a:t>Patrick Chiu, Sr Dir of Product Management </a:t>
            </a:r>
          </a:p>
          <a:p>
            <a:r>
              <a:rPr lang="en-US" dirty="0">
                <a:latin typeface="+mn-lt"/>
              </a:rPr>
              <a:t>Calbert Lo, Manager of Product Management</a:t>
            </a:r>
          </a:p>
          <a:p>
            <a:endParaRPr lang="en-US" dirty="0">
              <a:latin typeface="+mn-lt"/>
            </a:endParaRPr>
          </a:p>
        </p:txBody>
      </p:sp>
      <p:sp>
        <p:nvSpPr>
          <p:cNvPr id="4" name="Footer Placeholder 3">
            <a:extLst>
              <a:ext uri="{FF2B5EF4-FFF2-40B4-BE49-F238E27FC236}">
                <a16:creationId xmlns:a16="http://schemas.microsoft.com/office/drawing/2014/main" id="{4333A354-3876-8574-BEDE-95FC84B40A1E}"/>
              </a:ext>
            </a:extLst>
          </p:cNvPr>
          <p:cNvSpPr>
            <a:spLocks noGrp="1"/>
          </p:cNvSpPr>
          <p:nvPr>
            <p:ph type="ftr" sz="quarter" idx="3"/>
          </p:nvPr>
        </p:nvSpPr>
        <p:spPr/>
        <p:txBody>
          <a:bodyPr/>
          <a:lstStyle/>
          <a:p>
            <a:pPr algn="r"/>
            <a:r>
              <a:rPr lang="en-US"/>
              <a:t>Better Faster Greener™  © 2023 Supermicro</a:t>
            </a:r>
            <a:endParaRPr lang="en-US" dirty="0"/>
          </a:p>
        </p:txBody>
      </p:sp>
    </p:spTree>
    <p:extLst>
      <p:ext uri="{BB962C8B-B14F-4D97-AF65-F5344CB8AC3E}">
        <p14:creationId xmlns:p14="http://schemas.microsoft.com/office/powerpoint/2010/main" val="3653803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F420B8-5F2A-4A99-9FCD-E9A441437537}"/>
              </a:ext>
            </a:extLst>
          </p:cNvPr>
          <p:cNvSpPr>
            <a:spLocks noGrp="1"/>
          </p:cNvSpPr>
          <p:nvPr>
            <p:ph type="title"/>
          </p:nvPr>
        </p:nvSpPr>
        <p:spPr/>
        <p:txBody>
          <a:bodyPr>
            <a:normAutofit/>
          </a:bodyPr>
          <a:lstStyle/>
          <a:p>
            <a:r>
              <a:rPr lang="en-US" sz="4000" dirty="0">
                <a:effectLst>
                  <a:outerShdw blurRad="38100" dist="38100" dir="2700000" algn="tl">
                    <a:srgbClr val="000000">
                      <a:alpha val="43137"/>
                    </a:srgbClr>
                  </a:outerShdw>
                </a:effectLst>
                <a:latin typeface="+mn-lt"/>
              </a:rPr>
              <a:t>H13 AMD Based Petascale Flexible Topology</a:t>
            </a:r>
          </a:p>
        </p:txBody>
      </p:sp>
      <p:sp>
        <p:nvSpPr>
          <p:cNvPr id="4" name="Date Placeholder 3">
            <a:extLst>
              <a:ext uri="{FF2B5EF4-FFF2-40B4-BE49-F238E27FC236}">
                <a16:creationId xmlns:a16="http://schemas.microsoft.com/office/drawing/2014/main" id="{E4DB3A66-D2BD-4F93-9893-B81D538924A5}"/>
              </a:ext>
            </a:extLst>
          </p:cNvPr>
          <p:cNvSpPr>
            <a:spLocks noGrp="1"/>
          </p:cNvSpPr>
          <p:nvPr>
            <p:ph type="dt" sz="half" idx="10"/>
          </p:nvPr>
        </p:nvSpPr>
        <p:spPr/>
        <p:txBody>
          <a:bodyPr/>
          <a:lstStyle/>
          <a:p>
            <a:fld id="{C6C861DF-2B23-F147-ABD4-E599FD430CFA}" type="datetime1">
              <a:rPr lang="en-US" smtClean="0"/>
              <a:t>7/3/2023</a:t>
            </a:fld>
            <a:endParaRPr lang="en-US" dirty="0"/>
          </a:p>
        </p:txBody>
      </p:sp>
      <p:sp>
        <p:nvSpPr>
          <p:cNvPr id="159" name="Footer Placeholder 3">
            <a:extLst>
              <a:ext uri="{FF2B5EF4-FFF2-40B4-BE49-F238E27FC236}">
                <a16:creationId xmlns:a16="http://schemas.microsoft.com/office/drawing/2014/main" id="{F65DD9DE-AF59-EE4D-8E39-F3EDA6978FC0}"/>
              </a:ext>
            </a:extLst>
          </p:cNvPr>
          <p:cNvSpPr>
            <a:spLocks noGrp="1"/>
          </p:cNvSpPr>
          <p:nvPr>
            <p:ph type="ftr" sz="quarter" idx="11"/>
          </p:nvPr>
        </p:nvSpPr>
        <p:spPr/>
        <p:txBody>
          <a:bodyPr/>
          <a:lstStyle/>
          <a:p>
            <a:pPr algn="r"/>
            <a:r>
              <a:rPr lang="en-US" dirty="0"/>
              <a:t>Better Faster Greener™  © 2022 Supermicro</a:t>
            </a:r>
          </a:p>
        </p:txBody>
      </p:sp>
      <p:sp>
        <p:nvSpPr>
          <p:cNvPr id="6" name="Slide Number Placeholder 5">
            <a:extLst>
              <a:ext uri="{FF2B5EF4-FFF2-40B4-BE49-F238E27FC236}">
                <a16:creationId xmlns:a16="http://schemas.microsoft.com/office/drawing/2014/main" id="{5752B00E-BC2D-42EA-9809-BC39F1BB2368}"/>
              </a:ext>
            </a:extLst>
          </p:cNvPr>
          <p:cNvSpPr>
            <a:spLocks noGrp="1"/>
          </p:cNvSpPr>
          <p:nvPr>
            <p:ph type="sldNum" sz="quarter" idx="12"/>
          </p:nvPr>
        </p:nvSpPr>
        <p:spPr>
          <a:xfrm>
            <a:off x="4738673" y="6497943"/>
            <a:ext cx="2743200" cy="306580"/>
          </a:xfrm>
        </p:spPr>
        <p:txBody>
          <a:bodyPr/>
          <a:lstStyle/>
          <a:p>
            <a:fld id="{4CD8D1E7-0940-1443-9064-E7A6805360BC}" type="slidenum">
              <a:rPr lang="en-US" smtClean="0"/>
              <a:pPr/>
              <a:t>10</a:t>
            </a:fld>
            <a:endParaRPr lang="en-US" dirty="0"/>
          </a:p>
        </p:txBody>
      </p:sp>
      <p:sp>
        <p:nvSpPr>
          <p:cNvPr id="478" name="TextBox 477">
            <a:extLst>
              <a:ext uri="{FF2B5EF4-FFF2-40B4-BE49-F238E27FC236}">
                <a16:creationId xmlns:a16="http://schemas.microsoft.com/office/drawing/2014/main" id="{53E274D1-3266-4C97-92C1-04E055867FE8}"/>
              </a:ext>
            </a:extLst>
          </p:cNvPr>
          <p:cNvSpPr txBox="1"/>
          <p:nvPr/>
        </p:nvSpPr>
        <p:spPr>
          <a:xfrm>
            <a:off x="822960" y="822960"/>
            <a:ext cx="10311001" cy="338554"/>
          </a:xfrm>
          <a:prstGeom prst="rect">
            <a:avLst/>
          </a:prstGeom>
          <a:noFill/>
        </p:spPr>
        <p:txBody>
          <a:bodyPr wrap="square" rtlCol="0">
            <a:spAutoFit/>
          </a:bodyPr>
          <a:lstStyle/>
          <a:p>
            <a:r>
              <a:rPr lang="en-US" sz="1600" i="1" dirty="0">
                <a:solidFill>
                  <a:srgbClr val="FF0000"/>
                </a:solidFill>
              </a:rPr>
              <a:t>The 128 PCIe 5.0 IO Lanes and Provide Balance Front Storage and Rear IO Bandwidth in both 1U and 2U Design</a:t>
            </a:r>
          </a:p>
        </p:txBody>
      </p:sp>
      <p:sp>
        <p:nvSpPr>
          <p:cNvPr id="479" name="TextBox 478">
            <a:extLst>
              <a:ext uri="{FF2B5EF4-FFF2-40B4-BE49-F238E27FC236}">
                <a16:creationId xmlns:a16="http://schemas.microsoft.com/office/drawing/2014/main" id="{80094290-DB4D-4161-A5FB-9EE6597E907C}"/>
              </a:ext>
            </a:extLst>
          </p:cNvPr>
          <p:cNvSpPr txBox="1"/>
          <p:nvPr/>
        </p:nvSpPr>
        <p:spPr>
          <a:xfrm>
            <a:off x="622689" y="6297345"/>
            <a:ext cx="1906292" cy="246221"/>
          </a:xfrm>
          <a:prstGeom prst="rect">
            <a:avLst/>
          </a:prstGeom>
          <a:noFill/>
        </p:spPr>
        <p:txBody>
          <a:bodyPr wrap="none" rtlCol="0">
            <a:spAutoFit/>
          </a:bodyPr>
          <a:lstStyle/>
          <a:p>
            <a:pPr algn="r"/>
            <a:r>
              <a:rPr lang="en-US" sz="1000" dirty="0"/>
              <a:t>Subject to change without notice</a:t>
            </a:r>
          </a:p>
        </p:txBody>
      </p:sp>
      <p:pic>
        <p:nvPicPr>
          <p:cNvPr id="152" name="Picture 6" descr="Download AMD EPYC Logo in SVG Vector or PNG File Format - Logo.wine">
            <a:extLst>
              <a:ext uri="{FF2B5EF4-FFF2-40B4-BE49-F238E27FC236}">
                <a16:creationId xmlns:a16="http://schemas.microsoft.com/office/drawing/2014/main" id="{513F7E3C-0381-C253-AEE1-8C5F7AA503B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6101737"/>
            <a:ext cx="712572" cy="475048"/>
          </a:xfrm>
          <a:prstGeom prst="rect">
            <a:avLst/>
          </a:prstGeom>
          <a:noFill/>
          <a:extLst>
            <a:ext uri="{909E8E84-426E-40DD-AFC4-6F175D3DCCD1}">
              <a14:hiddenFill xmlns:a14="http://schemas.microsoft.com/office/drawing/2010/main">
                <a:solidFill>
                  <a:srgbClr val="FFFFFF"/>
                </a:solidFill>
              </a14:hiddenFill>
            </a:ext>
          </a:extLst>
        </p:spPr>
      </p:pic>
      <p:grpSp>
        <p:nvGrpSpPr>
          <p:cNvPr id="458" name="Group 457">
            <a:extLst>
              <a:ext uri="{FF2B5EF4-FFF2-40B4-BE49-F238E27FC236}">
                <a16:creationId xmlns:a16="http://schemas.microsoft.com/office/drawing/2014/main" id="{67CC06AA-B963-B264-2C15-7F0B37DCDE70}"/>
              </a:ext>
            </a:extLst>
          </p:cNvPr>
          <p:cNvGrpSpPr/>
          <p:nvPr/>
        </p:nvGrpSpPr>
        <p:grpSpPr>
          <a:xfrm>
            <a:off x="629155" y="1391157"/>
            <a:ext cx="2565114" cy="4488063"/>
            <a:chOff x="629155" y="1391157"/>
            <a:chExt cx="2565114" cy="4488063"/>
          </a:xfrm>
        </p:grpSpPr>
        <p:sp>
          <p:nvSpPr>
            <p:cNvPr id="498" name="Rectangle 497">
              <a:extLst>
                <a:ext uri="{FF2B5EF4-FFF2-40B4-BE49-F238E27FC236}">
                  <a16:creationId xmlns:a16="http://schemas.microsoft.com/office/drawing/2014/main" id="{EAC20AA6-3CC5-A449-3AC5-5476BDC3D925}"/>
                </a:ext>
              </a:extLst>
            </p:cNvPr>
            <p:cNvSpPr/>
            <p:nvPr/>
          </p:nvSpPr>
          <p:spPr>
            <a:xfrm>
              <a:off x="629155" y="2074983"/>
              <a:ext cx="2560320" cy="3383280"/>
            </a:xfrm>
            <a:prstGeom prst="rect">
              <a:avLst/>
            </a:prstGeom>
            <a:solidFill>
              <a:schemeClr val="bg1">
                <a:lumMod val="65000"/>
              </a:schemeClr>
            </a:solidFill>
            <a:ln w="28575">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7" name="Rectangle 866">
              <a:extLst>
                <a:ext uri="{FF2B5EF4-FFF2-40B4-BE49-F238E27FC236}">
                  <a16:creationId xmlns:a16="http://schemas.microsoft.com/office/drawing/2014/main" id="{8461E100-A45A-CB65-2CCD-BBEB900D2C22}"/>
                </a:ext>
              </a:extLst>
            </p:cNvPr>
            <p:cNvSpPr/>
            <p:nvPr/>
          </p:nvSpPr>
          <p:spPr>
            <a:xfrm>
              <a:off x="1956841" y="5001546"/>
              <a:ext cx="1115222" cy="2194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4" name="矩形 15">
              <a:extLst>
                <a:ext uri="{FF2B5EF4-FFF2-40B4-BE49-F238E27FC236}">
                  <a16:creationId xmlns:a16="http://schemas.microsoft.com/office/drawing/2014/main" id="{C5E0DE83-7BC8-28E8-773A-FF7FED73DF81}"/>
                </a:ext>
              </a:extLst>
            </p:cNvPr>
            <p:cNvSpPr/>
            <p:nvPr/>
          </p:nvSpPr>
          <p:spPr>
            <a:xfrm>
              <a:off x="725861" y="3273858"/>
              <a:ext cx="2366909" cy="11934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TW" altLang="en-US" dirty="0"/>
            </a:p>
          </p:txBody>
        </p:sp>
        <p:sp>
          <p:nvSpPr>
            <p:cNvPr id="594" name="Arrow: Down 593">
              <a:extLst>
                <a:ext uri="{FF2B5EF4-FFF2-40B4-BE49-F238E27FC236}">
                  <a16:creationId xmlns:a16="http://schemas.microsoft.com/office/drawing/2014/main" id="{361B629A-66C7-76AC-9F57-B1867FA5370F}"/>
                </a:ext>
              </a:extLst>
            </p:cNvPr>
            <p:cNvSpPr/>
            <p:nvPr/>
          </p:nvSpPr>
          <p:spPr>
            <a:xfrm>
              <a:off x="1401371" y="4299848"/>
              <a:ext cx="1005840" cy="4749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x64</a:t>
              </a:r>
            </a:p>
          </p:txBody>
        </p:sp>
        <p:sp>
          <p:nvSpPr>
            <p:cNvPr id="595" name="箭號: 向上 19">
              <a:extLst>
                <a:ext uri="{FF2B5EF4-FFF2-40B4-BE49-F238E27FC236}">
                  <a16:creationId xmlns:a16="http://schemas.microsoft.com/office/drawing/2014/main" id="{397E4113-AE14-650D-AA2A-7BF66886E52E}"/>
                </a:ext>
              </a:extLst>
            </p:cNvPr>
            <p:cNvSpPr/>
            <p:nvPr/>
          </p:nvSpPr>
          <p:spPr>
            <a:xfrm>
              <a:off x="1401371" y="2972393"/>
              <a:ext cx="1005840" cy="477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050" b="1" dirty="0"/>
                <a:t>x64</a:t>
              </a:r>
              <a:endParaRPr lang="zh-TW" altLang="en-US" sz="1050" b="1" dirty="0"/>
            </a:p>
          </p:txBody>
        </p:sp>
        <p:sp>
          <p:nvSpPr>
            <p:cNvPr id="769" name="Rectangle 768">
              <a:extLst>
                <a:ext uri="{FF2B5EF4-FFF2-40B4-BE49-F238E27FC236}">
                  <a16:creationId xmlns:a16="http://schemas.microsoft.com/office/drawing/2014/main" id="{232E1419-95E3-04FD-69F3-7C584CFAA575}"/>
                </a:ext>
              </a:extLst>
            </p:cNvPr>
            <p:cNvSpPr/>
            <p:nvPr/>
          </p:nvSpPr>
          <p:spPr>
            <a:xfrm>
              <a:off x="726353" y="4983002"/>
              <a:ext cx="2400254" cy="25624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0" name="Rectangle 769">
              <a:extLst>
                <a:ext uri="{FF2B5EF4-FFF2-40B4-BE49-F238E27FC236}">
                  <a16:creationId xmlns:a16="http://schemas.microsoft.com/office/drawing/2014/main" id="{DEDCA6D6-37DD-18BB-61EA-146D555FC562}"/>
                </a:ext>
              </a:extLst>
            </p:cNvPr>
            <p:cNvSpPr/>
            <p:nvPr/>
          </p:nvSpPr>
          <p:spPr>
            <a:xfrm>
              <a:off x="754576" y="5001718"/>
              <a:ext cx="1115222" cy="2194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71" name="Group 770">
              <a:extLst>
                <a:ext uri="{FF2B5EF4-FFF2-40B4-BE49-F238E27FC236}">
                  <a16:creationId xmlns:a16="http://schemas.microsoft.com/office/drawing/2014/main" id="{B44FBFBF-894D-C6B8-390C-D6633F5592FF}"/>
                </a:ext>
              </a:extLst>
            </p:cNvPr>
            <p:cNvGrpSpPr/>
            <p:nvPr/>
          </p:nvGrpSpPr>
          <p:grpSpPr>
            <a:xfrm>
              <a:off x="849040" y="5021776"/>
              <a:ext cx="2148414" cy="36576"/>
              <a:chOff x="5032644" y="4832298"/>
              <a:chExt cx="2148414" cy="36576"/>
            </a:xfrm>
          </p:grpSpPr>
          <p:sp>
            <p:nvSpPr>
              <p:cNvPr id="772" name="Rectangle 771">
                <a:extLst>
                  <a:ext uri="{FF2B5EF4-FFF2-40B4-BE49-F238E27FC236}">
                    <a16:creationId xmlns:a16="http://schemas.microsoft.com/office/drawing/2014/main" id="{F8C69098-33EA-C5A6-8961-B095FB4BB40A}"/>
                  </a:ext>
                </a:extLst>
              </p:cNvPr>
              <p:cNvSpPr/>
              <p:nvPr/>
            </p:nvSpPr>
            <p:spPr>
              <a:xfrm rot="5400000" flipH="1">
                <a:off x="5197236"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3" name="Rectangle 772">
                <a:extLst>
                  <a:ext uri="{FF2B5EF4-FFF2-40B4-BE49-F238E27FC236}">
                    <a16:creationId xmlns:a16="http://schemas.microsoft.com/office/drawing/2014/main" id="{077EA6A4-CE06-9204-528C-7C3DD3F42540}"/>
                  </a:ext>
                </a:extLst>
              </p:cNvPr>
              <p:cNvSpPr/>
              <p:nvPr/>
            </p:nvSpPr>
            <p:spPr>
              <a:xfrm rot="5400000" flipH="1">
                <a:off x="5791454"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4" name="Rectangle 773">
                <a:extLst>
                  <a:ext uri="{FF2B5EF4-FFF2-40B4-BE49-F238E27FC236}">
                    <a16:creationId xmlns:a16="http://schemas.microsoft.com/office/drawing/2014/main" id="{F2E18DE3-CFA2-F1AE-145F-12EA8B00413A}"/>
                  </a:ext>
                </a:extLst>
              </p:cNvPr>
              <p:cNvSpPr/>
              <p:nvPr/>
            </p:nvSpPr>
            <p:spPr>
              <a:xfrm rot="5400000" flipH="1">
                <a:off x="6385672"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75" name="Rectangle 774">
                <a:extLst>
                  <a:ext uri="{FF2B5EF4-FFF2-40B4-BE49-F238E27FC236}">
                    <a16:creationId xmlns:a16="http://schemas.microsoft.com/office/drawing/2014/main" id="{9C841B73-5C9D-2644-3610-57BDE10498BD}"/>
                  </a:ext>
                </a:extLst>
              </p:cNvPr>
              <p:cNvSpPr/>
              <p:nvPr/>
            </p:nvSpPr>
            <p:spPr>
              <a:xfrm rot="5400000" flipH="1">
                <a:off x="6979890"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6" name="Group 775">
              <a:extLst>
                <a:ext uri="{FF2B5EF4-FFF2-40B4-BE49-F238E27FC236}">
                  <a16:creationId xmlns:a16="http://schemas.microsoft.com/office/drawing/2014/main" id="{80F7C170-18A5-D771-A2A4-F9CA2C2BE23D}"/>
                </a:ext>
              </a:extLst>
            </p:cNvPr>
            <p:cNvGrpSpPr/>
            <p:nvPr/>
          </p:nvGrpSpPr>
          <p:grpSpPr>
            <a:xfrm>
              <a:off x="849040" y="5072607"/>
              <a:ext cx="2148414" cy="36576"/>
              <a:chOff x="5032644" y="4832298"/>
              <a:chExt cx="2148414" cy="36576"/>
            </a:xfrm>
          </p:grpSpPr>
          <p:sp>
            <p:nvSpPr>
              <p:cNvPr id="777" name="Rectangle 776">
                <a:extLst>
                  <a:ext uri="{FF2B5EF4-FFF2-40B4-BE49-F238E27FC236}">
                    <a16:creationId xmlns:a16="http://schemas.microsoft.com/office/drawing/2014/main" id="{03FB11E7-81DD-8593-883C-51F2AB1A0F17}"/>
                  </a:ext>
                </a:extLst>
              </p:cNvPr>
              <p:cNvSpPr/>
              <p:nvPr/>
            </p:nvSpPr>
            <p:spPr>
              <a:xfrm rot="5400000" flipH="1">
                <a:off x="5197236"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8" name="Rectangle 777">
                <a:extLst>
                  <a:ext uri="{FF2B5EF4-FFF2-40B4-BE49-F238E27FC236}">
                    <a16:creationId xmlns:a16="http://schemas.microsoft.com/office/drawing/2014/main" id="{078B1744-97DD-457E-9467-A32932426270}"/>
                  </a:ext>
                </a:extLst>
              </p:cNvPr>
              <p:cNvSpPr/>
              <p:nvPr/>
            </p:nvSpPr>
            <p:spPr>
              <a:xfrm rot="5400000" flipH="1">
                <a:off x="5791454"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9" name="Rectangle 778">
                <a:extLst>
                  <a:ext uri="{FF2B5EF4-FFF2-40B4-BE49-F238E27FC236}">
                    <a16:creationId xmlns:a16="http://schemas.microsoft.com/office/drawing/2014/main" id="{C03CABBD-06DE-BD9B-8F85-140E9C2737B2}"/>
                  </a:ext>
                </a:extLst>
              </p:cNvPr>
              <p:cNvSpPr/>
              <p:nvPr/>
            </p:nvSpPr>
            <p:spPr>
              <a:xfrm rot="5400000" flipH="1">
                <a:off x="6385672"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80" name="Rectangle 779">
                <a:extLst>
                  <a:ext uri="{FF2B5EF4-FFF2-40B4-BE49-F238E27FC236}">
                    <a16:creationId xmlns:a16="http://schemas.microsoft.com/office/drawing/2014/main" id="{0BC4B565-3FC7-4EB6-65A0-BB3EBE8FE4FF}"/>
                  </a:ext>
                </a:extLst>
              </p:cNvPr>
              <p:cNvSpPr/>
              <p:nvPr/>
            </p:nvSpPr>
            <p:spPr>
              <a:xfrm rot="5400000" flipH="1">
                <a:off x="6979890"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1" name="Group 780">
              <a:extLst>
                <a:ext uri="{FF2B5EF4-FFF2-40B4-BE49-F238E27FC236}">
                  <a16:creationId xmlns:a16="http://schemas.microsoft.com/office/drawing/2014/main" id="{CBC33566-A14A-A1E9-B7CB-0AB0C1C56646}"/>
                </a:ext>
              </a:extLst>
            </p:cNvPr>
            <p:cNvGrpSpPr/>
            <p:nvPr/>
          </p:nvGrpSpPr>
          <p:grpSpPr>
            <a:xfrm>
              <a:off x="849040" y="5123438"/>
              <a:ext cx="2148414" cy="36576"/>
              <a:chOff x="5032644" y="4832298"/>
              <a:chExt cx="2148414" cy="36576"/>
            </a:xfrm>
          </p:grpSpPr>
          <p:sp>
            <p:nvSpPr>
              <p:cNvPr id="782" name="Rectangle 781">
                <a:extLst>
                  <a:ext uri="{FF2B5EF4-FFF2-40B4-BE49-F238E27FC236}">
                    <a16:creationId xmlns:a16="http://schemas.microsoft.com/office/drawing/2014/main" id="{42CDBD2B-7BE5-5812-F007-E0E0B495F861}"/>
                  </a:ext>
                </a:extLst>
              </p:cNvPr>
              <p:cNvSpPr/>
              <p:nvPr/>
            </p:nvSpPr>
            <p:spPr>
              <a:xfrm rot="5400000" flipH="1">
                <a:off x="5197236"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3" name="Rectangle 782">
                <a:extLst>
                  <a:ext uri="{FF2B5EF4-FFF2-40B4-BE49-F238E27FC236}">
                    <a16:creationId xmlns:a16="http://schemas.microsoft.com/office/drawing/2014/main" id="{1F17DF92-A0EE-0925-239D-9FDE3A09439B}"/>
                  </a:ext>
                </a:extLst>
              </p:cNvPr>
              <p:cNvSpPr/>
              <p:nvPr/>
            </p:nvSpPr>
            <p:spPr>
              <a:xfrm rot="5400000" flipH="1">
                <a:off x="5791454"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4" name="Rectangle 783">
                <a:extLst>
                  <a:ext uri="{FF2B5EF4-FFF2-40B4-BE49-F238E27FC236}">
                    <a16:creationId xmlns:a16="http://schemas.microsoft.com/office/drawing/2014/main" id="{45057ADE-CAC9-8467-6BE7-3E47D3AE54EC}"/>
                  </a:ext>
                </a:extLst>
              </p:cNvPr>
              <p:cNvSpPr/>
              <p:nvPr/>
            </p:nvSpPr>
            <p:spPr>
              <a:xfrm rot="5400000" flipH="1">
                <a:off x="6385672"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85" name="Rectangle 784">
                <a:extLst>
                  <a:ext uri="{FF2B5EF4-FFF2-40B4-BE49-F238E27FC236}">
                    <a16:creationId xmlns:a16="http://schemas.microsoft.com/office/drawing/2014/main" id="{7CBE75D4-07C4-5BC6-6B38-B4C78E27086D}"/>
                  </a:ext>
                </a:extLst>
              </p:cNvPr>
              <p:cNvSpPr/>
              <p:nvPr/>
            </p:nvSpPr>
            <p:spPr>
              <a:xfrm rot="5400000" flipH="1">
                <a:off x="6979890"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6" name="Group 785">
              <a:extLst>
                <a:ext uri="{FF2B5EF4-FFF2-40B4-BE49-F238E27FC236}">
                  <a16:creationId xmlns:a16="http://schemas.microsoft.com/office/drawing/2014/main" id="{CACD88DB-1A95-F9A2-1141-AB84C9107EF6}"/>
                </a:ext>
              </a:extLst>
            </p:cNvPr>
            <p:cNvGrpSpPr/>
            <p:nvPr/>
          </p:nvGrpSpPr>
          <p:grpSpPr>
            <a:xfrm>
              <a:off x="849040" y="5174268"/>
              <a:ext cx="2148414" cy="36576"/>
              <a:chOff x="5032644" y="4832298"/>
              <a:chExt cx="2148414" cy="36576"/>
            </a:xfrm>
          </p:grpSpPr>
          <p:sp>
            <p:nvSpPr>
              <p:cNvPr id="787" name="Rectangle 786">
                <a:extLst>
                  <a:ext uri="{FF2B5EF4-FFF2-40B4-BE49-F238E27FC236}">
                    <a16:creationId xmlns:a16="http://schemas.microsoft.com/office/drawing/2014/main" id="{AAE9F9B5-632F-C4C8-5E53-498AE414AB2F}"/>
                  </a:ext>
                </a:extLst>
              </p:cNvPr>
              <p:cNvSpPr/>
              <p:nvPr/>
            </p:nvSpPr>
            <p:spPr>
              <a:xfrm rot="5400000" flipH="1">
                <a:off x="5197236"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8" name="Rectangle 787">
                <a:extLst>
                  <a:ext uri="{FF2B5EF4-FFF2-40B4-BE49-F238E27FC236}">
                    <a16:creationId xmlns:a16="http://schemas.microsoft.com/office/drawing/2014/main" id="{2A16047E-BCF5-0184-6AFC-1C12EB2ACBD5}"/>
                  </a:ext>
                </a:extLst>
              </p:cNvPr>
              <p:cNvSpPr/>
              <p:nvPr/>
            </p:nvSpPr>
            <p:spPr>
              <a:xfrm rot="5400000" flipH="1">
                <a:off x="5791454"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9" name="Rectangle 788">
                <a:extLst>
                  <a:ext uri="{FF2B5EF4-FFF2-40B4-BE49-F238E27FC236}">
                    <a16:creationId xmlns:a16="http://schemas.microsoft.com/office/drawing/2014/main" id="{70CD73AE-FB8C-B0B2-8633-44203971232D}"/>
                  </a:ext>
                </a:extLst>
              </p:cNvPr>
              <p:cNvSpPr/>
              <p:nvPr/>
            </p:nvSpPr>
            <p:spPr>
              <a:xfrm rot="5400000" flipH="1">
                <a:off x="6385672"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90" name="Rectangle 789">
                <a:extLst>
                  <a:ext uri="{FF2B5EF4-FFF2-40B4-BE49-F238E27FC236}">
                    <a16:creationId xmlns:a16="http://schemas.microsoft.com/office/drawing/2014/main" id="{71269683-339C-20AE-502A-E159CCAC0F05}"/>
                  </a:ext>
                </a:extLst>
              </p:cNvPr>
              <p:cNvSpPr/>
              <p:nvPr/>
            </p:nvSpPr>
            <p:spPr>
              <a:xfrm rot="5400000" flipH="1">
                <a:off x="6979890"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19" name="文字方塊 18">
              <a:extLst>
                <a:ext uri="{FF2B5EF4-FFF2-40B4-BE49-F238E27FC236}">
                  <a16:creationId xmlns:a16="http://schemas.microsoft.com/office/drawing/2014/main" id="{E0DCAF09-B9D8-87A7-2A0B-F8F09CA277D8}"/>
                </a:ext>
              </a:extLst>
            </p:cNvPr>
            <p:cNvSpPr txBox="1"/>
            <p:nvPr/>
          </p:nvSpPr>
          <p:spPr>
            <a:xfrm>
              <a:off x="633950" y="5509888"/>
              <a:ext cx="2560319" cy="369332"/>
            </a:xfrm>
            <a:prstGeom prst="rect">
              <a:avLst/>
            </a:prstGeom>
            <a:noFill/>
          </p:spPr>
          <p:txBody>
            <a:bodyPr wrap="square" rtlCol="0">
              <a:spAutoFit/>
            </a:bodyPr>
            <a:lstStyle/>
            <a:p>
              <a:pPr algn="ctr"/>
              <a:r>
                <a:rPr lang="en-US" altLang="zh-TW" dirty="0">
                  <a:solidFill>
                    <a:schemeClr val="accent6"/>
                  </a:solidFill>
                </a:rPr>
                <a:t>1U 16x E3.S SSD (x4)</a:t>
              </a:r>
            </a:p>
          </p:txBody>
        </p:sp>
        <p:pic>
          <p:nvPicPr>
            <p:cNvPr id="472" name="Picture 471" descr="A picture containing text&#10;&#10;Description automatically generated">
              <a:extLst>
                <a:ext uri="{FF2B5EF4-FFF2-40B4-BE49-F238E27FC236}">
                  <a16:creationId xmlns:a16="http://schemas.microsoft.com/office/drawing/2014/main" id="{C556EE12-B9C6-46CE-B22A-9598A980179F}"/>
                </a:ext>
              </a:extLst>
            </p:cNvPr>
            <p:cNvPicPr>
              <a:picLocks noChangeAspect="1"/>
            </p:cNvPicPr>
            <p:nvPr/>
          </p:nvPicPr>
          <p:blipFill>
            <a:blip r:embed="rId3"/>
            <a:stretch>
              <a:fillRect/>
            </a:stretch>
          </p:blipFill>
          <p:spPr>
            <a:xfrm>
              <a:off x="1529440" y="3490715"/>
              <a:ext cx="759750" cy="759750"/>
            </a:xfrm>
            <a:prstGeom prst="rect">
              <a:avLst/>
            </a:prstGeom>
          </p:spPr>
        </p:pic>
        <p:sp>
          <p:nvSpPr>
            <p:cNvPr id="481" name="TextBox 480">
              <a:extLst>
                <a:ext uri="{FF2B5EF4-FFF2-40B4-BE49-F238E27FC236}">
                  <a16:creationId xmlns:a16="http://schemas.microsoft.com/office/drawing/2014/main" id="{B4D3A9CF-C311-4583-1072-CFF38EE7E13E}"/>
                </a:ext>
              </a:extLst>
            </p:cNvPr>
            <p:cNvSpPr txBox="1"/>
            <p:nvPr/>
          </p:nvSpPr>
          <p:spPr>
            <a:xfrm>
              <a:off x="1663535" y="3732091"/>
              <a:ext cx="510076" cy="276999"/>
            </a:xfrm>
            <a:prstGeom prst="rect">
              <a:avLst/>
            </a:prstGeom>
            <a:noFill/>
          </p:spPr>
          <p:txBody>
            <a:bodyPr wrap="none" rtlCol="0">
              <a:spAutoFit/>
            </a:bodyPr>
            <a:lstStyle/>
            <a:p>
              <a:r>
                <a:rPr lang="en-US" sz="1200" b="1" dirty="0">
                  <a:solidFill>
                    <a:schemeClr val="bg1"/>
                  </a:solidFill>
                </a:rPr>
                <a:t>AMD</a:t>
              </a:r>
            </a:p>
          </p:txBody>
        </p:sp>
        <p:grpSp>
          <p:nvGrpSpPr>
            <p:cNvPr id="504" name="Group 503">
              <a:extLst>
                <a:ext uri="{FF2B5EF4-FFF2-40B4-BE49-F238E27FC236}">
                  <a16:creationId xmlns:a16="http://schemas.microsoft.com/office/drawing/2014/main" id="{BCE26B59-0C6A-E5C0-34C0-67DCB28C2C6A}"/>
                </a:ext>
              </a:extLst>
            </p:cNvPr>
            <p:cNvGrpSpPr/>
            <p:nvPr/>
          </p:nvGrpSpPr>
          <p:grpSpPr>
            <a:xfrm>
              <a:off x="2161857" y="3544053"/>
              <a:ext cx="1017938" cy="653075"/>
              <a:chOff x="2172689" y="2806445"/>
              <a:chExt cx="1017938" cy="653075"/>
            </a:xfrm>
          </p:grpSpPr>
          <p:pic>
            <p:nvPicPr>
              <p:cNvPr id="3076" name="Picture 4">
                <a:extLst>
                  <a:ext uri="{FF2B5EF4-FFF2-40B4-BE49-F238E27FC236}">
                    <a16:creationId xmlns:a16="http://schemas.microsoft.com/office/drawing/2014/main" id="{BE334A23-136C-DB19-0937-1E430BD6C65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124370">
                <a:off x="2172689"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485" name="Picture 4">
                <a:extLst>
                  <a:ext uri="{FF2B5EF4-FFF2-40B4-BE49-F238E27FC236}">
                    <a16:creationId xmlns:a16="http://schemas.microsoft.com/office/drawing/2014/main" id="{DB525DF9-DC5B-19C1-B7EF-A76146F02A5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124370">
                <a:off x="2294310"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487" name="Picture 4">
                <a:extLst>
                  <a:ext uri="{FF2B5EF4-FFF2-40B4-BE49-F238E27FC236}">
                    <a16:creationId xmlns:a16="http://schemas.microsoft.com/office/drawing/2014/main" id="{B169A83C-8716-CDEA-0494-3DF900B611D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124370">
                <a:off x="2415931"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490" name="Picture 4">
                <a:extLst>
                  <a:ext uri="{FF2B5EF4-FFF2-40B4-BE49-F238E27FC236}">
                    <a16:creationId xmlns:a16="http://schemas.microsoft.com/office/drawing/2014/main" id="{7C0BDBAB-45B0-6BEA-8942-8B269EA8A16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124370">
                <a:off x="2537552" y="2806445"/>
                <a:ext cx="653075" cy="653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5" name="Group 504">
              <a:extLst>
                <a:ext uri="{FF2B5EF4-FFF2-40B4-BE49-F238E27FC236}">
                  <a16:creationId xmlns:a16="http://schemas.microsoft.com/office/drawing/2014/main" id="{C0B4C5E3-6A57-DFFC-8413-9FF7CDC7840C}"/>
                </a:ext>
              </a:extLst>
            </p:cNvPr>
            <p:cNvGrpSpPr/>
            <p:nvPr/>
          </p:nvGrpSpPr>
          <p:grpSpPr>
            <a:xfrm flipH="1">
              <a:off x="666962" y="3544053"/>
              <a:ext cx="1005839" cy="653075"/>
              <a:chOff x="2172689" y="2806445"/>
              <a:chExt cx="1017938" cy="653075"/>
            </a:xfrm>
          </p:grpSpPr>
          <p:pic>
            <p:nvPicPr>
              <p:cNvPr id="506" name="Picture 4">
                <a:extLst>
                  <a:ext uri="{FF2B5EF4-FFF2-40B4-BE49-F238E27FC236}">
                    <a16:creationId xmlns:a16="http://schemas.microsoft.com/office/drawing/2014/main" id="{6539D38E-66B6-F439-9DBD-4A9A8DFDE05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172689"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507" name="Picture 4">
                <a:extLst>
                  <a:ext uri="{FF2B5EF4-FFF2-40B4-BE49-F238E27FC236}">
                    <a16:creationId xmlns:a16="http://schemas.microsoft.com/office/drawing/2014/main" id="{9F301881-7CE5-D703-0643-9368A407BD7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294310"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508" name="Picture 4">
                <a:extLst>
                  <a:ext uri="{FF2B5EF4-FFF2-40B4-BE49-F238E27FC236}">
                    <a16:creationId xmlns:a16="http://schemas.microsoft.com/office/drawing/2014/main" id="{7EF4E3F5-C9AE-D573-C395-A5C42FD4D76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415931"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522" name="Picture 4">
                <a:extLst>
                  <a:ext uri="{FF2B5EF4-FFF2-40B4-BE49-F238E27FC236}">
                    <a16:creationId xmlns:a16="http://schemas.microsoft.com/office/drawing/2014/main" id="{4B5C0617-184A-F027-5A91-9EDFBC0EEBD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537552" y="2806445"/>
                <a:ext cx="653075" cy="653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4" name="Group 663">
              <a:extLst>
                <a:ext uri="{FF2B5EF4-FFF2-40B4-BE49-F238E27FC236}">
                  <a16:creationId xmlns:a16="http://schemas.microsoft.com/office/drawing/2014/main" id="{719359A2-76DC-E55F-7DB8-0A621EB8BEFA}"/>
                </a:ext>
              </a:extLst>
            </p:cNvPr>
            <p:cNvGrpSpPr/>
            <p:nvPr/>
          </p:nvGrpSpPr>
          <p:grpSpPr>
            <a:xfrm rot="16200000">
              <a:off x="2474541" y="2229081"/>
              <a:ext cx="718566" cy="718566"/>
              <a:chOff x="8706012" y="172646"/>
              <a:chExt cx="718566" cy="718566"/>
            </a:xfrm>
          </p:grpSpPr>
          <p:pic>
            <p:nvPicPr>
              <p:cNvPr id="665" name="Picture 6">
                <a:extLst>
                  <a:ext uri="{FF2B5EF4-FFF2-40B4-BE49-F238E27FC236}">
                    <a16:creationId xmlns:a16="http://schemas.microsoft.com/office/drawing/2014/main" id="{819A5E8B-EE24-770C-B423-0F309555818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706012" y="172646"/>
                <a:ext cx="718566" cy="718566"/>
              </a:xfrm>
              <a:prstGeom prst="rect">
                <a:avLst/>
              </a:prstGeom>
              <a:noFill/>
              <a:extLst>
                <a:ext uri="{909E8E84-426E-40DD-AFC4-6F175D3DCCD1}">
                  <a14:hiddenFill xmlns:a14="http://schemas.microsoft.com/office/drawing/2010/main">
                    <a:solidFill>
                      <a:srgbClr val="FFFFFF"/>
                    </a:solidFill>
                  </a14:hiddenFill>
                </a:ext>
              </a:extLst>
            </p:spPr>
          </p:pic>
          <p:sp>
            <p:nvSpPr>
              <p:cNvPr id="666" name="TextBox 665">
                <a:extLst>
                  <a:ext uri="{FF2B5EF4-FFF2-40B4-BE49-F238E27FC236}">
                    <a16:creationId xmlns:a16="http://schemas.microsoft.com/office/drawing/2014/main" id="{555C3373-225F-3723-81FC-A3DD5F17925E}"/>
                  </a:ext>
                </a:extLst>
              </p:cNvPr>
              <p:cNvSpPr txBox="1"/>
              <p:nvPr/>
            </p:nvSpPr>
            <p:spPr>
              <a:xfrm>
                <a:off x="8873549" y="384339"/>
                <a:ext cx="513261" cy="276999"/>
              </a:xfrm>
              <a:prstGeom prst="rect">
                <a:avLst/>
              </a:prstGeom>
              <a:solidFill>
                <a:srgbClr val="B3E59F"/>
              </a:solidFill>
            </p:spPr>
            <p:txBody>
              <a:bodyPr wrap="square" rtlCol="0">
                <a:spAutoFit/>
              </a:bodyPr>
              <a:lstStyle/>
              <a:p>
                <a:r>
                  <a:rPr lang="en-US" sz="1200" dirty="0"/>
                  <a:t>PCIe</a:t>
                </a:r>
              </a:p>
            </p:txBody>
          </p:sp>
        </p:grpSp>
        <p:grpSp>
          <p:nvGrpSpPr>
            <p:cNvPr id="667" name="Group 666">
              <a:extLst>
                <a:ext uri="{FF2B5EF4-FFF2-40B4-BE49-F238E27FC236}">
                  <a16:creationId xmlns:a16="http://schemas.microsoft.com/office/drawing/2014/main" id="{4BF13481-8893-B353-A6A3-B336F2A339EC}"/>
                </a:ext>
              </a:extLst>
            </p:cNvPr>
            <p:cNvGrpSpPr/>
            <p:nvPr/>
          </p:nvGrpSpPr>
          <p:grpSpPr>
            <a:xfrm rot="16200000">
              <a:off x="658939" y="2229080"/>
              <a:ext cx="718566" cy="718566"/>
              <a:chOff x="8706012" y="172646"/>
              <a:chExt cx="718566" cy="718566"/>
            </a:xfrm>
          </p:grpSpPr>
          <p:pic>
            <p:nvPicPr>
              <p:cNvPr id="668" name="Picture 6">
                <a:extLst>
                  <a:ext uri="{FF2B5EF4-FFF2-40B4-BE49-F238E27FC236}">
                    <a16:creationId xmlns:a16="http://schemas.microsoft.com/office/drawing/2014/main" id="{B1D24DDA-B0DB-A1C9-2F00-C8A4560E90C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706012" y="172646"/>
                <a:ext cx="718566" cy="718566"/>
              </a:xfrm>
              <a:prstGeom prst="rect">
                <a:avLst/>
              </a:prstGeom>
              <a:noFill/>
              <a:extLst>
                <a:ext uri="{909E8E84-426E-40DD-AFC4-6F175D3DCCD1}">
                  <a14:hiddenFill xmlns:a14="http://schemas.microsoft.com/office/drawing/2010/main">
                    <a:solidFill>
                      <a:srgbClr val="FFFFFF"/>
                    </a:solidFill>
                  </a14:hiddenFill>
                </a:ext>
              </a:extLst>
            </p:spPr>
          </p:pic>
          <p:sp>
            <p:nvSpPr>
              <p:cNvPr id="669" name="TextBox 668">
                <a:extLst>
                  <a:ext uri="{FF2B5EF4-FFF2-40B4-BE49-F238E27FC236}">
                    <a16:creationId xmlns:a16="http://schemas.microsoft.com/office/drawing/2014/main" id="{C0363793-CC42-05F0-B00C-8322AFE21248}"/>
                  </a:ext>
                </a:extLst>
              </p:cNvPr>
              <p:cNvSpPr txBox="1"/>
              <p:nvPr/>
            </p:nvSpPr>
            <p:spPr>
              <a:xfrm>
                <a:off x="8857647" y="376388"/>
                <a:ext cx="532051" cy="276999"/>
              </a:xfrm>
              <a:prstGeom prst="rect">
                <a:avLst/>
              </a:prstGeom>
              <a:solidFill>
                <a:srgbClr val="B3E59F"/>
              </a:solidFill>
            </p:spPr>
            <p:txBody>
              <a:bodyPr wrap="square" rtlCol="0">
                <a:spAutoFit/>
              </a:bodyPr>
              <a:lstStyle/>
              <a:p>
                <a:pPr algn="ctr"/>
                <a:r>
                  <a:rPr lang="en-US" sz="1200" dirty="0"/>
                  <a:t>PCIe</a:t>
                </a:r>
                <a:endParaRPr lang="en-US" sz="800" dirty="0"/>
              </a:p>
            </p:txBody>
          </p:sp>
        </p:grpSp>
        <p:sp>
          <p:nvSpPr>
            <p:cNvPr id="3" name="文字方塊 18">
              <a:extLst>
                <a:ext uri="{FF2B5EF4-FFF2-40B4-BE49-F238E27FC236}">
                  <a16:creationId xmlns:a16="http://schemas.microsoft.com/office/drawing/2014/main" id="{3E8F5DA6-38FB-E6AF-565B-6F0411F56E34}"/>
                </a:ext>
              </a:extLst>
            </p:cNvPr>
            <p:cNvSpPr txBox="1"/>
            <p:nvPr/>
          </p:nvSpPr>
          <p:spPr>
            <a:xfrm>
              <a:off x="629830" y="1391157"/>
              <a:ext cx="2560319" cy="646331"/>
            </a:xfrm>
            <a:prstGeom prst="rect">
              <a:avLst/>
            </a:prstGeom>
            <a:noFill/>
          </p:spPr>
          <p:txBody>
            <a:bodyPr wrap="square" rtlCol="0">
              <a:spAutoFit/>
            </a:bodyPr>
            <a:lstStyle/>
            <a:p>
              <a:pPr algn="ctr"/>
              <a:r>
                <a:rPr lang="en-US" altLang="zh-TW" b="1" dirty="0">
                  <a:solidFill>
                    <a:schemeClr val="accent6"/>
                  </a:solidFill>
                </a:rPr>
                <a:t>Ultra High Performance Storage</a:t>
              </a:r>
              <a:endParaRPr lang="en-US" altLang="zh-TW" b="1" dirty="0">
                <a:solidFill>
                  <a:schemeClr val="accent6"/>
                </a:solidFill>
                <a:highlight>
                  <a:srgbClr val="FFFF00"/>
                </a:highlight>
              </a:endParaRPr>
            </a:p>
          </p:txBody>
        </p:sp>
        <p:grpSp>
          <p:nvGrpSpPr>
            <p:cNvPr id="20" name="Group 19">
              <a:extLst>
                <a:ext uri="{FF2B5EF4-FFF2-40B4-BE49-F238E27FC236}">
                  <a16:creationId xmlns:a16="http://schemas.microsoft.com/office/drawing/2014/main" id="{66FE072A-6D9C-7C85-85CE-BD3210A563B0}"/>
                </a:ext>
              </a:extLst>
            </p:cNvPr>
            <p:cNvGrpSpPr/>
            <p:nvPr/>
          </p:nvGrpSpPr>
          <p:grpSpPr>
            <a:xfrm>
              <a:off x="1291515" y="2295656"/>
              <a:ext cx="640080" cy="640080"/>
              <a:chOff x="1291515" y="2295656"/>
              <a:chExt cx="640080" cy="640080"/>
            </a:xfrm>
          </p:grpSpPr>
          <p:grpSp>
            <p:nvGrpSpPr>
              <p:cNvPr id="18" name="Group 17">
                <a:extLst>
                  <a:ext uri="{FF2B5EF4-FFF2-40B4-BE49-F238E27FC236}">
                    <a16:creationId xmlns:a16="http://schemas.microsoft.com/office/drawing/2014/main" id="{8A298C4D-4E13-FF30-A01F-873FBA713B49}"/>
                  </a:ext>
                </a:extLst>
              </p:cNvPr>
              <p:cNvGrpSpPr/>
              <p:nvPr/>
            </p:nvGrpSpPr>
            <p:grpSpPr>
              <a:xfrm>
                <a:off x="1291515" y="2295656"/>
                <a:ext cx="640080" cy="640080"/>
                <a:chOff x="3657600" y="5070130"/>
                <a:chExt cx="797270" cy="797270"/>
              </a:xfrm>
            </p:grpSpPr>
            <p:pic>
              <p:nvPicPr>
                <p:cNvPr id="2050" name="Picture 2">
                  <a:extLst>
                    <a:ext uri="{FF2B5EF4-FFF2-40B4-BE49-F238E27FC236}">
                      <a16:creationId xmlns:a16="http://schemas.microsoft.com/office/drawing/2014/main" id="{177A880B-4ED5-1815-1DEA-07DBD23901D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3657600" y="5070130"/>
                  <a:ext cx="797270" cy="7972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2FDF254-10DF-D3FE-DB52-47A12933F551}"/>
                    </a:ext>
                  </a:extLst>
                </p:cNvPr>
                <p:cNvSpPr/>
                <p:nvPr/>
              </p:nvSpPr>
              <p:spPr>
                <a:xfrm>
                  <a:off x="3869923" y="5277553"/>
                  <a:ext cx="366408" cy="291880"/>
                </a:xfrm>
                <a:prstGeom prst="rect">
                  <a:avLst/>
                </a:prstGeom>
                <a:solidFill>
                  <a:srgbClr val="39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Arial Narrow" panose="020B0606020202030204" pitchFamily="34" charset="0"/>
                  </a:endParaRPr>
                </a:p>
              </p:txBody>
            </p:sp>
          </p:grpSp>
          <p:sp>
            <p:nvSpPr>
              <p:cNvPr id="19" name="TextBox 18">
                <a:extLst>
                  <a:ext uri="{FF2B5EF4-FFF2-40B4-BE49-F238E27FC236}">
                    <a16:creationId xmlns:a16="http://schemas.microsoft.com/office/drawing/2014/main" id="{42F2AF24-EBDD-CD9C-6205-614E39F502E6}"/>
                  </a:ext>
                </a:extLst>
              </p:cNvPr>
              <p:cNvSpPr txBox="1"/>
              <p:nvPr/>
            </p:nvSpPr>
            <p:spPr>
              <a:xfrm>
                <a:off x="1378347" y="2462901"/>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grpSp>
        <p:grpSp>
          <p:nvGrpSpPr>
            <p:cNvPr id="54" name="Group 53">
              <a:extLst>
                <a:ext uri="{FF2B5EF4-FFF2-40B4-BE49-F238E27FC236}">
                  <a16:creationId xmlns:a16="http://schemas.microsoft.com/office/drawing/2014/main" id="{BDECFDED-92EF-5025-35E0-9DA04E0B8D04}"/>
                </a:ext>
              </a:extLst>
            </p:cNvPr>
            <p:cNvGrpSpPr/>
            <p:nvPr/>
          </p:nvGrpSpPr>
          <p:grpSpPr>
            <a:xfrm>
              <a:off x="1923116" y="2294818"/>
              <a:ext cx="640080" cy="640080"/>
              <a:chOff x="1291515" y="2295656"/>
              <a:chExt cx="640080" cy="640080"/>
            </a:xfrm>
          </p:grpSpPr>
          <p:grpSp>
            <p:nvGrpSpPr>
              <p:cNvPr id="55" name="Group 54">
                <a:extLst>
                  <a:ext uri="{FF2B5EF4-FFF2-40B4-BE49-F238E27FC236}">
                    <a16:creationId xmlns:a16="http://schemas.microsoft.com/office/drawing/2014/main" id="{1AEFD1D7-DA65-C284-631C-00236A96240A}"/>
                  </a:ext>
                </a:extLst>
              </p:cNvPr>
              <p:cNvGrpSpPr/>
              <p:nvPr/>
            </p:nvGrpSpPr>
            <p:grpSpPr>
              <a:xfrm>
                <a:off x="1291515" y="2295656"/>
                <a:ext cx="640080" cy="640080"/>
                <a:chOff x="3657600" y="5070130"/>
                <a:chExt cx="797270" cy="797270"/>
              </a:xfrm>
            </p:grpSpPr>
            <p:pic>
              <p:nvPicPr>
                <p:cNvPr id="57" name="Picture 2">
                  <a:extLst>
                    <a:ext uri="{FF2B5EF4-FFF2-40B4-BE49-F238E27FC236}">
                      <a16:creationId xmlns:a16="http://schemas.microsoft.com/office/drawing/2014/main" id="{EF9B496C-832F-70CD-9032-06465ED2C14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3657600" y="5070130"/>
                  <a:ext cx="797270" cy="797270"/>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E9E16EE4-00C4-CCCE-DCFC-9021CAB69F2D}"/>
                    </a:ext>
                  </a:extLst>
                </p:cNvPr>
                <p:cNvSpPr/>
                <p:nvPr/>
              </p:nvSpPr>
              <p:spPr>
                <a:xfrm>
                  <a:off x="3869923" y="5277553"/>
                  <a:ext cx="366408" cy="291880"/>
                </a:xfrm>
                <a:prstGeom prst="rect">
                  <a:avLst/>
                </a:prstGeom>
                <a:solidFill>
                  <a:srgbClr val="39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Arial Narrow" panose="020B0606020202030204" pitchFamily="34" charset="0"/>
                  </a:endParaRPr>
                </a:p>
              </p:txBody>
            </p:sp>
          </p:grpSp>
          <p:sp>
            <p:nvSpPr>
              <p:cNvPr id="56" name="TextBox 55">
                <a:extLst>
                  <a:ext uri="{FF2B5EF4-FFF2-40B4-BE49-F238E27FC236}">
                    <a16:creationId xmlns:a16="http://schemas.microsoft.com/office/drawing/2014/main" id="{BEAC4500-4EE6-BD97-D07D-72F817C01BC7}"/>
                  </a:ext>
                </a:extLst>
              </p:cNvPr>
              <p:cNvSpPr txBox="1"/>
              <p:nvPr/>
            </p:nvSpPr>
            <p:spPr>
              <a:xfrm>
                <a:off x="1378347" y="2462901"/>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grpSp>
      </p:grpSp>
      <p:grpSp>
        <p:nvGrpSpPr>
          <p:cNvPr id="519" name="Group 518">
            <a:extLst>
              <a:ext uri="{FF2B5EF4-FFF2-40B4-BE49-F238E27FC236}">
                <a16:creationId xmlns:a16="http://schemas.microsoft.com/office/drawing/2014/main" id="{45CA8325-0209-ADA2-77D3-CF3B7D08327E}"/>
              </a:ext>
            </a:extLst>
          </p:cNvPr>
          <p:cNvGrpSpPr/>
          <p:nvPr/>
        </p:nvGrpSpPr>
        <p:grpSpPr>
          <a:xfrm>
            <a:off x="8988954" y="1389888"/>
            <a:ext cx="2573776" cy="4448091"/>
            <a:chOff x="8988954" y="1389888"/>
            <a:chExt cx="2573776" cy="4448091"/>
          </a:xfrm>
        </p:grpSpPr>
        <p:sp>
          <p:nvSpPr>
            <p:cNvPr id="471" name="Rectangle 470">
              <a:extLst>
                <a:ext uri="{FF2B5EF4-FFF2-40B4-BE49-F238E27FC236}">
                  <a16:creationId xmlns:a16="http://schemas.microsoft.com/office/drawing/2014/main" id="{CE6858F4-243E-FC9E-AA8F-81031E62C188}"/>
                </a:ext>
              </a:extLst>
            </p:cNvPr>
            <p:cNvSpPr/>
            <p:nvPr/>
          </p:nvSpPr>
          <p:spPr>
            <a:xfrm>
              <a:off x="9002410" y="2063888"/>
              <a:ext cx="2560320" cy="3383280"/>
            </a:xfrm>
            <a:prstGeom prst="rect">
              <a:avLst/>
            </a:prstGeom>
            <a:solidFill>
              <a:schemeClr val="bg1">
                <a:lumMod val="65000"/>
              </a:schemeClr>
            </a:solidFill>
            <a:ln w="28575">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3" name="矩形 15">
              <a:extLst>
                <a:ext uri="{FF2B5EF4-FFF2-40B4-BE49-F238E27FC236}">
                  <a16:creationId xmlns:a16="http://schemas.microsoft.com/office/drawing/2014/main" id="{A81717A5-C455-E706-3FC1-CEA3CE587BF3}"/>
                </a:ext>
              </a:extLst>
            </p:cNvPr>
            <p:cNvSpPr/>
            <p:nvPr/>
          </p:nvSpPr>
          <p:spPr>
            <a:xfrm>
              <a:off x="9099116" y="3262763"/>
              <a:ext cx="2366909" cy="11934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TW" altLang="en-US" dirty="0"/>
            </a:p>
          </p:txBody>
        </p:sp>
        <p:sp>
          <p:nvSpPr>
            <p:cNvPr id="543" name="Arrow: Down 542">
              <a:extLst>
                <a:ext uri="{FF2B5EF4-FFF2-40B4-BE49-F238E27FC236}">
                  <a16:creationId xmlns:a16="http://schemas.microsoft.com/office/drawing/2014/main" id="{9FAEB71A-2708-FCFA-4206-E113CA3AED62}"/>
                </a:ext>
              </a:extLst>
            </p:cNvPr>
            <p:cNvSpPr/>
            <p:nvPr/>
          </p:nvSpPr>
          <p:spPr>
            <a:xfrm>
              <a:off x="9779650" y="4288753"/>
              <a:ext cx="1005840" cy="4749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x64</a:t>
              </a:r>
            </a:p>
          </p:txBody>
        </p:sp>
        <p:sp>
          <p:nvSpPr>
            <p:cNvPr id="544" name="箭號: 向上 19">
              <a:extLst>
                <a:ext uri="{FF2B5EF4-FFF2-40B4-BE49-F238E27FC236}">
                  <a16:creationId xmlns:a16="http://schemas.microsoft.com/office/drawing/2014/main" id="{3F34BC82-CA33-9847-6E16-E6196D9D1A72}"/>
                </a:ext>
              </a:extLst>
            </p:cNvPr>
            <p:cNvSpPr/>
            <p:nvPr/>
          </p:nvSpPr>
          <p:spPr>
            <a:xfrm>
              <a:off x="9779650" y="2961298"/>
              <a:ext cx="1005840" cy="477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050" b="1" dirty="0"/>
                <a:t>x64</a:t>
              </a:r>
              <a:endParaRPr lang="zh-TW" altLang="en-US" sz="1050" b="1" dirty="0"/>
            </a:p>
          </p:txBody>
        </p:sp>
        <p:sp>
          <p:nvSpPr>
            <p:cNvPr id="545" name="Rectangle 544">
              <a:extLst>
                <a:ext uri="{FF2B5EF4-FFF2-40B4-BE49-F238E27FC236}">
                  <a16:creationId xmlns:a16="http://schemas.microsoft.com/office/drawing/2014/main" id="{0CBB4BD5-2B0D-48DC-4B70-3E44724D8446}"/>
                </a:ext>
              </a:extLst>
            </p:cNvPr>
            <p:cNvSpPr/>
            <p:nvPr/>
          </p:nvSpPr>
          <p:spPr>
            <a:xfrm>
              <a:off x="9082443" y="4886663"/>
              <a:ext cx="2400254" cy="4464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6" name="Group 545">
              <a:extLst>
                <a:ext uri="{FF2B5EF4-FFF2-40B4-BE49-F238E27FC236}">
                  <a16:creationId xmlns:a16="http://schemas.microsoft.com/office/drawing/2014/main" id="{556244B2-DFAF-99AD-CBC3-1086E9B7ABAB}"/>
                </a:ext>
              </a:extLst>
            </p:cNvPr>
            <p:cNvGrpSpPr/>
            <p:nvPr/>
          </p:nvGrpSpPr>
          <p:grpSpPr>
            <a:xfrm>
              <a:off x="10000887" y="4919282"/>
              <a:ext cx="562332" cy="381167"/>
              <a:chOff x="8626161" y="3796069"/>
              <a:chExt cx="562332" cy="381167"/>
            </a:xfrm>
          </p:grpSpPr>
          <p:sp>
            <p:nvSpPr>
              <p:cNvPr id="547" name="Rectangle 546">
                <a:extLst>
                  <a:ext uri="{FF2B5EF4-FFF2-40B4-BE49-F238E27FC236}">
                    <a16:creationId xmlns:a16="http://schemas.microsoft.com/office/drawing/2014/main" id="{A2BFB7A0-F654-86F7-960C-2113B40E4E54}"/>
                  </a:ext>
                </a:extLst>
              </p:cNvPr>
              <p:cNvSpPr/>
              <p:nvPr/>
            </p:nvSpPr>
            <p:spPr>
              <a:xfrm>
                <a:off x="8626161" y="3796069"/>
                <a:ext cx="562332" cy="381167"/>
              </a:xfrm>
              <a:prstGeom prst="rect">
                <a:avLst/>
              </a:prstGeom>
              <a:solidFill>
                <a:srgbClr val="A7D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8" name="Group 547">
                <a:extLst>
                  <a:ext uri="{FF2B5EF4-FFF2-40B4-BE49-F238E27FC236}">
                    <a16:creationId xmlns:a16="http://schemas.microsoft.com/office/drawing/2014/main" id="{04E2E51E-74AA-0CA3-1946-15655022D0AC}"/>
                  </a:ext>
                </a:extLst>
              </p:cNvPr>
              <p:cNvGrpSpPr/>
              <p:nvPr/>
            </p:nvGrpSpPr>
            <p:grpSpPr>
              <a:xfrm>
                <a:off x="8660146" y="3806915"/>
                <a:ext cx="506298" cy="370321"/>
                <a:chOff x="3359736" y="3058679"/>
                <a:chExt cx="506298" cy="370321"/>
              </a:xfrm>
            </p:grpSpPr>
            <p:sp>
              <p:nvSpPr>
                <p:cNvPr id="549" name="Rectangle 548">
                  <a:extLst>
                    <a:ext uri="{FF2B5EF4-FFF2-40B4-BE49-F238E27FC236}">
                      <a16:creationId xmlns:a16="http://schemas.microsoft.com/office/drawing/2014/main" id="{C76FFBAB-FBDB-27CA-2E04-C1EE428D882B}"/>
                    </a:ext>
                  </a:extLst>
                </p:cNvPr>
                <p:cNvSpPr/>
                <p:nvPr/>
              </p:nvSpPr>
              <p:spPr>
                <a:xfrm flipH="1">
                  <a:off x="3359736"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0" name="Rectangle 549">
                  <a:extLst>
                    <a:ext uri="{FF2B5EF4-FFF2-40B4-BE49-F238E27FC236}">
                      <a16:creationId xmlns:a16="http://schemas.microsoft.com/office/drawing/2014/main" id="{9E1756E1-5038-5831-0166-E7040C2CAF49}"/>
                    </a:ext>
                  </a:extLst>
                </p:cNvPr>
                <p:cNvSpPr/>
                <p:nvPr/>
              </p:nvSpPr>
              <p:spPr>
                <a:xfrm flipH="1">
                  <a:off x="3425533"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1" name="Rectangle 550">
                  <a:extLst>
                    <a:ext uri="{FF2B5EF4-FFF2-40B4-BE49-F238E27FC236}">
                      <a16:creationId xmlns:a16="http://schemas.microsoft.com/office/drawing/2014/main" id="{E1FDB43E-FF40-85D0-A6BC-941C6E5693C8}"/>
                    </a:ext>
                  </a:extLst>
                </p:cNvPr>
                <p:cNvSpPr/>
                <p:nvPr/>
              </p:nvSpPr>
              <p:spPr>
                <a:xfrm flipH="1">
                  <a:off x="3491330"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2" name="Rectangle 551">
                  <a:extLst>
                    <a:ext uri="{FF2B5EF4-FFF2-40B4-BE49-F238E27FC236}">
                      <a16:creationId xmlns:a16="http://schemas.microsoft.com/office/drawing/2014/main" id="{95AAEC66-67BF-4BB0-D024-FD2E86A948D7}"/>
                    </a:ext>
                  </a:extLst>
                </p:cNvPr>
                <p:cNvSpPr/>
                <p:nvPr/>
              </p:nvSpPr>
              <p:spPr>
                <a:xfrm flipH="1">
                  <a:off x="3557127"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C81B3FA6-744D-3FD7-3E2B-F0F605608647}"/>
                    </a:ext>
                  </a:extLst>
                </p:cNvPr>
                <p:cNvSpPr/>
                <p:nvPr/>
              </p:nvSpPr>
              <p:spPr>
                <a:xfrm flipH="1">
                  <a:off x="3622924"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CA4095C7-E3C2-C21A-FE8D-60AC5D62B9C2}"/>
                    </a:ext>
                  </a:extLst>
                </p:cNvPr>
                <p:cNvSpPr/>
                <p:nvPr/>
              </p:nvSpPr>
              <p:spPr>
                <a:xfrm flipH="1">
                  <a:off x="3688721"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a:extLst>
                    <a:ext uri="{FF2B5EF4-FFF2-40B4-BE49-F238E27FC236}">
                      <a16:creationId xmlns:a16="http://schemas.microsoft.com/office/drawing/2014/main" id="{99AB82C5-DA31-A8EB-6665-270DE27C8CEF}"/>
                    </a:ext>
                  </a:extLst>
                </p:cNvPr>
                <p:cNvSpPr/>
                <p:nvPr/>
              </p:nvSpPr>
              <p:spPr>
                <a:xfrm flipH="1">
                  <a:off x="3754518"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130">
                  <a:extLst>
                    <a:ext uri="{FF2B5EF4-FFF2-40B4-BE49-F238E27FC236}">
                      <a16:creationId xmlns:a16="http://schemas.microsoft.com/office/drawing/2014/main" id="{696B3697-DCA3-C9EA-188B-36450B3AD7E0}"/>
                    </a:ext>
                  </a:extLst>
                </p:cNvPr>
                <p:cNvSpPr/>
                <p:nvPr/>
              </p:nvSpPr>
              <p:spPr>
                <a:xfrm flipH="1">
                  <a:off x="3820315"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32" name="Group 131">
              <a:extLst>
                <a:ext uri="{FF2B5EF4-FFF2-40B4-BE49-F238E27FC236}">
                  <a16:creationId xmlns:a16="http://schemas.microsoft.com/office/drawing/2014/main" id="{3375DD16-6B55-80D6-2173-6770E7304559}"/>
                </a:ext>
              </a:extLst>
            </p:cNvPr>
            <p:cNvGrpSpPr/>
            <p:nvPr/>
          </p:nvGrpSpPr>
          <p:grpSpPr>
            <a:xfrm>
              <a:off x="9129512" y="4911027"/>
              <a:ext cx="847682" cy="397677"/>
              <a:chOff x="8822453" y="3662705"/>
              <a:chExt cx="847682" cy="397677"/>
            </a:xfrm>
          </p:grpSpPr>
          <p:sp>
            <p:nvSpPr>
              <p:cNvPr id="133" name="Rectangle 132">
                <a:extLst>
                  <a:ext uri="{FF2B5EF4-FFF2-40B4-BE49-F238E27FC236}">
                    <a16:creationId xmlns:a16="http://schemas.microsoft.com/office/drawing/2014/main" id="{64B17DF2-A4AB-F476-231D-52773C1E51A9}"/>
                  </a:ext>
                </a:extLst>
              </p:cNvPr>
              <p:cNvSpPr/>
              <p:nvPr/>
            </p:nvSpPr>
            <p:spPr>
              <a:xfrm>
                <a:off x="8822453" y="3662705"/>
                <a:ext cx="847682" cy="397677"/>
              </a:xfrm>
              <a:prstGeom prst="rect">
                <a:avLst/>
              </a:prstGeom>
              <a:solidFill>
                <a:srgbClr val="A7D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a:extLst>
                  <a:ext uri="{FF2B5EF4-FFF2-40B4-BE49-F238E27FC236}">
                    <a16:creationId xmlns:a16="http://schemas.microsoft.com/office/drawing/2014/main" id="{F54F973F-2560-5632-5651-95B9534D0308}"/>
                  </a:ext>
                </a:extLst>
              </p:cNvPr>
              <p:cNvGrpSpPr/>
              <p:nvPr/>
            </p:nvGrpSpPr>
            <p:grpSpPr>
              <a:xfrm>
                <a:off x="8874409" y="3680013"/>
                <a:ext cx="769481" cy="370321"/>
                <a:chOff x="3359736" y="3058679"/>
                <a:chExt cx="769481" cy="370321"/>
              </a:xfrm>
            </p:grpSpPr>
            <p:sp>
              <p:nvSpPr>
                <p:cNvPr id="135" name="Rectangle 134">
                  <a:extLst>
                    <a:ext uri="{FF2B5EF4-FFF2-40B4-BE49-F238E27FC236}">
                      <a16:creationId xmlns:a16="http://schemas.microsoft.com/office/drawing/2014/main" id="{D1E08F42-9D34-6AFF-34A7-BB3BA9972EDB}"/>
                    </a:ext>
                  </a:extLst>
                </p:cNvPr>
                <p:cNvSpPr/>
                <p:nvPr/>
              </p:nvSpPr>
              <p:spPr>
                <a:xfrm flipH="1">
                  <a:off x="3359736"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Rectangle 135">
                  <a:extLst>
                    <a:ext uri="{FF2B5EF4-FFF2-40B4-BE49-F238E27FC236}">
                      <a16:creationId xmlns:a16="http://schemas.microsoft.com/office/drawing/2014/main" id="{1217281D-A7F6-EB14-515A-BA7BD93020D5}"/>
                    </a:ext>
                  </a:extLst>
                </p:cNvPr>
                <p:cNvSpPr/>
                <p:nvPr/>
              </p:nvSpPr>
              <p:spPr>
                <a:xfrm flipH="1">
                  <a:off x="3425533"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A5CD928A-2900-B764-A90D-57AACDD46B34}"/>
                    </a:ext>
                  </a:extLst>
                </p:cNvPr>
                <p:cNvSpPr/>
                <p:nvPr/>
              </p:nvSpPr>
              <p:spPr>
                <a:xfrm flipH="1">
                  <a:off x="3491330"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72D891FD-632C-36E9-65AE-9A64FA2F1A93}"/>
                    </a:ext>
                  </a:extLst>
                </p:cNvPr>
                <p:cNvSpPr/>
                <p:nvPr/>
              </p:nvSpPr>
              <p:spPr>
                <a:xfrm flipH="1">
                  <a:off x="3557127"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63029CB9-8CC4-5CDD-FC68-080A17F74B98}"/>
                    </a:ext>
                  </a:extLst>
                </p:cNvPr>
                <p:cNvSpPr/>
                <p:nvPr/>
              </p:nvSpPr>
              <p:spPr>
                <a:xfrm flipH="1">
                  <a:off x="3622924"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5928BA8A-6E15-6A58-A2D8-C3DD0C82EA8C}"/>
                    </a:ext>
                  </a:extLst>
                </p:cNvPr>
                <p:cNvSpPr/>
                <p:nvPr/>
              </p:nvSpPr>
              <p:spPr>
                <a:xfrm flipH="1">
                  <a:off x="3688721"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CE629882-4289-DD1E-7620-7D75EBEC8472}"/>
                    </a:ext>
                  </a:extLst>
                </p:cNvPr>
                <p:cNvSpPr/>
                <p:nvPr/>
              </p:nvSpPr>
              <p:spPr>
                <a:xfrm flipH="1">
                  <a:off x="3754518"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a:extLst>
                    <a:ext uri="{FF2B5EF4-FFF2-40B4-BE49-F238E27FC236}">
                      <a16:creationId xmlns:a16="http://schemas.microsoft.com/office/drawing/2014/main" id="{32933F46-CF04-485D-BA22-A64D9E9C956C}"/>
                    </a:ext>
                  </a:extLst>
                </p:cNvPr>
                <p:cNvSpPr/>
                <p:nvPr/>
              </p:nvSpPr>
              <p:spPr>
                <a:xfrm flipH="1">
                  <a:off x="3820315"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E7F5BC09-2279-9B63-0485-8B6A95B7C672}"/>
                    </a:ext>
                  </a:extLst>
                </p:cNvPr>
                <p:cNvSpPr/>
                <p:nvPr/>
              </p:nvSpPr>
              <p:spPr>
                <a:xfrm flipH="1">
                  <a:off x="3886112"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Rectangle 143">
                  <a:extLst>
                    <a:ext uri="{FF2B5EF4-FFF2-40B4-BE49-F238E27FC236}">
                      <a16:creationId xmlns:a16="http://schemas.microsoft.com/office/drawing/2014/main" id="{A5BB6363-44C1-B139-6CF3-24E1E3D78A88}"/>
                    </a:ext>
                  </a:extLst>
                </p:cNvPr>
                <p:cNvSpPr/>
                <p:nvPr/>
              </p:nvSpPr>
              <p:spPr>
                <a:xfrm flipH="1">
                  <a:off x="4017706"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2727DB2F-1B9B-96B0-DAB5-0C1600382201}"/>
                    </a:ext>
                  </a:extLst>
                </p:cNvPr>
                <p:cNvSpPr/>
                <p:nvPr/>
              </p:nvSpPr>
              <p:spPr>
                <a:xfrm flipH="1">
                  <a:off x="3951909"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a:extLst>
                    <a:ext uri="{FF2B5EF4-FFF2-40B4-BE49-F238E27FC236}">
                      <a16:creationId xmlns:a16="http://schemas.microsoft.com/office/drawing/2014/main" id="{C228F8A4-C069-E725-B7FD-DD15E8F2EE7C}"/>
                    </a:ext>
                  </a:extLst>
                </p:cNvPr>
                <p:cNvSpPr/>
                <p:nvPr/>
              </p:nvSpPr>
              <p:spPr>
                <a:xfrm flipH="1">
                  <a:off x="4083498"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47" name="Group 146">
              <a:extLst>
                <a:ext uri="{FF2B5EF4-FFF2-40B4-BE49-F238E27FC236}">
                  <a16:creationId xmlns:a16="http://schemas.microsoft.com/office/drawing/2014/main" id="{813103BD-3424-E6FA-B406-EAFE608F152C}"/>
                </a:ext>
              </a:extLst>
            </p:cNvPr>
            <p:cNvGrpSpPr/>
            <p:nvPr/>
          </p:nvGrpSpPr>
          <p:grpSpPr>
            <a:xfrm>
              <a:off x="10593435" y="4911027"/>
              <a:ext cx="847682" cy="397677"/>
              <a:chOff x="8822453" y="3662705"/>
              <a:chExt cx="847682" cy="397677"/>
            </a:xfrm>
          </p:grpSpPr>
          <p:sp>
            <p:nvSpPr>
              <p:cNvPr id="148" name="Rectangle 147">
                <a:extLst>
                  <a:ext uri="{FF2B5EF4-FFF2-40B4-BE49-F238E27FC236}">
                    <a16:creationId xmlns:a16="http://schemas.microsoft.com/office/drawing/2014/main" id="{D2F0DAA6-99EC-55A0-520A-A719BA5E26DE}"/>
                  </a:ext>
                </a:extLst>
              </p:cNvPr>
              <p:cNvSpPr/>
              <p:nvPr/>
            </p:nvSpPr>
            <p:spPr>
              <a:xfrm>
                <a:off x="8822453" y="3662705"/>
                <a:ext cx="847682" cy="397677"/>
              </a:xfrm>
              <a:prstGeom prst="rect">
                <a:avLst/>
              </a:prstGeom>
              <a:solidFill>
                <a:srgbClr val="A7D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48">
                <a:extLst>
                  <a:ext uri="{FF2B5EF4-FFF2-40B4-BE49-F238E27FC236}">
                    <a16:creationId xmlns:a16="http://schemas.microsoft.com/office/drawing/2014/main" id="{2263E24F-8D53-99FB-90E8-8B7C1370CD16}"/>
                  </a:ext>
                </a:extLst>
              </p:cNvPr>
              <p:cNvGrpSpPr/>
              <p:nvPr/>
            </p:nvGrpSpPr>
            <p:grpSpPr>
              <a:xfrm>
                <a:off x="8874409" y="3680013"/>
                <a:ext cx="769481" cy="370321"/>
                <a:chOff x="3359736" y="3058679"/>
                <a:chExt cx="769481" cy="370321"/>
              </a:xfrm>
            </p:grpSpPr>
            <p:sp>
              <p:nvSpPr>
                <p:cNvPr id="151" name="Rectangle 150">
                  <a:extLst>
                    <a:ext uri="{FF2B5EF4-FFF2-40B4-BE49-F238E27FC236}">
                      <a16:creationId xmlns:a16="http://schemas.microsoft.com/office/drawing/2014/main" id="{64CC1A6D-7CFC-0CDE-7806-C802CF47DF9E}"/>
                    </a:ext>
                  </a:extLst>
                </p:cNvPr>
                <p:cNvSpPr/>
                <p:nvPr/>
              </p:nvSpPr>
              <p:spPr>
                <a:xfrm flipH="1">
                  <a:off x="3359736"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ectangle 152">
                  <a:extLst>
                    <a:ext uri="{FF2B5EF4-FFF2-40B4-BE49-F238E27FC236}">
                      <a16:creationId xmlns:a16="http://schemas.microsoft.com/office/drawing/2014/main" id="{1D49B9A9-73A4-5542-8A91-36371AD6CCBB}"/>
                    </a:ext>
                  </a:extLst>
                </p:cNvPr>
                <p:cNvSpPr/>
                <p:nvPr/>
              </p:nvSpPr>
              <p:spPr>
                <a:xfrm flipH="1">
                  <a:off x="3425533"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ctangle 153">
                  <a:extLst>
                    <a:ext uri="{FF2B5EF4-FFF2-40B4-BE49-F238E27FC236}">
                      <a16:creationId xmlns:a16="http://schemas.microsoft.com/office/drawing/2014/main" id="{F671A01D-F96D-3ADB-EEDF-A7619842BBD6}"/>
                    </a:ext>
                  </a:extLst>
                </p:cNvPr>
                <p:cNvSpPr/>
                <p:nvPr/>
              </p:nvSpPr>
              <p:spPr>
                <a:xfrm flipH="1">
                  <a:off x="3491330"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154">
                  <a:extLst>
                    <a:ext uri="{FF2B5EF4-FFF2-40B4-BE49-F238E27FC236}">
                      <a16:creationId xmlns:a16="http://schemas.microsoft.com/office/drawing/2014/main" id="{A379C65B-8712-1A31-963A-B9AA2528B0F1}"/>
                    </a:ext>
                  </a:extLst>
                </p:cNvPr>
                <p:cNvSpPr/>
                <p:nvPr/>
              </p:nvSpPr>
              <p:spPr>
                <a:xfrm flipH="1">
                  <a:off x="3557127"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Rectangle 155">
                  <a:extLst>
                    <a:ext uri="{FF2B5EF4-FFF2-40B4-BE49-F238E27FC236}">
                      <a16:creationId xmlns:a16="http://schemas.microsoft.com/office/drawing/2014/main" id="{31CA530D-9629-D421-C318-505401458CB4}"/>
                    </a:ext>
                  </a:extLst>
                </p:cNvPr>
                <p:cNvSpPr/>
                <p:nvPr/>
              </p:nvSpPr>
              <p:spPr>
                <a:xfrm flipH="1">
                  <a:off x="3622924"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Rectangle 156">
                  <a:extLst>
                    <a:ext uri="{FF2B5EF4-FFF2-40B4-BE49-F238E27FC236}">
                      <a16:creationId xmlns:a16="http://schemas.microsoft.com/office/drawing/2014/main" id="{493A96AC-BF34-B405-57B4-2D5446AAFBB1}"/>
                    </a:ext>
                  </a:extLst>
                </p:cNvPr>
                <p:cNvSpPr/>
                <p:nvPr/>
              </p:nvSpPr>
              <p:spPr>
                <a:xfrm flipH="1">
                  <a:off x="3688721"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Rectangle 157">
                  <a:extLst>
                    <a:ext uri="{FF2B5EF4-FFF2-40B4-BE49-F238E27FC236}">
                      <a16:creationId xmlns:a16="http://schemas.microsoft.com/office/drawing/2014/main" id="{5BBF1DEA-5F6A-B086-5127-747388ED0C25}"/>
                    </a:ext>
                  </a:extLst>
                </p:cNvPr>
                <p:cNvSpPr/>
                <p:nvPr/>
              </p:nvSpPr>
              <p:spPr>
                <a:xfrm flipH="1">
                  <a:off x="3754518"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Rectangle 159">
                  <a:extLst>
                    <a:ext uri="{FF2B5EF4-FFF2-40B4-BE49-F238E27FC236}">
                      <a16:creationId xmlns:a16="http://schemas.microsoft.com/office/drawing/2014/main" id="{A064EB4B-5D4E-A686-1BA9-C44E115538B2}"/>
                    </a:ext>
                  </a:extLst>
                </p:cNvPr>
                <p:cNvSpPr/>
                <p:nvPr/>
              </p:nvSpPr>
              <p:spPr>
                <a:xfrm flipH="1">
                  <a:off x="3820315"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ctangle 160">
                  <a:extLst>
                    <a:ext uri="{FF2B5EF4-FFF2-40B4-BE49-F238E27FC236}">
                      <a16:creationId xmlns:a16="http://schemas.microsoft.com/office/drawing/2014/main" id="{0E0C5200-AB58-8369-2DA2-EA3CACA394E7}"/>
                    </a:ext>
                  </a:extLst>
                </p:cNvPr>
                <p:cNvSpPr/>
                <p:nvPr/>
              </p:nvSpPr>
              <p:spPr>
                <a:xfrm flipH="1">
                  <a:off x="3886112"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Rectangle 161">
                  <a:extLst>
                    <a:ext uri="{FF2B5EF4-FFF2-40B4-BE49-F238E27FC236}">
                      <a16:creationId xmlns:a16="http://schemas.microsoft.com/office/drawing/2014/main" id="{5575F60D-C269-41E9-32D9-222A41E86314}"/>
                    </a:ext>
                  </a:extLst>
                </p:cNvPr>
                <p:cNvSpPr/>
                <p:nvPr/>
              </p:nvSpPr>
              <p:spPr>
                <a:xfrm flipH="1">
                  <a:off x="4017706"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ectangle 162">
                  <a:extLst>
                    <a:ext uri="{FF2B5EF4-FFF2-40B4-BE49-F238E27FC236}">
                      <a16:creationId xmlns:a16="http://schemas.microsoft.com/office/drawing/2014/main" id="{68938214-7FB3-F24D-83DD-604F3BAAE75A}"/>
                    </a:ext>
                  </a:extLst>
                </p:cNvPr>
                <p:cNvSpPr/>
                <p:nvPr/>
              </p:nvSpPr>
              <p:spPr>
                <a:xfrm flipH="1">
                  <a:off x="3951909"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Rectangle 163">
                  <a:extLst>
                    <a:ext uri="{FF2B5EF4-FFF2-40B4-BE49-F238E27FC236}">
                      <a16:creationId xmlns:a16="http://schemas.microsoft.com/office/drawing/2014/main" id="{6C4B6123-76B6-4F9B-22C7-D63990C116AA}"/>
                    </a:ext>
                  </a:extLst>
                </p:cNvPr>
                <p:cNvSpPr/>
                <p:nvPr/>
              </p:nvSpPr>
              <p:spPr>
                <a:xfrm flipH="1">
                  <a:off x="4083498"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02" name="文字方塊 18">
              <a:extLst>
                <a:ext uri="{FF2B5EF4-FFF2-40B4-BE49-F238E27FC236}">
                  <a16:creationId xmlns:a16="http://schemas.microsoft.com/office/drawing/2014/main" id="{62A7FD58-5483-CD70-8428-2E24CEE1E0E0}"/>
                </a:ext>
              </a:extLst>
            </p:cNvPr>
            <p:cNvSpPr txBox="1"/>
            <p:nvPr/>
          </p:nvSpPr>
          <p:spPr>
            <a:xfrm>
              <a:off x="9002411" y="5468647"/>
              <a:ext cx="2560319" cy="369332"/>
            </a:xfrm>
            <a:prstGeom prst="rect">
              <a:avLst/>
            </a:prstGeom>
            <a:noFill/>
          </p:spPr>
          <p:txBody>
            <a:bodyPr wrap="square" rtlCol="0">
              <a:spAutoFit/>
            </a:bodyPr>
            <a:lstStyle/>
            <a:p>
              <a:pPr algn="ctr"/>
              <a:r>
                <a:rPr lang="en-US" altLang="zh-TW" dirty="0">
                  <a:solidFill>
                    <a:schemeClr val="accent6"/>
                  </a:solidFill>
                </a:rPr>
                <a:t>2U 32x E3.S SSD (x2)</a:t>
              </a:r>
            </a:p>
          </p:txBody>
        </p:sp>
        <p:pic>
          <p:nvPicPr>
            <p:cNvPr id="475" name="Picture 474" descr="A picture containing text&#10;&#10;Description automatically generated">
              <a:extLst>
                <a:ext uri="{FF2B5EF4-FFF2-40B4-BE49-F238E27FC236}">
                  <a16:creationId xmlns:a16="http://schemas.microsoft.com/office/drawing/2014/main" id="{9A9A3DE3-28EA-58A1-E77A-4F01148AD1A9}"/>
                </a:ext>
              </a:extLst>
            </p:cNvPr>
            <p:cNvPicPr>
              <a:picLocks noChangeAspect="1"/>
            </p:cNvPicPr>
            <p:nvPr/>
          </p:nvPicPr>
          <p:blipFill>
            <a:blip r:embed="rId3"/>
            <a:stretch>
              <a:fillRect/>
            </a:stretch>
          </p:blipFill>
          <p:spPr>
            <a:xfrm>
              <a:off x="9902695" y="3479620"/>
              <a:ext cx="759750" cy="759750"/>
            </a:xfrm>
            <a:prstGeom prst="rect">
              <a:avLst/>
            </a:prstGeom>
          </p:spPr>
        </p:pic>
        <p:sp>
          <p:nvSpPr>
            <p:cNvPr id="484" name="TextBox 483">
              <a:extLst>
                <a:ext uri="{FF2B5EF4-FFF2-40B4-BE49-F238E27FC236}">
                  <a16:creationId xmlns:a16="http://schemas.microsoft.com/office/drawing/2014/main" id="{C11D7E69-6B23-8814-19C3-1C565CE66794}"/>
                </a:ext>
              </a:extLst>
            </p:cNvPr>
            <p:cNvSpPr txBox="1"/>
            <p:nvPr/>
          </p:nvSpPr>
          <p:spPr>
            <a:xfrm>
              <a:off x="10026942" y="3720996"/>
              <a:ext cx="510076" cy="276999"/>
            </a:xfrm>
            <a:prstGeom prst="rect">
              <a:avLst/>
            </a:prstGeom>
            <a:noFill/>
          </p:spPr>
          <p:txBody>
            <a:bodyPr wrap="none" rtlCol="0">
              <a:spAutoFit/>
            </a:bodyPr>
            <a:lstStyle/>
            <a:p>
              <a:r>
                <a:rPr lang="en-US" sz="1200" b="1" dirty="0">
                  <a:solidFill>
                    <a:schemeClr val="bg1"/>
                  </a:solidFill>
                </a:rPr>
                <a:t>AMD</a:t>
              </a:r>
            </a:p>
          </p:txBody>
        </p:sp>
        <p:grpSp>
          <p:nvGrpSpPr>
            <p:cNvPr id="652" name="Group 651">
              <a:extLst>
                <a:ext uri="{FF2B5EF4-FFF2-40B4-BE49-F238E27FC236}">
                  <a16:creationId xmlns:a16="http://schemas.microsoft.com/office/drawing/2014/main" id="{A9614CA4-6CD0-F8DC-246A-7E69E5323DF5}"/>
                </a:ext>
              </a:extLst>
            </p:cNvPr>
            <p:cNvGrpSpPr/>
            <p:nvPr/>
          </p:nvGrpSpPr>
          <p:grpSpPr>
            <a:xfrm>
              <a:off x="10492558" y="3532958"/>
              <a:ext cx="1017938" cy="653075"/>
              <a:chOff x="2172689" y="2806445"/>
              <a:chExt cx="1017938" cy="653075"/>
            </a:xfrm>
          </p:grpSpPr>
          <p:pic>
            <p:nvPicPr>
              <p:cNvPr id="653" name="Picture 4">
                <a:extLst>
                  <a:ext uri="{FF2B5EF4-FFF2-40B4-BE49-F238E27FC236}">
                    <a16:creationId xmlns:a16="http://schemas.microsoft.com/office/drawing/2014/main" id="{A6CF2C99-10DC-FE7E-0CB9-9A15D7A7F6D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124370">
                <a:off x="2172689"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654" name="Picture 4">
                <a:extLst>
                  <a:ext uri="{FF2B5EF4-FFF2-40B4-BE49-F238E27FC236}">
                    <a16:creationId xmlns:a16="http://schemas.microsoft.com/office/drawing/2014/main" id="{CF20264C-ACB9-862B-C5B0-374F45AF9E6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124370">
                <a:off x="2294310"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655" name="Picture 4">
                <a:extLst>
                  <a:ext uri="{FF2B5EF4-FFF2-40B4-BE49-F238E27FC236}">
                    <a16:creationId xmlns:a16="http://schemas.microsoft.com/office/drawing/2014/main" id="{F32503DB-C1CA-B1A0-82FE-C26F3F5193D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124370">
                <a:off x="2415931"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656" name="Picture 4">
                <a:extLst>
                  <a:ext uri="{FF2B5EF4-FFF2-40B4-BE49-F238E27FC236}">
                    <a16:creationId xmlns:a16="http://schemas.microsoft.com/office/drawing/2014/main" id="{E7D80D8A-7370-2681-B868-333D30541E9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124370">
                <a:off x="2537552" y="2806445"/>
                <a:ext cx="653075" cy="653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7" name="Group 656">
              <a:extLst>
                <a:ext uri="{FF2B5EF4-FFF2-40B4-BE49-F238E27FC236}">
                  <a16:creationId xmlns:a16="http://schemas.microsoft.com/office/drawing/2014/main" id="{DE384B8D-2225-883A-7CFF-CD77045F4E47}"/>
                </a:ext>
              </a:extLst>
            </p:cNvPr>
            <p:cNvGrpSpPr/>
            <p:nvPr/>
          </p:nvGrpSpPr>
          <p:grpSpPr>
            <a:xfrm flipH="1">
              <a:off x="8988954" y="3532958"/>
              <a:ext cx="1005839" cy="653075"/>
              <a:chOff x="2172689" y="2806445"/>
              <a:chExt cx="1017938" cy="653075"/>
            </a:xfrm>
          </p:grpSpPr>
          <p:pic>
            <p:nvPicPr>
              <p:cNvPr id="658" name="Picture 4">
                <a:extLst>
                  <a:ext uri="{FF2B5EF4-FFF2-40B4-BE49-F238E27FC236}">
                    <a16:creationId xmlns:a16="http://schemas.microsoft.com/office/drawing/2014/main" id="{B55582BC-432F-CC27-0886-235574696D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172689"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659" name="Picture 4">
                <a:extLst>
                  <a:ext uri="{FF2B5EF4-FFF2-40B4-BE49-F238E27FC236}">
                    <a16:creationId xmlns:a16="http://schemas.microsoft.com/office/drawing/2014/main" id="{9BA47E9D-FEFC-0EAD-B618-EAE9D1A7944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294310"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660" name="Picture 4">
                <a:extLst>
                  <a:ext uri="{FF2B5EF4-FFF2-40B4-BE49-F238E27FC236}">
                    <a16:creationId xmlns:a16="http://schemas.microsoft.com/office/drawing/2014/main" id="{EC3B4075-8F01-48D2-9FA7-499224E8633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415931"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661" name="Picture 4">
                <a:extLst>
                  <a:ext uri="{FF2B5EF4-FFF2-40B4-BE49-F238E27FC236}">
                    <a16:creationId xmlns:a16="http://schemas.microsoft.com/office/drawing/2014/main" id="{F9E3C1BE-F72E-EC25-363A-86627D331A3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537552" y="2806445"/>
                <a:ext cx="653075" cy="653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Group 2051">
              <a:extLst>
                <a:ext uri="{FF2B5EF4-FFF2-40B4-BE49-F238E27FC236}">
                  <a16:creationId xmlns:a16="http://schemas.microsoft.com/office/drawing/2014/main" id="{16C9E4FB-4173-7087-20BD-DD50BFF829BF}"/>
                </a:ext>
              </a:extLst>
            </p:cNvPr>
            <p:cNvGrpSpPr/>
            <p:nvPr/>
          </p:nvGrpSpPr>
          <p:grpSpPr>
            <a:xfrm rot="16200000">
              <a:off x="10832642" y="2217985"/>
              <a:ext cx="718566" cy="718566"/>
              <a:chOff x="8706012" y="172646"/>
              <a:chExt cx="718566" cy="718566"/>
            </a:xfrm>
          </p:grpSpPr>
          <p:pic>
            <p:nvPicPr>
              <p:cNvPr id="2053" name="Picture 6">
                <a:extLst>
                  <a:ext uri="{FF2B5EF4-FFF2-40B4-BE49-F238E27FC236}">
                    <a16:creationId xmlns:a16="http://schemas.microsoft.com/office/drawing/2014/main" id="{2C4AC1CD-8E07-0D85-7680-C851AA869BE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706012" y="172646"/>
                <a:ext cx="718566" cy="718566"/>
              </a:xfrm>
              <a:prstGeom prst="rect">
                <a:avLst/>
              </a:prstGeom>
              <a:noFill/>
              <a:extLst>
                <a:ext uri="{909E8E84-426E-40DD-AFC4-6F175D3DCCD1}">
                  <a14:hiddenFill xmlns:a14="http://schemas.microsoft.com/office/drawing/2010/main">
                    <a:solidFill>
                      <a:srgbClr val="FFFFFF"/>
                    </a:solidFill>
                  </a14:hiddenFill>
                </a:ext>
              </a:extLst>
            </p:spPr>
          </p:pic>
          <p:sp>
            <p:nvSpPr>
              <p:cNvPr id="2054" name="TextBox 2053">
                <a:extLst>
                  <a:ext uri="{FF2B5EF4-FFF2-40B4-BE49-F238E27FC236}">
                    <a16:creationId xmlns:a16="http://schemas.microsoft.com/office/drawing/2014/main" id="{C78AE778-422F-63D6-D7D0-CDA17D842E07}"/>
                  </a:ext>
                </a:extLst>
              </p:cNvPr>
              <p:cNvSpPr txBox="1"/>
              <p:nvPr/>
            </p:nvSpPr>
            <p:spPr>
              <a:xfrm>
                <a:off x="8873549" y="384339"/>
                <a:ext cx="513261" cy="276999"/>
              </a:xfrm>
              <a:prstGeom prst="rect">
                <a:avLst/>
              </a:prstGeom>
              <a:solidFill>
                <a:srgbClr val="B3E59F"/>
              </a:solidFill>
            </p:spPr>
            <p:txBody>
              <a:bodyPr wrap="square" rtlCol="0">
                <a:spAutoFit/>
              </a:bodyPr>
              <a:lstStyle/>
              <a:p>
                <a:r>
                  <a:rPr lang="en-US" sz="1200" dirty="0"/>
                  <a:t>PCIe</a:t>
                </a:r>
              </a:p>
            </p:txBody>
          </p:sp>
        </p:grpSp>
        <p:grpSp>
          <p:nvGrpSpPr>
            <p:cNvPr id="2058" name="Group 2057">
              <a:extLst>
                <a:ext uri="{FF2B5EF4-FFF2-40B4-BE49-F238E27FC236}">
                  <a16:creationId xmlns:a16="http://schemas.microsoft.com/office/drawing/2014/main" id="{F7ADD283-CBD9-0873-633B-79102E482357}"/>
                </a:ext>
              </a:extLst>
            </p:cNvPr>
            <p:cNvGrpSpPr/>
            <p:nvPr/>
          </p:nvGrpSpPr>
          <p:grpSpPr>
            <a:xfrm rot="16200000">
              <a:off x="9017040" y="2217985"/>
              <a:ext cx="718566" cy="718566"/>
              <a:chOff x="8706012" y="172646"/>
              <a:chExt cx="718566" cy="718566"/>
            </a:xfrm>
          </p:grpSpPr>
          <p:pic>
            <p:nvPicPr>
              <p:cNvPr id="2059" name="Picture 6">
                <a:extLst>
                  <a:ext uri="{FF2B5EF4-FFF2-40B4-BE49-F238E27FC236}">
                    <a16:creationId xmlns:a16="http://schemas.microsoft.com/office/drawing/2014/main" id="{A7C237EB-9F81-8AD3-2836-9FAFA06A2D8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706012" y="172646"/>
                <a:ext cx="718566" cy="718566"/>
              </a:xfrm>
              <a:prstGeom prst="rect">
                <a:avLst/>
              </a:prstGeom>
              <a:noFill/>
              <a:extLst>
                <a:ext uri="{909E8E84-426E-40DD-AFC4-6F175D3DCCD1}">
                  <a14:hiddenFill xmlns:a14="http://schemas.microsoft.com/office/drawing/2010/main">
                    <a:solidFill>
                      <a:srgbClr val="FFFFFF"/>
                    </a:solidFill>
                  </a14:hiddenFill>
                </a:ext>
              </a:extLst>
            </p:spPr>
          </p:pic>
          <p:sp>
            <p:nvSpPr>
              <p:cNvPr id="2060" name="TextBox 2059">
                <a:extLst>
                  <a:ext uri="{FF2B5EF4-FFF2-40B4-BE49-F238E27FC236}">
                    <a16:creationId xmlns:a16="http://schemas.microsoft.com/office/drawing/2014/main" id="{03E91E76-0548-F12A-2C9F-62FCD6FC0E4B}"/>
                  </a:ext>
                </a:extLst>
              </p:cNvPr>
              <p:cNvSpPr txBox="1"/>
              <p:nvPr/>
            </p:nvSpPr>
            <p:spPr>
              <a:xfrm>
                <a:off x="8857647" y="376388"/>
                <a:ext cx="532051" cy="276999"/>
              </a:xfrm>
              <a:prstGeom prst="rect">
                <a:avLst/>
              </a:prstGeom>
              <a:solidFill>
                <a:srgbClr val="B3E59F"/>
              </a:solidFill>
            </p:spPr>
            <p:txBody>
              <a:bodyPr wrap="square" rtlCol="0">
                <a:spAutoFit/>
              </a:bodyPr>
              <a:lstStyle/>
              <a:p>
                <a:pPr algn="ctr"/>
                <a:r>
                  <a:rPr lang="en-US" sz="1200" dirty="0"/>
                  <a:t>PCIe</a:t>
                </a:r>
                <a:endParaRPr lang="en-US" sz="800" dirty="0"/>
              </a:p>
            </p:txBody>
          </p:sp>
        </p:grpSp>
        <p:sp>
          <p:nvSpPr>
            <p:cNvPr id="10" name="文字方塊 18">
              <a:extLst>
                <a:ext uri="{FF2B5EF4-FFF2-40B4-BE49-F238E27FC236}">
                  <a16:creationId xmlns:a16="http://schemas.microsoft.com/office/drawing/2014/main" id="{0D1138D3-7A47-033B-A36B-D149F3AD0521}"/>
                </a:ext>
              </a:extLst>
            </p:cNvPr>
            <p:cNvSpPr txBox="1"/>
            <p:nvPr/>
          </p:nvSpPr>
          <p:spPr>
            <a:xfrm>
              <a:off x="8989589" y="1389888"/>
              <a:ext cx="2560319" cy="646331"/>
            </a:xfrm>
            <a:prstGeom prst="rect">
              <a:avLst/>
            </a:prstGeom>
            <a:noFill/>
          </p:spPr>
          <p:txBody>
            <a:bodyPr wrap="square" rtlCol="0">
              <a:spAutoFit/>
            </a:bodyPr>
            <a:lstStyle/>
            <a:p>
              <a:pPr algn="ctr"/>
              <a:r>
                <a:rPr lang="en-US" altLang="zh-TW" b="1" dirty="0">
                  <a:solidFill>
                    <a:schemeClr val="accent6"/>
                  </a:solidFill>
                </a:rPr>
                <a:t>Petabyte Scale Massive Storage </a:t>
              </a:r>
              <a:endParaRPr lang="en-US" altLang="zh-TW" b="1" dirty="0">
                <a:solidFill>
                  <a:schemeClr val="accent6"/>
                </a:solidFill>
                <a:highlight>
                  <a:srgbClr val="FFFF00"/>
                </a:highlight>
              </a:endParaRPr>
            </a:p>
          </p:txBody>
        </p:sp>
        <p:grpSp>
          <p:nvGrpSpPr>
            <p:cNvPr id="554" name="Group 553">
              <a:extLst>
                <a:ext uri="{FF2B5EF4-FFF2-40B4-BE49-F238E27FC236}">
                  <a16:creationId xmlns:a16="http://schemas.microsoft.com/office/drawing/2014/main" id="{1E1A00F0-F422-DD46-0D1D-EB8F949F720D}"/>
                </a:ext>
              </a:extLst>
            </p:cNvPr>
            <p:cNvGrpSpPr/>
            <p:nvPr/>
          </p:nvGrpSpPr>
          <p:grpSpPr>
            <a:xfrm>
              <a:off x="9656843" y="2292805"/>
              <a:ext cx="640080" cy="640080"/>
              <a:chOff x="1291515" y="2295656"/>
              <a:chExt cx="640080" cy="640080"/>
            </a:xfrm>
          </p:grpSpPr>
          <p:grpSp>
            <p:nvGrpSpPr>
              <p:cNvPr id="555" name="Group 554">
                <a:extLst>
                  <a:ext uri="{FF2B5EF4-FFF2-40B4-BE49-F238E27FC236}">
                    <a16:creationId xmlns:a16="http://schemas.microsoft.com/office/drawing/2014/main" id="{F745BDCB-C09C-B70F-3A3A-33DA7A19E13E}"/>
                  </a:ext>
                </a:extLst>
              </p:cNvPr>
              <p:cNvGrpSpPr/>
              <p:nvPr/>
            </p:nvGrpSpPr>
            <p:grpSpPr>
              <a:xfrm>
                <a:off x="1291515" y="2295656"/>
                <a:ext cx="640080" cy="640080"/>
                <a:chOff x="3657600" y="5070130"/>
                <a:chExt cx="797270" cy="797270"/>
              </a:xfrm>
            </p:grpSpPr>
            <p:pic>
              <p:nvPicPr>
                <p:cNvPr id="557" name="Picture 2">
                  <a:extLst>
                    <a:ext uri="{FF2B5EF4-FFF2-40B4-BE49-F238E27FC236}">
                      <a16:creationId xmlns:a16="http://schemas.microsoft.com/office/drawing/2014/main" id="{168C2FCC-1962-9010-2FA1-C1F2302418E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3657600" y="5070130"/>
                  <a:ext cx="797270" cy="797270"/>
                </a:xfrm>
                <a:prstGeom prst="rect">
                  <a:avLst/>
                </a:prstGeom>
                <a:noFill/>
                <a:extLst>
                  <a:ext uri="{909E8E84-426E-40DD-AFC4-6F175D3DCCD1}">
                    <a14:hiddenFill xmlns:a14="http://schemas.microsoft.com/office/drawing/2010/main">
                      <a:solidFill>
                        <a:srgbClr val="FFFFFF"/>
                      </a:solidFill>
                    </a14:hiddenFill>
                  </a:ext>
                </a:extLst>
              </p:spPr>
            </p:pic>
            <p:sp>
              <p:nvSpPr>
                <p:cNvPr id="558" name="Rectangle 557">
                  <a:extLst>
                    <a:ext uri="{FF2B5EF4-FFF2-40B4-BE49-F238E27FC236}">
                      <a16:creationId xmlns:a16="http://schemas.microsoft.com/office/drawing/2014/main" id="{861A6F27-0604-8ED0-30BD-7B404FDA26BA}"/>
                    </a:ext>
                  </a:extLst>
                </p:cNvPr>
                <p:cNvSpPr/>
                <p:nvPr/>
              </p:nvSpPr>
              <p:spPr>
                <a:xfrm>
                  <a:off x="3869923" y="5277553"/>
                  <a:ext cx="366408" cy="291880"/>
                </a:xfrm>
                <a:prstGeom prst="rect">
                  <a:avLst/>
                </a:prstGeom>
                <a:solidFill>
                  <a:srgbClr val="39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Arial Narrow" panose="020B0606020202030204" pitchFamily="34" charset="0"/>
                  </a:endParaRPr>
                </a:p>
              </p:txBody>
            </p:sp>
          </p:grpSp>
          <p:sp>
            <p:nvSpPr>
              <p:cNvPr id="556" name="TextBox 555">
                <a:extLst>
                  <a:ext uri="{FF2B5EF4-FFF2-40B4-BE49-F238E27FC236}">
                    <a16:creationId xmlns:a16="http://schemas.microsoft.com/office/drawing/2014/main" id="{F6F60913-6A7C-B8D3-0658-3E59533AA0B5}"/>
                  </a:ext>
                </a:extLst>
              </p:cNvPr>
              <p:cNvSpPr txBox="1"/>
              <p:nvPr/>
            </p:nvSpPr>
            <p:spPr>
              <a:xfrm>
                <a:off x="1378347" y="2462901"/>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grpSp>
        <p:grpSp>
          <p:nvGrpSpPr>
            <p:cNvPr id="559" name="Group 558">
              <a:extLst>
                <a:ext uri="{FF2B5EF4-FFF2-40B4-BE49-F238E27FC236}">
                  <a16:creationId xmlns:a16="http://schemas.microsoft.com/office/drawing/2014/main" id="{2824A370-0951-F3DB-CBA9-CD7DD171D38B}"/>
                </a:ext>
              </a:extLst>
            </p:cNvPr>
            <p:cNvGrpSpPr/>
            <p:nvPr/>
          </p:nvGrpSpPr>
          <p:grpSpPr>
            <a:xfrm>
              <a:off x="10288444" y="2291967"/>
              <a:ext cx="640080" cy="640080"/>
              <a:chOff x="1291515" y="2295656"/>
              <a:chExt cx="640080" cy="640080"/>
            </a:xfrm>
          </p:grpSpPr>
          <p:grpSp>
            <p:nvGrpSpPr>
              <p:cNvPr id="560" name="Group 559">
                <a:extLst>
                  <a:ext uri="{FF2B5EF4-FFF2-40B4-BE49-F238E27FC236}">
                    <a16:creationId xmlns:a16="http://schemas.microsoft.com/office/drawing/2014/main" id="{6C0CB7B7-6A85-39ED-080A-DC69CF80CFD2}"/>
                  </a:ext>
                </a:extLst>
              </p:cNvPr>
              <p:cNvGrpSpPr/>
              <p:nvPr/>
            </p:nvGrpSpPr>
            <p:grpSpPr>
              <a:xfrm>
                <a:off x="1291515" y="2295656"/>
                <a:ext cx="640080" cy="640080"/>
                <a:chOff x="3657600" y="5070130"/>
                <a:chExt cx="797270" cy="797270"/>
              </a:xfrm>
            </p:grpSpPr>
            <p:pic>
              <p:nvPicPr>
                <p:cNvPr id="562" name="Picture 2">
                  <a:extLst>
                    <a:ext uri="{FF2B5EF4-FFF2-40B4-BE49-F238E27FC236}">
                      <a16:creationId xmlns:a16="http://schemas.microsoft.com/office/drawing/2014/main" id="{D4F0C627-3183-BBEE-3143-6DBF12C7202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3657600" y="5070130"/>
                  <a:ext cx="797270" cy="797270"/>
                </a:xfrm>
                <a:prstGeom prst="rect">
                  <a:avLst/>
                </a:prstGeom>
                <a:noFill/>
                <a:extLst>
                  <a:ext uri="{909E8E84-426E-40DD-AFC4-6F175D3DCCD1}">
                    <a14:hiddenFill xmlns:a14="http://schemas.microsoft.com/office/drawing/2010/main">
                      <a:solidFill>
                        <a:srgbClr val="FFFFFF"/>
                      </a:solidFill>
                    </a14:hiddenFill>
                  </a:ext>
                </a:extLst>
              </p:spPr>
            </p:pic>
            <p:sp>
              <p:nvSpPr>
                <p:cNvPr id="563" name="Rectangle 562">
                  <a:extLst>
                    <a:ext uri="{FF2B5EF4-FFF2-40B4-BE49-F238E27FC236}">
                      <a16:creationId xmlns:a16="http://schemas.microsoft.com/office/drawing/2014/main" id="{B47676CA-F05F-86B2-2F8D-D29029A8C3AA}"/>
                    </a:ext>
                  </a:extLst>
                </p:cNvPr>
                <p:cNvSpPr/>
                <p:nvPr/>
              </p:nvSpPr>
              <p:spPr>
                <a:xfrm>
                  <a:off x="3869923" y="5277553"/>
                  <a:ext cx="366408" cy="291880"/>
                </a:xfrm>
                <a:prstGeom prst="rect">
                  <a:avLst/>
                </a:prstGeom>
                <a:solidFill>
                  <a:srgbClr val="39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Arial Narrow" panose="020B0606020202030204" pitchFamily="34" charset="0"/>
                  </a:endParaRPr>
                </a:p>
              </p:txBody>
            </p:sp>
          </p:grpSp>
          <p:sp>
            <p:nvSpPr>
              <p:cNvPr id="561" name="TextBox 560">
                <a:extLst>
                  <a:ext uri="{FF2B5EF4-FFF2-40B4-BE49-F238E27FC236}">
                    <a16:creationId xmlns:a16="http://schemas.microsoft.com/office/drawing/2014/main" id="{62C7B2F9-647B-BD51-40CA-7B84DF9F83C8}"/>
                  </a:ext>
                </a:extLst>
              </p:cNvPr>
              <p:cNvSpPr txBox="1"/>
              <p:nvPr/>
            </p:nvSpPr>
            <p:spPr>
              <a:xfrm>
                <a:off x="1378347" y="2462901"/>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grpSp>
      </p:grpSp>
      <p:grpSp>
        <p:nvGrpSpPr>
          <p:cNvPr id="167" name="Group 166">
            <a:extLst>
              <a:ext uri="{FF2B5EF4-FFF2-40B4-BE49-F238E27FC236}">
                <a16:creationId xmlns:a16="http://schemas.microsoft.com/office/drawing/2014/main" id="{B03C0012-5629-9252-A402-704CCF7DC76C}"/>
              </a:ext>
            </a:extLst>
          </p:cNvPr>
          <p:cNvGrpSpPr/>
          <p:nvPr/>
        </p:nvGrpSpPr>
        <p:grpSpPr>
          <a:xfrm>
            <a:off x="3392907" y="1389888"/>
            <a:ext cx="2585552" cy="4741202"/>
            <a:chOff x="3392907" y="1389888"/>
            <a:chExt cx="2585552" cy="4741202"/>
          </a:xfrm>
        </p:grpSpPr>
        <p:grpSp>
          <p:nvGrpSpPr>
            <p:cNvPr id="17" name="Group 16">
              <a:extLst>
                <a:ext uri="{FF2B5EF4-FFF2-40B4-BE49-F238E27FC236}">
                  <a16:creationId xmlns:a16="http://schemas.microsoft.com/office/drawing/2014/main" id="{7AE33130-9811-B9B4-D1E9-DC1AA0832230}"/>
                </a:ext>
              </a:extLst>
            </p:cNvPr>
            <p:cNvGrpSpPr/>
            <p:nvPr/>
          </p:nvGrpSpPr>
          <p:grpSpPr>
            <a:xfrm>
              <a:off x="3392907" y="1389888"/>
              <a:ext cx="2585552" cy="4741202"/>
              <a:chOff x="3392907" y="1409620"/>
              <a:chExt cx="2585552" cy="4741202"/>
            </a:xfrm>
          </p:grpSpPr>
          <p:sp>
            <p:nvSpPr>
              <p:cNvPr id="11" name="Rectangle 10">
                <a:extLst>
                  <a:ext uri="{FF2B5EF4-FFF2-40B4-BE49-F238E27FC236}">
                    <a16:creationId xmlns:a16="http://schemas.microsoft.com/office/drawing/2014/main" id="{AB780520-E02C-B612-6B1E-8976B79E207E}"/>
                  </a:ext>
                </a:extLst>
              </p:cNvPr>
              <p:cNvSpPr/>
              <p:nvPr/>
            </p:nvSpPr>
            <p:spPr>
              <a:xfrm>
                <a:off x="3404494" y="2085028"/>
                <a:ext cx="2560320" cy="3383280"/>
              </a:xfrm>
              <a:prstGeom prst="rect">
                <a:avLst/>
              </a:prstGeom>
              <a:solidFill>
                <a:schemeClr val="bg1">
                  <a:lumMod val="65000"/>
                </a:schemeClr>
              </a:solidFill>
              <a:ln w="28575">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B9C0941-553F-E84F-334A-B20B6C9AE8DB}"/>
                  </a:ext>
                </a:extLst>
              </p:cNvPr>
              <p:cNvSpPr/>
              <p:nvPr/>
            </p:nvSpPr>
            <p:spPr>
              <a:xfrm>
                <a:off x="3514805" y="5018466"/>
                <a:ext cx="1115222" cy="2194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5380164-98D0-61AA-940A-45CC3F729AE5}"/>
                  </a:ext>
                </a:extLst>
              </p:cNvPr>
              <p:cNvSpPr/>
              <p:nvPr/>
            </p:nvSpPr>
            <p:spPr>
              <a:xfrm>
                <a:off x="4714921" y="5016077"/>
                <a:ext cx="1115222" cy="2194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3" name="矩形 15">
                <a:extLst>
                  <a:ext uri="{FF2B5EF4-FFF2-40B4-BE49-F238E27FC236}">
                    <a16:creationId xmlns:a16="http://schemas.microsoft.com/office/drawing/2014/main" id="{230D635A-68BB-7894-5456-7F1228640E2D}"/>
                  </a:ext>
                </a:extLst>
              </p:cNvPr>
              <p:cNvSpPr/>
              <p:nvPr/>
            </p:nvSpPr>
            <p:spPr>
              <a:xfrm>
                <a:off x="3501200" y="3283903"/>
                <a:ext cx="2366909" cy="11934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TW" altLang="en-US" dirty="0"/>
              </a:p>
            </p:txBody>
          </p:sp>
          <p:sp>
            <p:nvSpPr>
              <p:cNvPr id="21" name="Arrow: Down 20">
                <a:extLst>
                  <a:ext uri="{FF2B5EF4-FFF2-40B4-BE49-F238E27FC236}">
                    <a16:creationId xmlns:a16="http://schemas.microsoft.com/office/drawing/2014/main" id="{1FA865E8-A1F8-9ADA-F87D-A6B09C9C4019}"/>
                  </a:ext>
                </a:extLst>
              </p:cNvPr>
              <p:cNvSpPr/>
              <p:nvPr/>
            </p:nvSpPr>
            <p:spPr>
              <a:xfrm>
                <a:off x="4176710" y="4309893"/>
                <a:ext cx="1005840" cy="4749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x64</a:t>
                </a:r>
              </a:p>
            </p:txBody>
          </p:sp>
          <p:sp>
            <p:nvSpPr>
              <p:cNvPr id="22" name="箭號: 向上 19">
                <a:extLst>
                  <a:ext uri="{FF2B5EF4-FFF2-40B4-BE49-F238E27FC236}">
                    <a16:creationId xmlns:a16="http://schemas.microsoft.com/office/drawing/2014/main" id="{E738E07B-C9D6-B5FF-6AFD-7BC7635476A2}"/>
                  </a:ext>
                </a:extLst>
              </p:cNvPr>
              <p:cNvSpPr/>
              <p:nvPr/>
            </p:nvSpPr>
            <p:spPr>
              <a:xfrm>
                <a:off x="4176710" y="2982438"/>
                <a:ext cx="1005840" cy="477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050" b="1" dirty="0"/>
                  <a:t>x64</a:t>
                </a:r>
                <a:endParaRPr lang="zh-TW" altLang="en-US" sz="1050" b="1" dirty="0"/>
              </a:p>
            </p:txBody>
          </p:sp>
          <p:sp>
            <p:nvSpPr>
              <p:cNvPr id="23" name="Rectangle 22">
                <a:extLst>
                  <a:ext uri="{FF2B5EF4-FFF2-40B4-BE49-F238E27FC236}">
                    <a16:creationId xmlns:a16="http://schemas.microsoft.com/office/drawing/2014/main" id="{C1EC1E38-EE5F-50D0-2B5F-DC6F1461BA44}"/>
                  </a:ext>
                </a:extLst>
              </p:cNvPr>
              <p:cNvSpPr/>
              <p:nvPr/>
            </p:nvSpPr>
            <p:spPr>
              <a:xfrm>
                <a:off x="3472334" y="4995769"/>
                <a:ext cx="2400254" cy="25624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文字方塊 18">
                <a:extLst>
                  <a:ext uri="{FF2B5EF4-FFF2-40B4-BE49-F238E27FC236}">
                    <a16:creationId xmlns:a16="http://schemas.microsoft.com/office/drawing/2014/main" id="{F62BDDE1-DCC9-777E-CF02-ED0A38357913}"/>
                  </a:ext>
                </a:extLst>
              </p:cNvPr>
              <p:cNvSpPr txBox="1"/>
              <p:nvPr/>
            </p:nvSpPr>
            <p:spPr>
              <a:xfrm>
                <a:off x="3404494" y="5504491"/>
                <a:ext cx="2560319" cy="646331"/>
              </a:xfrm>
              <a:prstGeom prst="rect">
                <a:avLst/>
              </a:prstGeom>
              <a:noFill/>
            </p:spPr>
            <p:txBody>
              <a:bodyPr wrap="square" rtlCol="0">
                <a:spAutoFit/>
              </a:bodyPr>
              <a:lstStyle/>
              <a:p>
                <a:pPr algn="ctr"/>
                <a:r>
                  <a:rPr lang="en-US" altLang="zh-TW" dirty="0">
                    <a:solidFill>
                      <a:schemeClr val="accent6"/>
                    </a:solidFill>
                  </a:rPr>
                  <a:t>1U 8x E3.S SSD (x4) &amp; </a:t>
                </a:r>
              </a:p>
              <a:p>
                <a:pPr algn="ctr"/>
                <a:r>
                  <a:rPr lang="en-US" altLang="zh-TW" dirty="0">
                    <a:solidFill>
                      <a:schemeClr val="accent6"/>
                    </a:solidFill>
                  </a:rPr>
                  <a:t>4x E3.S CXL (x8)</a:t>
                </a:r>
              </a:p>
            </p:txBody>
          </p:sp>
          <p:grpSp>
            <p:nvGrpSpPr>
              <p:cNvPr id="25" name="Group 24">
                <a:extLst>
                  <a:ext uri="{FF2B5EF4-FFF2-40B4-BE49-F238E27FC236}">
                    <a16:creationId xmlns:a16="http://schemas.microsoft.com/office/drawing/2014/main" id="{C9FE600F-3064-7649-C1A6-EF91A24B434F}"/>
                  </a:ext>
                </a:extLst>
              </p:cNvPr>
              <p:cNvGrpSpPr/>
              <p:nvPr/>
            </p:nvGrpSpPr>
            <p:grpSpPr>
              <a:xfrm>
                <a:off x="3644824" y="5044837"/>
                <a:ext cx="1554196" cy="36576"/>
                <a:chOff x="5626862" y="4832298"/>
                <a:chExt cx="1554196" cy="36576"/>
              </a:xfrm>
            </p:grpSpPr>
            <p:sp>
              <p:nvSpPr>
                <p:cNvPr id="51" name="Rectangle 50">
                  <a:extLst>
                    <a:ext uri="{FF2B5EF4-FFF2-40B4-BE49-F238E27FC236}">
                      <a16:creationId xmlns:a16="http://schemas.microsoft.com/office/drawing/2014/main" id="{FC17C6B7-F7B5-5ED6-11AD-47C50BF7E263}"/>
                    </a:ext>
                  </a:extLst>
                </p:cNvPr>
                <p:cNvSpPr/>
                <p:nvPr/>
              </p:nvSpPr>
              <p:spPr>
                <a:xfrm rot="5400000" flipH="1">
                  <a:off x="5791454" y="4667706"/>
                  <a:ext cx="36576" cy="3657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A304741B-E5C1-71FA-5493-AF6C95BB1557}"/>
                    </a:ext>
                  </a:extLst>
                </p:cNvPr>
                <p:cNvSpPr/>
                <p:nvPr/>
              </p:nvSpPr>
              <p:spPr>
                <a:xfrm rot="5400000" flipH="1">
                  <a:off x="6979890" y="4667706"/>
                  <a:ext cx="36576" cy="3657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2CB891D3-FE77-C781-0C31-AC3F55B65194}"/>
                  </a:ext>
                </a:extLst>
              </p:cNvPr>
              <p:cNvGrpSpPr/>
              <p:nvPr/>
            </p:nvGrpSpPr>
            <p:grpSpPr>
              <a:xfrm>
                <a:off x="3644824" y="5077138"/>
                <a:ext cx="1554196" cy="36576"/>
                <a:chOff x="5626862" y="4825720"/>
                <a:chExt cx="1554196" cy="36576"/>
              </a:xfrm>
            </p:grpSpPr>
            <p:sp>
              <p:nvSpPr>
                <p:cNvPr id="49" name="Rectangle 48">
                  <a:extLst>
                    <a:ext uri="{FF2B5EF4-FFF2-40B4-BE49-F238E27FC236}">
                      <a16:creationId xmlns:a16="http://schemas.microsoft.com/office/drawing/2014/main" id="{8BE8A95B-CD5C-82BD-DBDB-374F4B83B7D3}"/>
                    </a:ext>
                  </a:extLst>
                </p:cNvPr>
                <p:cNvSpPr/>
                <p:nvPr/>
              </p:nvSpPr>
              <p:spPr>
                <a:xfrm rot="5400000" flipH="1">
                  <a:off x="5791454" y="4661128"/>
                  <a:ext cx="36576" cy="3657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C5437761-6EF5-39EC-67CF-DF0CE5E221EA}"/>
                    </a:ext>
                  </a:extLst>
                </p:cNvPr>
                <p:cNvSpPr/>
                <p:nvPr/>
              </p:nvSpPr>
              <p:spPr>
                <a:xfrm rot="5400000" flipH="1">
                  <a:off x="6979890" y="4661128"/>
                  <a:ext cx="36576" cy="3657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577B46A8-01A5-CC57-8404-DE5EF455DBFF}"/>
                  </a:ext>
                </a:extLst>
              </p:cNvPr>
              <p:cNvGrpSpPr/>
              <p:nvPr/>
            </p:nvGrpSpPr>
            <p:grpSpPr>
              <a:xfrm>
                <a:off x="4236331" y="5028941"/>
                <a:ext cx="365760" cy="193305"/>
                <a:chOff x="9194875" y="5067509"/>
                <a:chExt cx="365760" cy="193305"/>
              </a:xfrm>
            </p:grpSpPr>
            <p:grpSp>
              <p:nvGrpSpPr>
                <p:cNvPr id="43" name="Group 42">
                  <a:extLst>
                    <a:ext uri="{FF2B5EF4-FFF2-40B4-BE49-F238E27FC236}">
                      <a16:creationId xmlns:a16="http://schemas.microsoft.com/office/drawing/2014/main" id="{C2C8EF6B-3A71-E470-B1FE-281A60BCA275}"/>
                    </a:ext>
                  </a:extLst>
                </p:cNvPr>
                <p:cNvGrpSpPr/>
                <p:nvPr/>
              </p:nvGrpSpPr>
              <p:grpSpPr>
                <a:xfrm>
                  <a:off x="9194875" y="5119938"/>
                  <a:ext cx="365760" cy="90046"/>
                  <a:chOff x="5032644" y="4778828"/>
                  <a:chExt cx="365760" cy="90046"/>
                </a:xfrm>
              </p:grpSpPr>
              <p:sp>
                <p:nvSpPr>
                  <p:cNvPr id="47" name="Rectangle 46">
                    <a:extLst>
                      <a:ext uri="{FF2B5EF4-FFF2-40B4-BE49-F238E27FC236}">
                        <a16:creationId xmlns:a16="http://schemas.microsoft.com/office/drawing/2014/main" id="{54C194B0-F34D-AF11-7D91-270252BBB8E9}"/>
                      </a:ext>
                    </a:extLst>
                  </p:cNvPr>
                  <p:cNvSpPr/>
                  <p:nvPr/>
                </p:nvSpPr>
                <p:spPr>
                  <a:xfrm rot="5400000" flipH="1">
                    <a:off x="5197236"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AE8FD8EF-759E-F1EF-EAC3-0F8C9AFD044A}"/>
                      </a:ext>
                    </a:extLst>
                  </p:cNvPr>
                  <p:cNvSpPr/>
                  <p:nvPr/>
                </p:nvSpPr>
                <p:spPr>
                  <a:xfrm rot="5400000" flipH="1">
                    <a:off x="5197236" y="461423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a:extLst>
                    <a:ext uri="{FF2B5EF4-FFF2-40B4-BE49-F238E27FC236}">
                      <a16:creationId xmlns:a16="http://schemas.microsoft.com/office/drawing/2014/main" id="{FC91F021-74A4-F1CE-0B18-564455C28241}"/>
                    </a:ext>
                  </a:extLst>
                </p:cNvPr>
                <p:cNvGrpSpPr/>
                <p:nvPr/>
              </p:nvGrpSpPr>
              <p:grpSpPr>
                <a:xfrm>
                  <a:off x="9194875" y="5067509"/>
                  <a:ext cx="365760" cy="193305"/>
                  <a:chOff x="5032644" y="4675569"/>
                  <a:chExt cx="365760" cy="193305"/>
                </a:xfrm>
              </p:grpSpPr>
              <p:sp>
                <p:nvSpPr>
                  <p:cNvPr id="45" name="Rectangle 44">
                    <a:extLst>
                      <a:ext uri="{FF2B5EF4-FFF2-40B4-BE49-F238E27FC236}">
                        <a16:creationId xmlns:a16="http://schemas.microsoft.com/office/drawing/2014/main" id="{74C32095-F970-AD4F-E185-A6B6034A8137}"/>
                      </a:ext>
                    </a:extLst>
                  </p:cNvPr>
                  <p:cNvSpPr/>
                  <p:nvPr/>
                </p:nvSpPr>
                <p:spPr>
                  <a:xfrm rot="5400000" flipH="1">
                    <a:off x="5197236"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5BA16FA6-932F-C978-4EE1-839B2D643D55}"/>
                      </a:ext>
                    </a:extLst>
                  </p:cNvPr>
                  <p:cNvSpPr/>
                  <p:nvPr/>
                </p:nvSpPr>
                <p:spPr>
                  <a:xfrm rot="5400000" flipH="1">
                    <a:off x="5197236" y="4510977"/>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8" name="Group 27">
                <a:extLst>
                  <a:ext uri="{FF2B5EF4-FFF2-40B4-BE49-F238E27FC236}">
                    <a16:creationId xmlns:a16="http://schemas.microsoft.com/office/drawing/2014/main" id="{720A7534-4EC9-AE2C-4C1C-3E7EAC88AED1}"/>
                  </a:ext>
                </a:extLst>
              </p:cNvPr>
              <p:cNvGrpSpPr/>
              <p:nvPr/>
            </p:nvGrpSpPr>
            <p:grpSpPr>
              <a:xfrm>
                <a:off x="3644824" y="5143645"/>
                <a:ext cx="1554196" cy="36576"/>
                <a:chOff x="5626862" y="4832298"/>
                <a:chExt cx="1554196" cy="36576"/>
              </a:xfrm>
            </p:grpSpPr>
            <p:sp>
              <p:nvSpPr>
                <p:cNvPr id="41" name="Rectangle 40">
                  <a:extLst>
                    <a:ext uri="{FF2B5EF4-FFF2-40B4-BE49-F238E27FC236}">
                      <a16:creationId xmlns:a16="http://schemas.microsoft.com/office/drawing/2014/main" id="{28C65A5D-82C0-DAA0-1AA4-DACD4D18E220}"/>
                    </a:ext>
                  </a:extLst>
                </p:cNvPr>
                <p:cNvSpPr/>
                <p:nvPr/>
              </p:nvSpPr>
              <p:spPr>
                <a:xfrm rot="5400000" flipH="1">
                  <a:off x="5791454" y="4667706"/>
                  <a:ext cx="36576" cy="3657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EB93C86-A787-4878-585B-5A242EB5848A}"/>
                    </a:ext>
                  </a:extLst>
                </p:cNvPr>
                <p:cNvSpPr/>
                <p:nvPr/>
              </p:nvSpPr>
              <p:spPr>
                <a:xfrm rot="5400000" flipH="1">
                  <a:off x="6979890" y="4667706"/>
                  <a:ext cx="36576" cy="3657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2BD4D511-761C-1E4D-F143-3321DC02B6B0}"/>
                  </a:ext>
                </a:extLst>
              </p:cNvPr>
              <p:cNvGrpSpPr/>
              <p:nvPr/>
            </p:nvGrpSpPr>
            <p:grpSpPr>
              <a:xfrm>
                <a:off x="3644824" y="5175946"/>
                <a:ext cx="1554196" cy="36576"/>
                <a:chOff x="5626862" y="4825720"/>
                <a:chExt cx="1554196" cy="36576"/>
              </a:xfrm>
            </p:grpSpPr>
            <p:sp>
              <p:nvSpPr>
                <p:cNvPr id="39" name="Rectangle 38">
                  <a:extLst>
                    <a:ext uri="{FF2B5EF4-FFF2-40B4-BE49-F238E27FC236}">
                      <a16:creationId xmlns:a16="http://schemas.microsoft.com/office/drawing/2014/main" id="{5C1EDB63-FE58-9A51-1622-6E2A900C79CE}"/>
                    </a:ext>
                  </a:extLst>
                </p:cNvPr>
                <p:cNvSpPr/>
                <p:nvPr/>
              </p:nvSpPr>
              <p:spPr>
                <a:xfrm rot="5400000" flipH="1">
                  <a:off x="5791454" y="4661128"/>
                  <a:ext cx="36576" cy="3657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D54D8E4-3A23-9D63-7D1A-0DFFA4DD96DD}"/>
                    </a:ext>
                  </a:extLst>
                </p:cNvPr>
                <p:cNvSpPr/>
                <p:nvPr/>
              </p:nvSpPr>
              <p:spPr>
                <a:xfrm rot="5400000" flipH="1">
                  <a:off x="6979890" y="4661128"/>
                  <a:ext cx="36576" cy="3657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5AB5B27F-2ECF-77BE-CB29-0702237FE00B}"/>
                  </a:ext>
                </a:extLst>
              </p:cNvPr>
              <p:cNvGrpSpPr/>
              <p:nvPr/>
            </p:nvGrpSpPr>
            <p:grpSpPr>
              <a:xfrm>
                <a:off x="5366698" y="5027406"/>
                <a:ext cx="365760" cy="193305"/>
                <a:chOff x="9194875" y="5067509"/>
                <a:chExt cx="365760" cy="193305"/>
              </a:xfrm>
            </p:grpSpPr>
            <p:grpSp>
              <p:nvGrpSpPr>
                <p:cNvPr id="33" name="Group 32">
                  <a:extLst>
                    <a:ext uri="{FF2B5EF4-FFF2-40B4-BE49-F238E27FC236}">
                      <a16:creationId xmlns:a16="http://schemas.microsoft.com/office/drawing/2014/main" id="{3EEDC537-36B1-351F-1E8D-2C21C1DB16DC}"/>
                    </a:ext>
                  </a:extLst>
                </p:cNvPr>
                <p:cNvGrpSpPr/>
                <p:nvPr/>
              </p:nvGrpSpPr>
              <p:grpSpPr>
                <a:xfrm>
                  <a:off x="9194875" y="5119938"/>
                  <a:ext cx="365760" cy="90046"/>
                  <a:chOff x="5032644" y="4778828"/>
                  <a:chExt cx="365760" cy="90046"/>
                </a:xfrm>
              </p:grpSpPr>
              <p:sp>
                <p:nvSpPr>
                  <p:cNvPr id="37" name="Rectangle 36">
                    <a:extLst>
                      <a:ext uri="{FF2B5EF4-FFF2-40B4-BE49-F238E27FC236}">
                        <a16:creationId xmlns:a16="http://schemas.microsoft.com/office/drawing/2014/main" id="{5BB4C0E5-07F5-2284-3926-D494CA0C1F32}"/>
                      </a:ext>
                    </a:extLst>
                  </p:cNvPr>
                  <p:cNvSpPr/>
                  <p:nvPr/>
                </p:nvSpPr>
                <p:spPr>
                  <a:xfrm rot="5400000" flipH="1">
                    <a:off x="5197236"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0BEF499-F9EF-301D-9384-4163B32755B1}"/>
                      </a:ext>
                    </a:extLst>
                  </p:cNvPr>
                  <p:cNvSpPr/>
                  <p:nvPr/>
                </p:nvSpPr>
                <p:spPr>
                  <a:xfrm rot="5400000" flipH="1">
                    <a:off x="5197236" y="461423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2804713A-9C36-1C66-F623-B471B9E04638}"/>
                    </a:ext>
                  </a:extLst>
                </p:cNvPr>
                <p:cNvGrpSpPr/>
                <p:nvPr/>
              </p:nvGrpSpPr>
              <p:grpSpPr>
                <a:xfrm>
                  <a:off x="9194875" y="5067509"/>
                  <a:ext cx="365760" cy="193305"/>
                  <a:chOff x="5032644" y="4675569"/>
                  <a:chExt cx="365760" cy="193305"/>
                </a:xfrm>
              </p:grpSpPr>
              <p:sp>
                <p:nvSpPr>
                  <p:cNvPr id="35" name="Rectangle 34">
                    <a:extLst>
                      <a:ext uri="{FF2B5EF4-FFF2-40B4-BE49-F238E27FC236}">
                        <a16:creationId xmlns:a16="http://schemas.microsoft.com/office/drawing/2014/main" id="{9D24E7DD-443A-8F53-4BF7-014B4089FA5C}"/>
                      </a:ext>
                    </a:extLst>
                  </p:cNvPr>
                  <p:cNvSpPr/>
                  <p:nvPr/>
                </p:nvSpPr>
                <p:spPr>
                  <a:xfrm rot="5400000" flipH="1">
                    <a:off x="5197236"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B3455CF3-9DA5-0A6C-F832-28C5036381A6}"/>
                      </a:ext>
                    </a:extLst>
                  </p:cNvPr>
                  <p:cNvSpPr/>
                  <p:nvPr/>
                </p:nvSpPr>
                <p:spPr>
                  <a:xfrm rot="5400000" flipH="1">
                    <a:off x="5197236" y="4510977"/>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1" name="TextBox 30">
                <a:extLst>
                  <a:ext uri="{FF2B5EF4-FFF2-40B4-BE49-F238E27FC236}">
                    <a16:creationId xmlns:a16="http://schemas.microsoft.com/office/drawing/2014/main" id="{F530875F-92FB-0B07-05FA-478670C9A8C5}"/>
                  </a:ext>
                </a:extLst>
              </p:cNvPr>
              <p:cNvSpPr txBox="1"/>
              <p:nvPr/>
            </p:nvSpPr>
            <p:spPr>
              <a:xfrm>
                <a:off x="3676154" y="4624270"/>
                <a:ext cx="396262" cy="261610"/>
              </a:xfrm>
              <a:prstGeom prst="rect">
                <a:avLst/>
              </a:prstGeom>
              <a:noFill/>
              <a:ln>
                <a:noFill/>
              </a:ln>
            </p:spPr>
            <p:txBody>
              <a:bodyPr wrap="none" rtlCol="0">
                <a:spAutoFit/>
              </a:bodyPr>
              <a:lstStyle/>
              <a:p>
                <a:r>
                  <a:rPr lang="en-US" sz="1100" b="1" dirty="0"/>
                  <a:t>CXL</a:t>
                </a:r>
              </a:p>
            </p:txBody>
          </p:sp>
          <p:cxnSp>
            <p:nvCxnSpPr>
              <p:cNvPr id="32" name="Straight Arrow Connector 31">
                <a:extLst>
                  <a:ext uri="{FF2B5EF4-FFF2-40B4-BE49-F238E27FC236}">
                    <a16:creationId xmlns:a16="http://schemas.microsoft.com/office/drawing/2014/main" id="{B27301B4-E283-B0F4-43A5-E4DA98F8C570}"/>
                  </a:ext>
                </a:extLst>
              </p:cNvPr>
              <p:cNvCxnSpPr>
                <a:cxnSpLocks/>
              </p:cNvCxnSpPr>
              <p:nvPr/>
            </p:nvCxnSpPr>
            <p:spPr>
              <a:xfrm flipH="1">
                <a:off x="3827704" y="4769616"/>
                <a:ext cx="24817" cy="1881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80" name="Picture 479" descr="A picture containing text&#10;&#10;Description automatically generated">
                <a:extLst>
                  <a:ext uri="{FF2B5EF4-FFF2-40B4-BE49-F238E27FC236}">
                    <a16:creationId xmlns:a16="http://schemas.microsoft.com/office/drawing/2014/main" id="{C8F76144-168E-421B-ACB3-E1A2DBFFFBE8}"/>
                  </a:ext>
                </a:extLst>
              </p:cNvPr>
              <p:cNvPicPr>
                <a:picLocks noChangeAspect="1"/>
              </p:cNvPicPr>
              <p:nvPr/>
            </p:nvPicPr>
            <p:blipFill>
              <a:blip r:embed="rId3"/>
              <a:stretch>
                <a:fillRect/>
              </a:stretch>
            </p:blipFill>
            <p:spPr>
              <a:xfrm>
                <a:off x="4304779" y="3500760"/>
                <a:ext cx="759750" cy="759750"/>
              </a:xfrm>
              <a:prstGeom prst="rect">
                <a:avLst/>
              </a:prstGeom>
            </p:spPr>
          </p:pic>
          <p:sp>
            <p:nvSpPr>
              <p:cNvPr id="482" name="TextBox 481">
                <a:extLst>
                  <a:ext uri="{FF2B5EF4-FFF2-40B4-BE49-F238E27FC236}">
                    <a16:creationId xmlns:a16="http://schemas.microsoft.com/office/drawing/2014/main" id="{21214386-5D3E-D3F5-9030-80765F5016D5}"/>
                  </a:ext>
                </a:extLst>
              </p:cNvPr>
              <p:cNvSpPr txBox="1"/>
              <p:nvPr/>
            </p:nvSpPr>
            <p:spPr>
              <a:xfrm>
                <a:off x="4430920" y="3742136"/>
                <a:ext cx="510076" cy="276999"/>
              </a:xfrm>
              <a:prstGeom prst="rect">
                <a:avLst/>
              </a:prstGeom>
              <a:noFill/>
            </p:spPr>
            <p:txBody>
              <a:bodyPr wrap="none" rtlCol="0">
                <a:spAutoFit/>
              </a:bodyPr>
              <a:lstStyle/>
              <a:p>
                <a:r>
                  <a:rPr lang="en-US" sz="1200" b="1" dirty="0">
                    <a:solidFill>
                      <a:schemeClr val="bg1"/>
                    </a:solidFill>
                  </a:rPr>
                  <a:t>AMD</a:t>
                </a:r>
              </a:p>
            </p:txBody>
          </p:sp>
          <p:grpSp>
            <p:nvGrpSpPr>
              <p:cNvPr id="524" name="Group 523">
                <a:extLst>
                  <a:ext uri="{FF2B5EF4-FFF2-40B4-BE49-F238E27FC236}">
                    <a16:creationId xmlns:a16="http://schemas.microsoft.com/office/drawing/2014/main" id="{2966974F-B6F9-D172-0B7D-CE53F8F41C31}"/>
                  </a:ext>
                </a:extLst>
              </p:cNvPr>
              <p:cNvGrpSpPr/>
              <p:nvPr/>
            </p:nvGrpSpPr>
            <p:grpSpPr>
              <a:xfrm>
                <a:off x="4920531" y="3554098"/>
                <a:ext cx="1017938" cy="653075"/>
                <a:chOff x="2172689" y="2806445"/>
                <a:chExt cx="1017938" cy="653075"/>
              </a:xfrm>
            </p:grpSpPr>
            <p:pic>
              <p:nvPicPr>
                <p:cNvPr id="573" name="Picture 4">
                  <a:extLst>
                    <a:ext uri="{FF2B5EF4-FFF2-40B4-BE49-F238E27FC236}">
                      <a16:creationId xmlns:a16="http://schemas.microsoft.com/office/drawing/2014/main" id="{D86CDB0D-8CF8-DB79-DA25-EBFC670113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124370">
                  <a:off x="2172689"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575" name="Picture 4">
                  <a:extLst>
                    <a:ext uri="{FF2B5EF4-FFF2-40B4-BE49-F238E27FC236}">
                      <a16:creationId xmlns:a16="http://schemas.microsoft.com/office/drawing/2014/main" id="{5B0F38B6-A8A9-14CE-2BDA-4A17AF1E534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124370">
                  <a:off x="2294310"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4">
                  <a:extLst>
                    <a:ext uri="{FF2B5EF4-FFF2-40B4-BE49-F238E27FC236}">
                      <a16:creationId xmlns:a16="http://schemas.microsoft.com/office/drawing/2014/main" id="{7443A67C-9253-1C3B-C2F5-7266157300B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124370">
                  <a:off x="2415931"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4">
                  <a:extLst>
                    <a:ext uri="{FF2B5EF4-FFF2-40B4-BE49-F238E27FC236}">
                      <a16:creationId xmlns:a16="http://schemas.microsoft.com/office/drawing/2014/main" id="{6DA93240-ABBA-88AC-19C4-4F99DA217D8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124370">
                  <a:off x="2537552" y="2806445"/>
                  <a:ext cx="653075" cy="653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7" name="Group 176">
                <a:extLst>
                  <a:ext uri="{FF2B5EF4-FFF2-40B4-BE49-F238E27FC236}">
                    <a16:creationId xmlns:a16="http://schemas.microsoft.com/office/drawing/2014/main" id="{4330B26F-50B5-247C-0D6C-58E2B32EC30E}"/>
                  </a:ext>
                </a:extLst>
              </p:cNvPr>
              <p:cNvGrpSpPr/>
              <p:nvPr/>
            </p:nvGrpSpPr>
            <p:grpSpPr>
              <a:xfrm flipH="1">
                <a:off x="3425636" y="3554098"/>
                <a:ext cx="1005839" cy="653075"/>
                <a:chOff x="2172689" y="2806445"/>
                <a:chExt cx="1017938" cy="653075"/>
              </a:xfrm>
            </p:grpSpPr>
            <p:pic>
              <p:nvPicPr>
                <p:cNvPr id="638" name="Picture 4">
                  <a:extLst>
                    <a:ext uri="{FF2B5EF4-FFF2-40B4-BE49-F238E27FC236}">
                      <a16:creationId xmlns:a16="http://schemas.microsoft.com/office/drawing/2014/main" id="{B8E3EC77-E56F-7C4B-92E7-519E3712E97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172689"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639" name="Picture 4">
                  <a:extLst>
                    <a:ext uri="{FF2B5EF4-FFF2-40B4-BE49-F238E27FC236}">
                      <a16:creationId xmlns:a16="http://schemas.microsoft.com/office/drawing/2014/main" id="{CF2ED2CF-70E2-568B-261D-96DD35BBA1C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294310"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640" name="Picture 4">
                  <a:extLst>
                    <a:ext uri="{FF2B5EF4-FFF2-40B4-BE49-F238E27FC236}">
                      <a16:creationId xmlns:a16="http://schemas.microsoft.com/office/drawing/2014/main" id="{130B329E-766C-9CC7-0302-DCFD6F7264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415931"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641" name="Picture 4">
                  <a:extLst>
                    <a:ext uri="{FF2B5EF4-FFF2-40B4-BE49-F238E27FC236}">
                      <a16:creationId xmlns:a16="http://schemas.microsoft.com/office/drawing/2014/main" id="{822A6144-633E-071D-4061-2E714F92B3B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537552" y="2806445"/>
                  <a:ext cx="653075" cy="653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4" name="Group 673">
                <a:extLst>
                  <a:ext uri="{FF2B5EF4-FFF2-40B4-BE49-F238E27FC236}">
                    <a16:creationId xmlns:a16="http://schemas.microsoft.com/office/drawing/2014/main" id="{1AE4B8DE-1A1F-9F88-3563-34551426D82A}"/>
                  </a:ext>
                </a:extLst>
              </p:cNvPr>
              <p:cNvGrpSpPr/>
              <p:nvPr/>
            </p:nvGrpSpPr>
            <p:grpSpPr>
              <a:xfrm rot="16200000">
                <a:off x="5208509" y="2239125"/>
                <a:ext cx="718566" cy="718566"/>
                <a:chOff x="8706012" y="172646"/>
                <a:chExt cx="718566" cy="718566"/>
              </a:xfrm>
            </p:grpSpPr>
            <p:pic>
              <p:nvPicPr>
                <p:cNvPr id="675" name="Picture 6">
                  <a:extLst>
                    <a:ext uri="{FF2B5EF4-FFF2-40B4-BE49-F238E27FC236}">
                      <a16:creationId xmlns:a16="http://schemas.microsoft.com/office/drawing/2014/main" id="{FBDDE277-6BBC-5BA5-AA8B-15F7A96A907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706012" y="172646"/>
                  <a:ext cx="718566" cy="718566"/>
                </a:xfrm>
                <a:prstGeom prst="rect">
                  <a:avLst/>
                </a:prstGeom>
                <a:noFill/>
                <a:extLst>
                  <a:ext uri="{909E8E84-426E-40DD-AFC4-6F175D3DCCD1}">
                    <a14:hiddenFill xmlns:a14="http://schemas.microsoft.com/office/drawing/2010/main">
                      <a:solidFill>
                        <a:srgbClr val="FFFFFF"/>
                      </a:solidFill>
                    </a14:hiddenFill>
                  </a:ext>
                </a:extLst>
              </p:spPr>
            </p:pic>
            <p:sp>
              <p:nvSpPr>
                <p:cNvPr id="676" name="TextBox 675">
                  <a:extLst>
                    <a:ext uri="{FF2B5EF4-FFF2-40B4-BE49-F238E27FC236}">
                      <a16:creationId xmlns:a16="http://schemas.microsoft.com/office/drawing/2014/main" id="{23D0E0E6-8CEE-E3B9-C63C-A7B851760FAC}"/>
                    </a:ext>
                  </a:extLst>
                </p:cNvPr>
                <p:cNvSpPr txBox="1"/>
                <p:nvPr/>
              </p:nvSpPr>
              <p:spPr>
                <a:xfrm>
                  <a:off x="8873549" y="384339"/>
                  <a:ext cx="513261" cy="276999"/>
                </a:xfrm>
                <a:prstGeom prst="rect">
                  <a:avLst/>
                </a:prstGeom>
                <a:solidFill>
                  <a:srgbClr val="B3E59F"/>
                </a:solidFill>
              </p:spPr>
              <p:txBody>
                <a:bodyPr wrap="square" rtlCol="0">
                  <a:spAutoFit/>
                </a:bodyPr>
                <a:lstStyle/>
                <a:p>
                  <a:r>
                    <a:rPr lang="en-US" sz="1200" dirty="0"/>
                    <a:t>PCIe</a:t>
                  </a:r>
                </a:p>
              </p:txBody>
            </p:sp>
          </p:grpSp>
          <p:grpSp>
            <p:nvGrpSpPr>
              <p:cNvPr id="680" name="Group 679">
                <a:extLst>
                  <a:ext uri="{FF2B5EF4-FFF2-40B4-BE49-F238E27FC236}">
                    <a16:creationId xmlns:a16="http://schemas.microsoft.com/office/drawing/2014/main" id="{837257E2-56BE-9F5C-43F9-BE6B0D675B9F}"/>
                  </a:ext>
                </a:extLst>
              </p:cNvPr>
              <p:cNvGrpSpPr/>
              <p:nvPr/>
            </p:nvGrpSpPr>
            <p:grpSpPr>
              <a:xfrm rot="16200000">
                <a:off x="3392907" y="2239126"/>
                <a:ext cx="718566" cy="718566"/>
                <a:chOff x="8706012" y="172646"/>
                <a:chExt cx="718566" cy="718566"/>
              </a:xfrm>
            </p:grpSpPr>
            <p:pic>
              <p:nvPicPr>
                <p:cNvPr id="690" name="Picture 6">
                  <a:extLst>
                    <a:ext uri="{FF2B5EF4-FFF2-40B4-BE49-F238E27FC236}">
                      <a16:creationId xmlns:a16="http://schemas.microsoft.com/office/drawing/2014/main" id="{B128A575-DF35-AEED-E614-724126EDEF0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706012" y="172646"/>
                  <a:ext cx="718566" cy="718566"/>
                </a:xfrm>
                <a:prstGeom prst="rect">
                  <a:avLst/>
                </a:prstGeom>
                <a:noFill/>
                <a:extLst>
                  <a:ext uri="{909E8E84-426E-40DD-AFC4-6F175D3DCCD1}">
                    <a14:hiddenFill xmlns:a14="http://schemas.microsoft.com/office/drawing/2010/main">
                      <a:solidFill>
                        <a:srgbClr val="FFFFFF"/>
                      </a:solidFill>
                    </a14:hiddenFill>
                  </a:ext>
                </a:extLst>
              </p:spPr>
            </p:pic>
            <p:sp>
              <p:nvSpPr>
                <p:cNvPr id="691" name="TextBox 690">
                  <a:extLst>
                    <a:ext uri="{FF2B5EF4-FFF2-40B4-BE49-F238E27FC236}">
                      <a16:creationId xmlns:a16="http://schemas.microsoft.com/office/drawing/2014/main" id="{E6235641-51C3-D356-EB20-842A838C47D4}"/>
                    </a:ext>
                  </a:extLst>
                </p:cNvPr>
                <p:cNvSpPr txBox="1"/>
                <p:nvPr/>
              </p:nvSpPr>
              <p:spPr>
                <a:xfrm>
                  <a:off x="8857647" y="376388"/>
                  <a:ext cx="532051" cy="276999"/>
                </a:xfrm>
                <a:prstGeom prst="rect">
                  <a:avLst/>
                </a:prstGeom>
                <a:solidFill>
                  <a:srgbClr val="B3E59F"/>
                </a:solidFill>
              </p:spPr>
              <p:txBody>
                <a:bodyPr wrap="square" rtlCol="0">
                  <a:spAutoFit/>
                </a:bodyPr>
                <a:lstStyle/>
                <a:p>
                  <a:pPr algn="ctr"/>
                  <a:r>
                    <a:rPr lang="en-US" sz="1200" dirty="0"/>
                    <a:t>PCIe</a:t>
                  </a:r>
                  <a:endParaRPr lang="en-US" sz="800" dirty="0"/>
                </a:p>
              </p:txBody>
            </p:sp>
          </p:grpSp>
          <p:sp>
            <p:nvSpPr>
              <p:cNvPr id="5" name="文字方塊 18">
                <a:extLst>
                  <a:ext uri="{FF2B5EF4-FFF2-40B4-BE49-F238E27FC236}">
                    <a16:creationId xmlns:a16="http://schemas.microsoft.com/office/drawing/2014/main" id="{E037649B-6029-9107-35CC-ACA8879CCF5C}"/>
                  </a:ext>
                </a:extLst>
              </p:cNvPr>
              <p:cNvSpPr txBox="1"/>
              <p:nvPr/>
            </p:nvSpPr>
            <p:spPr>
              <a:xfrm>
                <a:off x="3418140" y="1409620"/>
                <a:ext cx="2560319" cy="646331"/>
              </a:xfrm>
              <a:prstGeom prst="rect">
                <a:avLst/>
              </a:prstGeom>
              <a:noFill/>
            </p:spPr>
            <p:txBody>
              <a:bodyPr wrap="square" rtlCol="0">
                <a:spAutoFit/>
              </a:bodyPr>
              <a:lstStyle/>
              <a:p>
                <a:pPr algn="ctr"/>
                <a:r>
                  <a:rPr lang="en-US" altLang="zh-TW" b="1" dirty="0">
                    <a:solidFill>
                      <a:schemeClr val="accent6"/>
                    </a:solidFill>
                  </a:rPr>
                  <a:t>High Performance &amp; Memory Hybrid Storage</a:t>
                </a:r>
              </a:p>
            </p:txBody>
          </p:sp>
        </p:grpSp>
        <p:grpSp>
          <p:nvGrpSpPr>
            <p:cNvPr id="564" name="Group 563">
              <a:extLst>
                <a:ext uri="{FF2B5EF4-FFF2-40B4-BE49-F238E27FC236}">
                  <a16:creationId xmlns:a16="http://schemas.microsoft.com/office/drawing/2014/main" id="{3C2C81CE-A63A-5F4F-C8FF-37F45C70D90E}"/>
                </a:ext>
              </a:extLst>
            </p:cNvPr>
            <p:cNvGrpSpPr/>
            <p:nvPr/>
          </p:nvGrpSpPr>
          <p:grpSpPr>
            <a:xfrm>
              <a:off x="4045341" y="2302588"/>
              <a:ext cx="640080" cy="640080"/>
              <a:chOff x="1291515" y="2295656"/>
              <a:chExt cx="640080" cy="640080"/>
            </a:xfrm>
          </p:grpSpPr>
          <p:grpSp>
            <p:nvGrpSpPr>
              <p:cNvPr id="565" name="Group 564">
                <a:extLst>
                  <a:ext uri="{FF2B5EF4-FFF2-40B4-BE49-F238E27FC236}">
                    <a16:creationId xmlns:a16="http://schemas.microsoft.com/office/drawing/2014/main" id="{1751BFA6-8AED-4B81-DDF7-19091D74E1EA}"/>
                  </a:ext>
                </a:extLst>
              </p:cNvPr>
              <p:cNvGrpSpPr/>
              <p:nvPr/>
            </p:nvGrpSpPr>
            <p:grpSpPr>
              <a:xfrm>
                <a:off x="1291515" y="2295656"/>
                <a:ext cx="640080" cy="640080"/>
                <a:chOff x="3657600" y="5070130"/>
                <a:chExt cx="797270" cy="797270"/>
              </a:xfrm>
            </p:grpSpPr>
            <p:pic>
              <p:nvPicPr>
                <p:cNvPr id="567" name="Picture 2">
                  <a:extLst>
                    <a:ext uri="{FF2B5EF4-FFF2-40B4-BE49-F238E27FC236}">
                      <a16:creationId xmlns:a16="http://schemas.microsoft.com/office/drawing/2014/main" id="{BD97F010-54D4-ED1A-A66C-767368AB08A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3657600" y="5070130"/>
                  <a:ext cx="797270" cy="797270"/>
                </a:xfrm>
                <a:prstGeom prst="rect">
                  <a:avLst/>
                </a:prstGeom>
                <a:noFill/>
                <a:extLst>
                  <a:ext uri="{909E8E84-426E-40DD-AFC4-6F175D3DCCD1}">
                    <a14:hiddenFill xmlns:a14="http://schemas.microsoft.com/office/drawing/2010/main">
                      <a:solidFill>
                        <a:srgbClr val="FFFFFF"/>
                      </a:solidFill>
                    </a14:hiddenFill>
                  </a:ext>
                </a:extLst>
              </p:spPr>
            </p:pic>
            <p:sp>
              <p:nvSpPr>
                <p:cNvPr id="568" name="Rectangle 567">
                  <a:extLst>
                    <a:ext uri="{FF2B5EF4-FFF2-40B4-BE49-F238E27FC236}">
                      <a16:creationId xmlns:a16="http://schemas.microsoft.com/office/drawing/2014/main" id="{7E0134F0-8D8E-F22A-628A-9D8DC025B905}"/>
                    </a:ext>
                  </a:extLst>
                </p:cNvPr>
                <p:cNvSpPr/>
                <p:nvPr/>
              </p:nvSpPr>
              <p:spPr>
                <a:xfrm>
                  <a:off x="3869923" y="5277553"/>
                  <a:ext cx="366408" cy="291880"/>
                </a:xfrm>
                <a:prstGeom prst="rect">
                  <a:avLst/>
                </a:prstGeom>
                <a:solidFill>
                  <a:srgbClr val="39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Arial Narrow" panose="020B0606020202030204" pitchFamily="34" charset="0"/>
                  </a:endParaRPr>
                </a:p>
              </p:txBody>
            </p:sp>
          </p:grpSp>
          <p:sp>
            <p:nvSpPr>
              <p:cNvPr id="566" name="TextBox 565">
                <a:extLst>
                  <a:ext uri="{FF2B5EF4-FFF2-40B4-BE49-F238E27FC236}">
                    <a16:creationId xmlns:a16="http://schemas.microsoft.com/office/drawing/2014/main" id="{ACA97CB7-73E2-E4CA-942C-1F58096311B6}"/>
                  </a:ext>
                </a:extLst>
              </p:cNvPr>
              <p:cNvSpPr txBox="1"/>
              <p:nvPr/>
            </p:nvSpPr>
            <p:spPr>
              <a:xfrm>
                <a:off x="1378347" y="2462901"/>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grpSp>
        <p:grpSp>
          <p:nvGrpSpPr>
            <p:cNvPr id="569" name="Group 568">
              <a:extLst>
                <a:ext uri="{FF2B5EF4-FFF2-40B4-BE49-F238E27FC236}">
                  <a16:creationId xmlns:a16="http://schemas.microsoft.com/office/drawing/2014/main" id="{51187352-04AF-8F62-27C3-8FEC29716298}"/>
                </a:ext>
              </a:extLst>
            </p:cNvPr>
            <p:cNvGrpSpPr/>
            <p:nvPr/>
          </p:nvGrpSpPr>
          <p:grpSpPr>
            <a:xfrm>
              <a:off x="4676942" y="2301750"/>
              <a:ext cx="640080" cy="640080"/>
              <a:chOff x="1291515" y="2295656"/>
              <a:chExt cx="640080" cy="640080"/>
            </a:xfrm>
          </p:grpSpPr>
          <p:grpSp>
            <p:nvGrpSpPr>
              <p:cNvPr id="570" name="Group 569">
                <a:extLst>
                  <a:ext uri="{FF2B5EF4-FFF2-40B4-BE49-F238E27FC236}">
                    <a16:creationId xmlns:a16="http://schemas.microsoft.com/office/drawing/2014/main" id="{2C7C8A32-BF5B-8CC0-E776-C7D21C3407DB}"/>
                  </a:ext>
                </a:extLst>
              </p:cNvPr>
              <p:cNvGrpSpPr/>
              <p:nvPr/>
            </p:nvGrpSpPr>
            <p:grpSpPr>
              <a:xfrm>
                <a:off x="1291515" y="2295656"/>
                <a:ext cx="640080" cy="640080"/>
                <a:chOff x="3657600" y="5070130"/>
                <a:chExt cx="797270" cy="797270"/>
              </a:xfrm>
            </p:grpSpPr>
            <p:pic>
              <p:nvPicPr>
                <p:cNvPr id="572" name="Picture 2">
                  <a:extLst>
                    <a:ext uri="{FF2B5EF4-FFF2-40B4-BE49-F238E27FC236}">
                      <a16:creationId xmlns:a16="http://schemas.microsoft.com/office/drawing/2014/main" id="{FDAD3677-F4C8-CAD8-1B2A-38A27C2A32E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3657600" y="5070130"/>
                  <a:ext cx="797270" cy="797270"/>
                </a:xfrm>
                <a:prstGeom prst="rect">
                  <a:avLst/>
                </a:prstGeom>
                <a:noFill/>
                <a:extLst>
                  <a:ext uri="{909E8E84-426E-40DD-AFC4-6F175D3DCCD1}">
                    <a14:hiddenFill xmlns:a14="http://schemas.microsoft.com/office/drawing/2010/main">
                      <a:solidFill>
                        <a:srgbClr val="FFFFFF"/>
                      </a:solidFill>
                    </a14:hiddenFill>
                  </a:ext>
                </a:extLst>
              </p:spPr>
            </p:pic>
            <p:sp>
              <p:nvSpPr>
                <p:cNvPr id="165" name="Rectangle 164">
                  <a:extLst>
                    <a:ext uri="{FF2B5EF4-FFF2-40B4-BE49-F238E27FC236}">
                      <a16:creationId xmlns:a16="http://schemas.microsoft.com/office/drawing/2014/main" id="{15538EDF-126F-73C0-E883-713452E79BD7}"/>
                    </a:ext>
                  </a:extLst>
                </p:cNvPr>
                <p:cNvSpPr/>
                <p:nvPr/>
              </p:nvSpPr>
              <p:spPr>
                <a:xfrm>
                  <a:off x="3869923" y="5277553"/>
                  <a:ext cx="366408" cy="291880"/>
                </a:xfrm>
                <a:prstGeom prst="rect">
                  <a:avLst/>
                </a:prstGeom>
                <a:solidFill>
                  <a:srgbClr val="39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Arial Narrow" panose="020B0606020202030204" pitchFamily="34" charset="0"/>
                  </a:endParaRPr>
                </a:p>
              </p:txBody>
            </p:sp>
          </p:grpSp>
          <p:sp>
            <p:nvSpPr>
              <p:cNvPr id="571" name="TextBox 570">
                <a:extLst>
                  <a:ext uri="{FF2B5EF4-FFF2-40B4-BE49-F238E27FC236}">
                    <a16:creationId xmlns:a16="http://schemas.microsoft.com/office/drawing/2014/main" id="{D2083C6C-41E9-B195-226D-84E3FD882761}"/>
                  </a:ext>
                </a:extLst>
              </p:cNvPr>
              <p:cNvSpPr txBox="1"/>
              <p:nvPr/>
            </p:nvSpPr>
            <p:spPr>
              <a:xfrm>
                <a:off x="1406523" y="2452400"/>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grpSp>
      </p:grpSp>
      <p:grpSp>
        <p:nvGrpSpPr>
          <p:cNvPr id="520" name="Group 519">
            <a:extLst>
              <a:ext uri="{FF2B5EF4-FFF2-40B4-BE49-F238E27FC236}">
                <a16:creationId xmlns:a16="http://schemas.microsoft.com/office/drawing/2014/main" id="{86F92FBB-111F-AC90-A3FB-ABB9AC143309}"/>
              </a:ext>
            </a:extLst>
          </p:cNvPr>
          <p:cNvGrpSpPr/>
          <p:nvPr/>
        </p:nvGrpSpPr>
        <p:grpSpPr>
          <a:xfrm>
            <a:off x="6199973" y="1389888"/>
            <a:ext cx="2585210" cy="4455842"/>
            <a:chOff x="6199973" y="1389888"/>
            <a:chExt cx="2585210" cy="4455842"/>
          </a:xfrm>
        </p:grpSpPr>
        <p:grpSp>
          <p:nvGrpSpPr>
            <p:cNvPr id="500" name="Group 499">
              <a:extLst>
                <a:ext uri="{FF2B5EF4-FFF2-40B4-BE49-F238E27FC236}">
                  <a16:creationId xmlns:a16="http://schemas.microsoft.com/office/drawing/2014/main" id="{A0F03238-52F0-1AD1-DFAB-F6FADF643129}"/>
                </a:ext>
              </a:extLst>
            </p:cNvPr>
            <p:cNvGrpSpPr/>
            <p:nvPr/>
          </p:nvGrpSpPr>
          <p:grpSpPr>
            <a:xfrm>
              <a:off x="6199973" y="1389888"/>
              <a:ext cx="2585210" cy="4455842"/>
              <a:chOff x="6199973" y="1389888"/>
              <a:chExt cx="2585210" cy="4455842"/>
            </a:xfrm>
          </p:grpSpPr>
          <p:sp>
            <p:nvSpPr>
              <p:cNvPr id="2" name="Rectangle 1">
                <a:extLst>
                  <a:ext uri="{FF2B5EF4-FFF2-40B4-BE49-F238E27FC236}">
                    <a16:creationId xmlns:a16="http://schemas.microsoft.com/office/drawing/2014/main" id="{DDA32C46-EC04-60F9-E6BE-C8F5300B3709}"/>
                  </a:ext>
                </a:extLst>
              </p:cNvPr>
              <p:cNvSpPr/>
              <p:nvPr/>
            </p:nvSpPr>
            <p:spPr>
              <a:xfrm>
                <a:off x="6199973" y="2061590"/>
                <a:ext cx="2560320" cy="3383280"/>
              </a:xfrm>
              <a:prstGeom prst="rect">
                <a:avLst/>
              </a:prstGeom>
              <a:solidFill>
                <a:schemeClr val="bg1">
                  <a:lumMod val="65000"/>
                </a:schemeClr>
              </a:solidFill>
              <a:ln w="28575">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矩形 15">
                <a:extLst>
                  <a:ext uri="{FF2B5EF4-FFF2-40B4-BE49-F238E27FC236}">
                    <a16:creationId xmlns:a16="http://schemas.microsoft.com/office/drawing/2014/main" id="{DA4BD926-8D87-C6FF-5A00-B252C4962129}"/>
                  </a:ext>
                </a:extLst>
              </p:cNvPr>
              <p:cNvSpPr/>
              <p:nvPr/>
            </p:nvSpPr>
            <p:spPr>
              <a:xfrm>
                <a:off x="6296679" y="3260465"/>
                <a:ext cx="2366909" cy="11934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TW" altLang="en-US" dirty="0"/>
              </a:p>
            </p:txBody>
          </p:sp>
          <p:sp>
            <p:nvSpPr>
              <p:cNvPr id="600" name="Arrow: Down 599">
                <a:extLst>
                  <a:ext uri="{FF2B5EF4-FFF2-40B4-BE49-F238E27FC236}">
                    <a16:creationId xmlns:a16="http://schemas.microsoft.com/office/drawing/2014/main" id="{7782C6B6-E0E5-7B8B-D793-98756E9FB401}"/>
                  </a:ext>
                </a:extLst>
              </p:cNvPr>
              <p:cNvSpPr/>
              <p:nvPr/>
            </p:nvSpPr>
            <p:spPr>
              <a:xfrm>
                <a:off x="6885773" y="4286455"/>
                <a:ext cx="1188720" cy="4749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x96</a:t>
                </a:r>
              </a:p>
            </p:txBody>
          </p:sp>
          <p:sp>
            <p:nvSpPr>
              <p:cNvPr id="601" name="箭號: 向上 19">
                <a:extLst>
                  <a:ext uri="{FF2B5EF4-FFF2-40B4-BE49-F238E27FC236}">
                    <a16:creationId xmlns:a16="http://schemas.microsoft.com/office/drawing/2014/main" id="{EA879971-2A48-88C1-8BC6-9CC6D2377B88}"/>
                  </a:ext>
                </a:extLst>
              </p:cNvPr>
              <p:cNvSpPr/>
              <p:nvPr/>
            </p:nvSpPr>
            <p:spPr>
              <a:xfrm>
                <a:off x="7068653" y="2959000"/>
                <a:ext cx="822960" cy="477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050" b="1" dirty="0"/>
                  <a:t>x32</a:t>
                </a:r>
                <a:endParaRPr lang="zh-TW" altLang="en-US" sz="1050" b="1" dirty="0"/>
              </a:p>
            </p:txBody>
          </p:sp>
          <p:sp>
            <p:nvSpPr>
              <p:cNvPr id="603" name="文字方塊 18">
                <a:extLst>
                  <a:ext uri="{FF2B5EF4-FFF2-40B4-BE49-F238E27FC236}">
                    <a16:creationId xmlns:a16="http://schemas.microsoft.com/office/drawing/2014/main" id="{92725F0E-A2A0-73BB-012D-DE0CDDDEAF9E}"/>
                  </a:ext>
                </a:extLst>
              </p:cNvPr>
              <p:cNvSpPr txBox="1"/>
              <p:nvPr/>
            </p:nvSpPr>
            <p:spPr>
              <a:xfrm>
                <a:off x="6224864" y="5476398"/>
                <a:ext cx="2560319" cy="369332"/>
              </a:xfrm>
              <a:prstGeom prst="rect">
                <a:avLst/>
              </a:prstGeom>
              <a:noFill/>
            </p:spPr>
            <p:txBody>
              <a:bodyPr wrap="square" rtlCol="0">
                <a:spAutoFit/>
              </a:bodyPr>
              <a:lstStyle/>
              <a:p>
                <a:pPr algn="ctr"/>
                <a:r>
                  <a:rPr lang="en-US" altLang="zh-TW" dirty="0">
                    <a:solidFill>
                      <a:schemeClr val="accent6"/>
                    </a:solidFill>
                  </a:rPr>
                  <a:t>2U 24x E3.S SSD (x4)</a:t>
                </a:r>
              </a:p>
            </p:txBody>
          </p:sp>
          <p:pic>
            <p:nvPicPr>
              <p:cNvPr id="477" name="Picture 476" descr="A picture containing text&#10;&#10;Description automatically generated">
                <a:extLst>
                  <a:ext uri="{FF2B5EF4-FFF2-40B4-BE49-F238E27FC236}">
                    <a16:creationId xmlns:a16="http://schemas.microsoft.com/office/drawing/2014/main" id="{4A59FC03-AA7D-9E1A-07E8-C57308DAC768}"/>
                  </a:ext>
                </a:extLst>
              </p:cNvPr>
              <p:cNvPicPr>
                <a:picLocks noChangeAspect="1"/>
              </p:cNvPicPr>
              <p:nvPr/>
            </p:nvPicPr>
            <p:blipFill>
              <a:blip r:embed="rId3"/>
              <a:stretch>
                <a:fillRect/>
              </a:stretch>
            </p:blipFill>
            <p:spPr>
              <a:xfrm>
                <a:off x="7100258" y="3477322"/>
                <a:ext cx="759750" cy="759750"/>
              </a:xfrm>
              <a:prstGeom prst="rect">
                <a:avLst/>
              </a:prstGeom>
            </p:spPr>
          </p:pic>
          <p:sp>
            <p:nvSpPr>
              <p:cNvPr id="483" name="TextBox 482">
                <a:extLst>
                  <a:ext uri="{FF2B5EF4-FFF2-40B4-BE49-F238E27FC236}">
                    <a16:creationId xmlns:a16="http://schemas.microsoft.com/office/drawing/2014/main" id="{AB6434E2-AF00-9392-561D-74EDADF790F4}"/>
                  </a:ext>
                </a:extLst>
              </p:cNvPr>
              <p:cNvSpPr txBox="1"/>
              <p:nvPr/>
            </p:nvSpPr>
            <p:spPr>
              <a:xfrm>
                <a:off x="7243801" y="3718698"/>
                <a:ext cx="510076" cy="276999"/>
              </a:xfrm>
              <a:prstGeom prst="rect">
                <a:avLst/>
              </a:prstGeom>
              <a:noFill/>
            </p:spPr>
            <p:txBody>
              <a:bodyPr wrap="none" rtlCol="0">
                <a:spAutoFit/>
              </a:bodyPr>
              <a:lstStyle/>
              <a:p>
                <a:r>
                  <a:rPr lang="en-US" sz="1200" b="1" dirty="0">
                    <a:solidFill>
                      <a:schemeClr val="bg1"/>
                    </a:solidFill>
                  </a:rPr>
                  <a:t>AMD</a:t>
                </a:r>
              </a:p>
            </p:txBody>
          </p:sp>
          <p:grpSp>
            <p:nvGrpSpPr>
              <p:cNvPr id="642" name="Group 641">
                <a:extLst>
                  <a:ext uri="{FF2B5EF4-FFF2-40B4-BE49-F238E27FC236}">
                    <a16:creationId xmlns:a16="http://schemas.microsoft.com/office/drawing/2014/main" id="{D928A273-CE36-56D3-BBC6-4E044B94C659}"/>
                  </a:ext>
                </a:extLst>
              </p:cNvPr>
              <p:cNvGrpSpPr/>
              <p:nvPr/>
            </p:nvGrpSpPr>
            <p:grpSpPr>
              <a:xfrm>
                <a:off x="7729833" y="3530660"/>
                <a:ext cx="1017938" cy="653075"/>
                <a:chOff x="2172689" y="2806445"/>
                <a:chExt cx="1017938" cy="653075"/>
              </a:xfrm>
            </p:grpSpPr>
            <p:pic>
              <p:nvPicPr>
                <p:cNvPr id="643" name="Picture 4">
                  <a:extLst>
                    <a:ext uri="{FF2B5EF4-FFF2-40B4-BE49-F238E27FC236}">
                      <a16:creationId xmlns:a16="http://schemas.microsoft.com/office/drawing/2014/main" id="{8B67019E-7EE5-C779-E1A2-CF6FC2AD472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124370">
                  <a:off x="2172689"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644" name="Picture 4">
                  <a:extLst>
                    <a:ext uri="{FF2B5EF4-FFF2-40B4-BE49-F238E27FC236}">
                      <a16:creationId xmlns:a16="http://schemas.microsoft.com/office/drawing/2014/main" id="{543BC2D9-51F3-ED4A-FCD3-ECE3303A891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124370">
                  <a:off x="2294310"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645" name="Picture 4">
                  <a:extLst>
                    <a:ext uri="{FF2B5EF4-FFF2-40B4-BE49-F238E27FC236}">
                      <a16:creationId xmlns:a16="http://schemas.microsoft.com/office/drawing/2014/main" id="{5C3CC277-E14E-7B70-6640-AB7C15B30FF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124370">
                  <a:off x="2415931"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646" name="Picture 4">
                  <a:extLst>
                    <a:ext uri="{FF2B5EF4-FFF2-40B4-BE49-F238E27FC236}">
                      <a16:creationId xmlns:a16="http://schemas.microsoft.com/office/drawing/2014/main" id="{001B59A8-AD0F-5152-3939-E46582CB193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124370">
                  <a:off x="2537552" y="2806445"/>
                  <a:ext cx="653075" cy="653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47" name="Group 646">
                <a:extLst>
                  <a:ext uri="{FF2B5EF4-FFF2-40B4-BE49-F238E27FC236}">
                    <a16:creationId xmlns:a16="http://schemas.microsoft.com/office/drawing/2014/main" id="{58B6F5F0-926A-52A2-5CE5-EB405DB617F6}"/>
                  </a:ext>
                </a:extLst>
              </p:cNvPr>
              <p:cNvGrpSpPr/>
              <p:nvPr/>
            </p:nvGrpSpPr>
            <p:grpSpPr>
              <a:xfrm flipH="1">
                <a:off x="6234938" y="3530660"/>
                <a:ext cx="1005839" cy="653075"/>
                <a:chOff x="2172689" y="2806445"/>
                <a:chExt cx="1017938" cy="653075"/>
              </a:xfrm>
            </p:grpSpPr>
            <p:pic>
              <p:nvPicPr>
                <p:cNvPr id="648" name="Picture 4">
                  <a:extLst>
                    <a:ext uri="{FF2B5EF4-FFF2-40B4-BE49-F238E27FC236}">
                      <a16:creationId xmlns:a16="http://schemas.microsoft.com/office/drawing/2014/main" id="{A3F3297C-BEB6-0BEC-6F12-4F6EAF479E6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172689"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649" name="Picture 4">
                  <a:extLst>
                    <a:ext uri="{FF2B5EF4-FFF2-40B4-BE49-F238E27FC236}">
                      <a16:creationId xmlns:a16="http://schemas.microsoft.com/office/drawing/2014/main" id="{419A171A-5F0A-9B74-1450-176643B0323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294310"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650" name="Picture 4">
                  <a:extLst>
                    <a:ext uri="{FF2B5EF4-FFF2-40B4-BE49-F238E27FC236}">
                      <a16:creationId xmlns:a16="http://schemas.microsoft.com/office/drawing/2014/main" id="{05A19BD5-158A-63A2-88F8-917E39F587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415931"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651" name="Picture 4">
                  <a:extLst>
                    <a:ext uri="{FF2B5EF4-FFF2-40B4-BE49-F238E27FC236}">
                      <a16:creationId xmlns:a16="http://schemas.microsoft.com/office/drawing/2014/main" id="{7FE892E1-76DB-64FE-20EC-45619E7EE2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537552" y="2806445"/>
                  <a:ext cx="653075" cy="653075"/>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文字方塊 18">
                <a:extLst>
                  <a:ext uri="{FF2B5EF4-FFF2-40B4-BE49-F238E27FC236}">
                    <a16:creationId xmlns:a16="http://schemas.microsoft.com/office/drawing/2014/main" id="{C1A47DB2-891A-6DA9-1C13-EA01BC262C64}"/>
                  </a:ext>
                </a:extLst>
              </p:cNvPr>
              <p:cNvSpPr txBox="1"/>
              <p:nvPr/>
            </p:nvSpPr>
            <p:spPr>
              <a:xfrm>
                <a:off x="6199973" y="1389888"/>
                <a:ext cx="2560319" cy="646331"/>
              </a:xfrm>
              <a:prstGeom prst="rect">
                <a:avLst/>
              </a:prstGeom>
              <a:noFill/>
            </p:spPr>
            <p:txBody>
              <a:bodyPr wrap="square" rtlCol="0">
                <a:spAutoFit/>
              </a:bodyPr>
              <a:lstStyle/>
              <a:p>
                <a:pPr algn="ctr"/>
                <a:r>
                  <a:rPr lang="en-US" altLang="zh-TW" b="1" dirty="0">
                    <a:solidFill>
                      <a:schemeClr val="accent6"/>
                    </a:solidFill>
                  </a:rPr>
                  <a:t>High Performance and Density Storage</a:t>
                </a:r>
                <a:endParaRPr lang="en-US" altLang="zh-TW" b="1" dirty="0">
                  <a:solidFill>
                    <a:schemeClr val="accent6"/>
                  </a:solidFill>
                  <a:highlight>
                    <a:srgbClr val="FFFF00"/>
                  </a:highlight>
                </a:endParaRPr>
              </a:p>
            </p:txBody>
          </p:sp>
          <p:grpSp>
            <p:nvGrpSpPr>
              <p:cNvPr id="63" name="Group 62">
                <a:extLst>
                  <a:ext uri="{FF2B5EF4-FFF2-40B4-BE49-F238E27FC236}">
                    <a16:creationId xmlns:a16="http://schemas.microsoft.com/office/drawing/2014/main" id="{8C87B143-0816-46C8-326B-60302E36FFF3}"/>
                  </a:ext>
                </a:extLst>
              </p:cNvPr>
              <p:cNvGrpSpPr/>
              <p:nvPr/>
            </p:nvGrpSpPr>
            <p:grpSpPr>
              <a:xfrm>
                <a:off x="6811454" y="2307010"/>
                <a:ext cx="640080" cy="640080"/>
                <a:chOff x="1291515" y="2295656"/>
                <a:chExt cx="640080" cy="640080"/>
              </a:xfrm>
            </p:grpSpPr>
            <p:grpSp>
              <p:nvGrpSpPr>
                <p:cNvPr id="448" name="Group 447">
                  <a:extLst>
                    <a:ext uri="{FF2B5EF4-FFF2-40B4-BE49-F238E27FC236}">
                      <a16:creationId xmlns:a16="http://schemas.microsoft.com/office/drawing/2014/main" id="{BA8DD7B2-2610-B6BF-6E65-D7F93BFD017C}"/>
                    </a:ext>
                  </a:extLst>
                </p:cNvPr>
                <p:cNvGrpSpPr/>
                <p:nvPr/>
              </p:nvGrpSpPr>
              <p:grpSpPr>
                <a:xfrm>
                  <a:off x="1291515" y="2295656"/>
                  <a:ext cx="640080" cy="640080"/>
                  <a:chOff x="3657600" y="5070130"/>
                  <a:chExt cx="797270" cy="797270"/>
                </a:xfrm>
              </p:grpSpPr>
              <p:pic>
                <p:nvPicPr>
                  <p:cNvPr id="450" name="Picture 2">
                    <a:extLst>
                      <a:ext uri="{FF2B5EF4-FFF2-40B4-BE49-F238E27FC236}">
                        <a16:creationId xmlns:a16="http://schemas.microsoft.com/office/drawing/2014/main" id="{73984604-C54C-E900-D1A5-EAB7C1D9E05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3657600" y="5070130"/>
                    <a:ext cx="797270" cy="797270"/>
                  </a:xfrm>
                  <a:prstGeom prst="rect">
                    <a:avLst/>
                  </a:prstGeom>
                  <a:noFill/>
                  <a:extLst>
                    <a:ext uri="{909E8E84-426E-40DD-AFC4-6F175D3DCCD1}">
                      <a14:hiddenFill xmlns:a14="http://schemas.microsoft.com/office/drawing/2010/main">
                        <a:solidFill>
                          <a:srgbClr val="FFFFFF"/>
                        </a:solidFill>
                      </a14:hiddenFill>
                    </a:ext>
                  </a:extLst>
                </p:spPr>
              </p:pic>
              <p:sp>
                <p:nvSpPr>
                  <p:cNvPr id="451" name="Rectangle 450">
                    <a:extLst>
                      <a:ext uri="{FF2B5EF4-FFF2-40B4-BE49-F238E27FC236}">
                        <a16:creationId xmlns:a16="http://schemas.microsoft.com/office/drawing/2014/main" id="{1EB15D2E-A9D1-3BC9-05F7-6233A290E396}"/>
                      </a:ext>
                    </a:extLst>
                  </p:cNvPr>
                  <p:cNvSpPr/>
                  <p:nvPr/>
                </p:nvSpPr>
                <p:spPr>
                  <a:xfrm>
                    <a:off x="3869923" y="5277553"/>
                    <a:ext cx="366408" cy="291880"/>
                  </a:xfrm>
                  <a:prstGeom prst="rect">
                    <a:avLst/>
                  </a:prstGeom>
                  <a:solidFill>
                    <a:srgbClr val="39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Arial Narrow" panose="020B0606020202030204" pitchFamily="34" charset="0"/>
                    </a:endParaRPr>
                  </a:p>
                </p:txBody>
              </p:sp>
            </p:grpSp>
            <p:sp>
              <p:nvSpPr>
                <p:cNvPr id="449" name="TextBox 448">
                  <a:extLst>
                    <a:ext uri="{FF2B5EF4-FFF2-40B4-BE49-F238E27FC236}">
                      <a16:creationId xmlns:a16="http://schemas.microsoft.com/office/drawing/2014/main" id="{5DF0F260-3684-F77A-72E2-A29C04DFC1AD}"/>
                    </a:ext>
                  </a:extLst>
                </p:cNvPr>
                <p:cNvSpPr txBox="1"/>
                <p:nvPr/>
              </p:nvSpPr>
              <p:spPr>
                <a:xfrm>
                  <a:off x="1378347" y="2462901"/>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grpSp>
          <p:grpSp>
            <p:nvGrpSpPr>
              <p:cNvPr id="452" name="Group 451">
                <a:extLst>
                  <a:ext uri="{FF2B5EF4-FFF2-40B4-BE49-F238E27FC236}">
                    <a16:creationId xmlns:a16="http://schemas.microsoft.com/office/drawing/2014/main" id="{ACAF58F1-DBA7-5644-9E17-51F7AD0A23D8}"/>
                  </a:ext>
                </a:extLst>
              </p:cNvPr>
              <p:cNvGrpSpPr/>
              <p:nvPr/>
            </p:nvGrpSpPr>
            <p:grpSpPr>
              <a:xfrm>
                <a:off x="7443055" y="2306172"/>
                <a:ext cx="640080" cy="640080"/>
                <a:chOff x="1291515" y="2295656"/>
                <a:chExt cx="640080" cy="640080"/>
              </a:xfrm>
            </p:grpSpPr>
            <p:grpSp>
              <p:nvGrpSpPr>
                <p:cNvPr id="454" name="Group 453">
                  <a:extLst>
                    <a:ext uri="{FF2B5EF4-FFF2-40B4-BE49-F238E27FC236}">
                      <a16:creationId xmlns:a16="http://schemas.microsoft.com/office/drawing/2014/main" id="{D952EDD3-1530-9B14-E63F-5FEA00A1A082}"/>
                    </a:ext>
                  </a:extLst>
                </p:cNvPr>
                <p:cNvGrpSpPr/>
                <p:nvPr/>
              </p:nvGrpSpPr>
              <p:grpSpPr>
                <a:xfrm>
                  <a:off x="1291515" y="2295656"/>
                  <a:ext cx="640080" cy="640080"/>
                  <a:chOff x="3657600" y="5070130"/>
                  <a:chExt cx="797270" cy="797270"/>
                </a:xfrm>
              </p:grpSpPr>
              <p:pic>
                <p:nvPicPr>
                  <p:cNvPr id="456" name="Picture 2">
                    <a:extLst>
                      <a:ext uri="{FF2B5EF4-FFF2-40B4-BE49-F238E27FC236}">
                        <a16:creationId xmlns:a16="http://schemas.microsoft.com/office/drawing/2014/main" id="{0B5431C3-1B5E-C739-D9BB-69BDDF7FA5D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3657600" y="5070130"/>
                    <a:ext cx="797270" cy="797270"/>
                  </a:xfrm>
                  <a:prstGeom prst="rect">
                    <a:avLst/>
                  </a:prstGeom>
                  <a:noFill/>
                  <a:extLst>
                    <a:ext uri="{909E8E84-426E-40DD-AFC4-6F175D3DCCD1}">
                      <a14:hiddenFill xmlns:a14="http://schemas.microsoft.com/office/drawing/2010/main">
                        <a:solidFill>
                          <a:srgbClr val="FFFFFF"/>
                        </a:solidFill>
                      </a14:hiddenFill>
                    </a:ext>
                  </a:extLst>
                </p:spPr>
              </p:pic>
              <p:sp>
                <p:nvSpPr>
                  <p:cNvPr id="457" name="Rectangle 456">
                    <a:extLst>
                      <a:ext uri="{FF2B5EF4-FFF2-40B4-BE49-F238E27FC236}">
                        <a16:creationId xmlns:a16="http://schemas.microsoft.com/office/drawing/2014/main" id="{70C8830B-6B48-0CFB-A32C-E534FAFB3E4A}"/>
                      </a:ext>
                    </a:extLst>
                  </p:cNvPr>
                  <p:cNvSpPr/>
                  <p:nvPr/>
                </p:nvSpPr>
                <p:spPr>
                  <a:xfrm>
                    <a:off x="3869923" y="5277553"/>
                    <a:ext cx="366408" cy="291880"/>
                  </a:xfrm>
                  <a:prstGeom prst="rect">
                    <a:avLst/>
                  </a:prstGeom>
                  <a:solidFill>
                    <a:srgbClr val="39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Arial Narrow" panose="020B0606020202030204" pitchFamily="34" charset="0"/>
                    </a:endParaRPr>
                  </a:p>
                </p:txBody>
              </p:sp>
            </p:grpSp>
            <p:sp>
              <p:nvSpPr>
                <p:cNvPr id="455" name="TextBox 454">
                  <a:extLst>
                    <a:ext uri="{FF2B5EF4-FFF2-40B4-BE49-F238E27FC236}">
                      <a16:creationId xmlns:a16="http://schemas.microsoft.com/office/drawing/2014/main" id="{54343ECF-8B68-B074-CB45-AFBCA678A6AC}"/>
                    </a:ext>
                  </a:extLst>
                </p:cNvPr>
                <p:cNvSpPr txBox="1"/>
                <p:nvPr/>
              </p:nvSpPr>
              <p:spPr>
                <a:xfrm>
                  <a:off x="1378347" y="2462901"/>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grpSp>
          <p:sp>
            <p:nvSpPr>
              <p:cNvPr id="14" name="Rectangle 13">
                <a:extLst>
                  <a:ext uri="{FF2B5EF4-FFF2-40B4-BE49-F238E27FC236}">
                    <a16:creationId xmlns:a16="http://schemas.microsoft.com/office/drawing/2014/main" id="{B73C4E98-8196-BE7E-3954-2DFDC2D15AB2}"/>
                  </a:ext>
                </a:extLst>
              </p:cNvPr>
              <p:cNvSpPr/>
              <p:nvPr/>
            </p:nvSpPr>
            <p:spPr>
              <a:xfrm>
                <a:off x="6259733" y="4886663"/>
                <a:ext cx="2400254" cy="4464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86B63782-42FF-1A99-59CC-E9C297B6D466}"/>
                  </a:ext>
                </a:extLst>
              </p:cNvPr>
              <p:cNvGrpSpPr/>
              <p:nvPr/>
            </p:nvGrpSpPr>
            <p:grpSpPr>
              <a:xfrm>
                <a:off x="7770725" y="4911027"/>
                <a:ext cx="847682" cy="397677"/>
                <a:chOff x="8822453" y="3662705"/>
                <a:chExt cx="847682" cy="397677"/>
              </a:xfrm>
            </p:grpSpPr>
            <p:sp>
              <p:nvSpPr>
                <p:cNvPr id="59" name="Rectangle 58">
                  <a:extLst>
                    <a:ext uri="{FF2B5EF4-FFF2-40B4-BE49-F238E27FC236}">
                      <a16:creationId xmlns:a16="http://schemas.microsoft.com/office/drawing/2014/main" id="{0788353C-B20E-6065-BC57-27B3DBE2C00A}"/>
                    </a:ext>
                  </a:extLst>
                </p:cNvPr>
                <p:cNvSpPr/>
                <p:nvPr/>
              </p:nvSpPr>
              <p:spPr>
                <a:xfrm>
                  <a:off x="8822453" y="3662705"/>
                  <a:ext cx="847682" cy="397677"/>
                </a:xfrm>
                <a:prstGeom prst="rect">
                  <a:avLst/>
                </a:prstGeom>
                <a:solidFill>
                  <a:srgbClr val="A7D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A24C9324-575F-7152-2049-1E8F57DAA868}"/>
                    </a:ext>
                  </a:extLst>
                </p:cNvPr>
                <p:cNvGrpSpPr/>
                <p:nvPr/>
              </p:nvGrpSpPr>
              <p:grpSpPr>
                <a:xfrm>
                  <a:off x="8874409" y="3680013"/>
                  <a:ext cx="769481" cy="370321"/>
                  <a:chOff x="3359736" y="3058679"/>
                  <a:chExt cx="769481" cy="370321"/>
                </a:xfrm>
              </p:grpSpPr>
              <p:sp>
                <p:nvSpPr>
                  <p:cNvPr id="61" name="Rectangle 60">
                    <a:extLst>
                      <a:ext uri="{FF2B5EF4-FFF2-40B4-BE49-F238E27FC236}">
                        <a16:creationId xmlns:a16="http://schemas.microsoft.com/office/drawing/2014/main" id="{8A830192-64A7-6D4B-C6A5-4F49534B8129}"/>
                      </a:ext>
                    </a:extLst>
                  </p:cNvPr>
                  <p:cNvSpPr/>
                  <p:nvPr/>
                </p:nvSpPr>
                <p:spPr>
                  <a:xfrm flipH="1">
                    <a:off x="3359736"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A4E1B585-E3D4-D5F2-F53D-69DD24CA49FC}"/>
                      </a:ext>
                    </a:extLst>
                  </p:cNvPr>
                  <p:cNvSpPr/>
                  <p:nvPr/>
                </p:nvSpPr>
                <p:spPr>
                  <a:xfrm flipH="1">
                    <a:off x="3425533"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0" name="Rectangle 459">
                    <a:extLst>
                      <a:ext uri="{FF2B5EF4-FFF2-40B4-BE49-F238E27FC236}">
                        <a16:creationId xmlns:a16="http://schemas.microsoft.com/office/drawing/2014/main" id="{CE5A54A0-4BA0-899A-8AF4-6B20F405C2E1}"/>
                      </a:ext>
                    </a:extLst>
                  </p:cNvPr>
                  <p:cNvSpPr/>
                  <p:nvPr/>
                </p:nvSpPr>
                <p:spPr>
                  <a:xfrm flipH="1">
                    <a:off x="3491330"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1" name="Rectangle 460">
                    <a:extLst>
                      <a:ext uri="{FF2B5EF4-FFF2-40B4-BE49-F238E27FC236}">
                        <a16:creationId xmlns:a16="http://schemas.microsoft.com/office/drawing/2014/main" id="{04965345-8CC6-8891-ADEB-C17580B5DBA6}"/>
                      </a:ext>
                    </a:extLst>
                  </p:cNvPr>
                  <p:cNvSpPr/>
                  <p:nvPr/>
                </p:nvSpPr>
                <p:spPr>
                  <a:xfrm flipH="1">
                    <a:off x="3557127"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2" name="Rectangle 461">
                    <a:extLst>
                      <a:ext uri="{FF2B5EF4-FFF2-40B4-BE49-F238E27FC236}">
                        <a16:creationId xmlns:a16="http://schemas.microsoft.com/office/drawing/2014/main" id="{4CE237BE-0817-2082-91F8-C86565617896}"/>
                      </a:ext>
                    </a:extLst>
                  </p:cNvPr>
                  <p:cNvSpPr/>
                  <p:nvPr/>
                </p:nvSpPr>
                <p:spPr>
                  <a:xfrm flipH="1">
                    <a:off x="3622924"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3" name="Rectangle 462">
                    <a:extLst>
                      <a:ext uri="{FF2B5EF4-FFF2-40B4-BE49-F238E27FC236}">
                        <a16:creationId xmlns:a16="http://schemas.microsoft.com/office/drawing/2014/main" id="{D394B311-7E7C-9C27-D10D-6C8FDE676B58}"/>
                      </a:ext>
                    </a:extLst>
                  </p:cNvPr>
                  <p:cNvSpPr/>
                  <p:nvPr/>
                </p:nvSpPr>
                <p:spPr>
                  <a:xfrm flipH="1">
                    <a:off x="3688721"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4" name="Rectangle 463">
                    <a:extLst>
                      <a:ext uri="{FF2B5EF4-FFF2-40B4-BE49-F238E27FC236}">
                        <a16:creationId xmlns:a16="http://schemas.microsoft.com/office/drawing/2014/main" id="{54F5DD73-0437-92CD-B112-23DA52A42923}"/>
                      </a:ext>
                    </a:extLst>
                  </p:cNvPr>
                  <p:cNvSpPr/>
                  <p:nvPr/>
                </p:nvSpPr>
                <p:spPr>
                  <a:xfrm flipH="1">
                    <a:off x="3754518"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5" name="Rectangle 464">
                    <a:extLst>
                      <a:ext uri="{FF2B5EF4-FFF2-40B4-BE49-F238E27FC236}">
                        <a16:creationId xmlns:a16="http://schemas.microsoft.com/office/drawing/2014/main" id="{4516DE73-BFE9-FD1D-D901-8731AB9B454C}"/>
                      </a:ext>
                    </a:extLst>
                  </p:cNvPr>
                  <p:cNvSpPr/>
                  <p:nvPr/>
                </p:nvSpPr>
                <p:spPr>
                  <a:xfrm flipH="1">
                    <a:off x="3820315"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6" name="Rectangle 465">
                    <a:extLst>
                      <a:ext uri="{FF2B5EF4-FFF2-40B4-BE49-F238E27FC236}">
                        <a16:creationId xmlns:a16="http://schemas.microsoft.com/office/drawing/2014/main" id="{F9E2059F-FA03-CBE8-4437-EB452DDE78C5}"/>
                      </a:ext>
                    </a:extLst>
                  </p:cNvPr>
                  <p:cNvSpPr/>
                  <p:nvPr/>
                </p:nvSpPr>
                <p:spPr>
                  <a:xfrm flipH="1">
                    <a:off x="3886112"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7" name="Rectangle 466">
                    <a:extLst>
                      <a:ext uri="{FF2B5EF4-FFF2-40B4-BE49-F238E27FC236}">
                        <a16:creationId xmlns:a16="http://schemas.microsoft.com/office/drawing/2014/main" id="{515A982D-917A-8452-3476-06D33957572D}"/>
                      </a:ext>
                    </a:extLst>
                  </p:cNvPr>
                  <p:cNvSpPr/>
                  <p:nvPr/>
                </p:nvSpPr>
                <p:spPr>
                  <a:xfrm flipH="1">
                    <a:off x="4017706"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8" name="Rectangle 467">
                    <a:extLst>
                      <a:ext uri="{FF2B5EF4-FFF2-40B4-BE49-F238E27FC236}">
                        <a16:creationId xmlns:a16="http://schemas.microsoft.com/office/drawing/2014/main" id="{4F3D4141-6C10-2EEB-81D5-2DA8FEEA6040}"/>
                      </a:ext>
                    </a:extLst>
                  </p:cNvPr>
                  <p:cNvSpPr/>
                  <p:nvPr/>
                </p:nvSpPr>
                <p:spPr>
                  <a:xfrm flipH="1">
                    <a:off x="3951909"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9" name="Rectangle 468">
                    <a:extLst>
                      <a:ext uri="{FF2B5EF4-FFF2-40B4-BE49-F238E27FC236}">
                        <a16:creationId xmlns:a16="http://schemas.microsoft.com/office/drawing/2014/main" id="{9BF92A7D-6EBA-C8CD-1610-A154A7963D8A}"/>
                      </a:ext>
                    </a:extLst>
                  </p:cNvPr>
                  <p:cNvSpPr/>
                  <p:nvPr/>
                </p:nvSpPr>
                <p:spPr>
                  <a:xfrm flipH="1">
                    <a:off x="4083498"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70" name="Group 469">
                <a:extLst>
                  <a:ext uri="{FF2B5EF4-FFF2-40B4-BE49-F238E27FC236}">
                    <a16:creationId xmlns:a16="http://schemas.microsoft.com/office/drawing/2014/main" id="{36EF6EDC-69EA-0A9E-45F2-094B2BBEE851}"/>
                  </a:ext>
                </a:extLst>
              </p:cNvPr>
              <p:cNvGrpSpPr/>
              <p:nvPr/>
            </p:nvGrpSpPr>
            <p:grpSpPr>
              <a:xfrm>
                <a:off x="6303818" y="4909066"/>
                <a:ext cx="847682" cy="397677"/>
                <a:chOff x="8822453" y="3651776"/>
                <a:chExt cx="847682" cy="397677"/>
              </a:xfrm>
            </p:grpSpPr>
            <p:sp>
              <p:nvSpPr>
                <p:cNvPr id="473" name="Rectangle 472">
                  <a:extLst>
                    <a:ext uri="{FF2B5EF4-FFF2-40B4-BE49-F238E27FC236}">
                      <a16:creationId xmlns:a16="http://schemas.microsoft.com/office/drawing/2014/main" id="{20C82481-5D58-57DD-E1EA-C659B495F4A0}"/>
                    </a:ext>
                  </a:extLst>
                </p:cNvPr>
                <p:cNvSpPr/>
                <p:nvPr/>
              </p:nvSpPr>
              <p:spPr>
                <a:xfrm>
                  <a:off x="8822453" y="3651776"/>
                  <a:ext cx="847682" cy="397677"/>
                </a:xfrm>
                <a:prstGeom prst="rect">
                  <a:avLst/>
                </a:prstGeom>
                <a:solidFill>
                  <a:srgbClr val="A7D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4" name="Group 473">
                  <a:extLst>
                    <a:ext uri="{FF2B5EF4-FFF2-40B4-BE49-F238E27FC236}">
                      <a16:creationId xmlns:a16="http://schemas.microsoft.com/office/drawing/2014/main" id="{281B600C-FC76-C500-5032-38A0A6EBD478}"/>
                    </a:ext>
                  </a:extLst>
                </p:cNvPr>
                <p:cNvGrpSpPr/>
                <p:nvPr/>
              </p:nvGrpSpPr>
              <p:grpSpPr>
                <a:xfrm>
                  <a:off x="8874409" y="3669084"/>
                  <a:ext cx="769481" cy="370321"/>
                  <a:chOff x="3359736" y="3047750"/>
                  <a:chExt cx="769481" cy="370321"/>
                </a:xfrm>
              </p:grpSpPr>
              <p:sp>
                <p:nvSpPr>
                  <p:cNvPr id="476" name="Rectangle 475">
                    <a:extLst>
                      <a:ext uri="{FF2B5EF4-FFF2-40B4-BE49-F238E27FC236}">
                        <a16:creationId xmlns:a16="http://schemas.microsoft.com/office/drawing/2014/main" id="{583F2D0F-09EE-8732-73AB-257FF3E4F2A2}"/>
                      </a:ext>
                    </a:extLst>
                  </p:cNvPr>
                  <p:cNvSpPr/>
                  <p:nvPr/>
                </p:nvSpPr>
                <p:spPr>
                  <a:xfrm flipH="1">
                    <a:off x="3359736" y="3047750"/>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6" name="Rectangle 485">
                    <a:extLst>
                      <a:ext uri="{FF2B5EF4-FFF2-40B4-BE49-F238E27FC236}">
                        <a16:creationId xmlns:a16="http://schemas.microsoft.com/office/drawing/2014/main" id="{9C734A9F-B1FC-1EFD-F876-39F3A21F383B}"/>
                      </a:ext>
                    </a:extLst>
                  </p:cNvPr>
                  <p:cNvSpPr/>
                  <p:nvPr/>
                </p:nvSpPr>
                <p:spPr>
                  <a:xfrm flipH="1">
                    <a:off x="3425533" y="3047750"/>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8" name="Rectangle 487">
                    <a:extLst>
                      <a:ext uri="{FF2B5EF4-FFF2-40B4-BE49-F238E27FC236}">
                        <a16:creationId xmlns:a16="http://schemas.microsoft.com/office/drawing/2014/main" id="{63A708EE-3AF4-FA0C-1DC7-92E65FCE4159}"/>
                      </a:ext>
                    </a:extLst>
                  </p:cNvPr>
                  <p:cNvSpPr/>
                  <p:nvPr/>
                </p:nvSpPr>
                <p:spPr>
                  <a:xfrm flipH="1">
                    <a:off x="3491330" y="3047750"/>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9" name="Rectangle 488">
                    <a:extLst>
                      <a:ext uri="{FF2B5EF4-FFF2-40B4-BE49-F238E27FC236}">
                        <a16:creationId xmlns:a16="http://schemas.microsoft.com/office/drawing/2014/main" id="{C68191E0-AA3A-E1BD-0F24-D9B1FF5191E0}"/>
                      </a:ext>
                    </a:extLst>
                  </p:cNvPr>
                  <p:cNvSpPr/>
                  <p:nvPr/>
                </p:nvSpPr>
                <p:spPr>
                  <a:xfrm flipH="1">
                    <a:off x="3557127" y="3047750"/>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 name="Rectangle 490">
                    <a:extLst>
                      <a:ext uri="{FF2B5EF4-FFF2-40B4-BE49-F238E27FC236}">
                        <a16:creationId xmlns:a16="http://schemas.microsoft.com/office/drawing/2014/main" id="{34EB68A7-3B89-DEF5-1372-6A70B5805EE1}"/>
                      </a:ext>
                    </a:extLst>
                  </p:cNvPr>
                  <p:cNvSpPr/>
                  <p:nvPr/>
                </p:nvSpPr>
                <p:spPr>
                  <a:xfrm flipH="1">
                    <a:off x="3622924" y="3047750"/>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2" name="Rectangle 491">
                    <a:extLst>
                      <a:ext uri="{FF2B5EF4-FFF2-40B4-BE49-F238E27FC236}">
                        <a16:creationId xmlns:a16="http://schemas.microsoft.com/office/drawing/2014/main" id="{ACD0ED10-3D86-3AE1-9543-7447CD50AE18}"/>
                      </a:ext>
                    </a:extLst>
                  </p:cNvPr>
                  <p:cNvSpPr/>
                  <p:nvPr/>
                </p:nvSpPr>
                <p:spPr>
                  <a:xfrm flipH="1">
                    <a:off x="3688721" y="3047750"/>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3" name="Rectangle 492">
                    <a:extLst>
                      <a:ext uri="{FF2B5EF4-FFF2-40B4-BE49-F238E27FC236}">
                        <a16:creationId xmlns:a16="http://schemas.microsoft.com/office/drawing/2014/main" id="{21D49364-14A5-6AA2-84AF-BF63AF6A4849}"/>
                      </a:ext>
                    </a:extLst>
                  </p:cNvPr>
                  <p:cNvSpPr/>
                  <p:nvPr/>
                </p:nvSpPr>
                <p:spPr>
                  <a:xfrm flipH="1">
                    <a:off x="3754518" y="3047750"/>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Rectangle 493">
                    <a:extLst>
                      <a:ext uri="{FF2B5EF4-FFF2-40B4-BE49-F238E27FC236}">
                        <a16:creationId xmlns:a16="http://schemas.microsoft.com/office/drawing/2014/main" id="{A34FF563-7D1B-E07F-D0B4-00D4FD8AA82D}"/>
                      </a:ext>
                    </a:extLst>
                  </p:cNvPr>
                  <p:cNvSpPr/>
                  <p:nvPr/>
                </p:nvSpPr>
                <p:spPr>
                  <a:xfrm flipH="1">
                    <a:off x="3820315" y="3047750"/>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5" name="Rectangle 494">
                    <a:extLst>
                      <a:ext uri="{FF2B5EF4-FFF2-40B4-BE49-F238E27FC236}">
                        <a16:creationId xmlns:a16="http://schemas.microsoft.com/office/drawing/2014/main" id="{E41A146B-EB18-4884-68D6-935B54F62E3A}"/>
                      </a:ext>
                    </a:extLst>
                  </p:cNvPr>
                  <p:cNvSpPr/>
                  <p:nvPr/>
                </p:nvSpPr>
                <p:spPr>
                  <a:xfrm flipH="1">
                    <a:off x="3886112" y="3047750"/>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Rectangle 495">
                    <a:extLst>
                      <a:ext uri="{FF2B5EF4-FFF2-40B4-BE49-F238E27FC236}">
                        <a16:creationId xmlns:a16="http://schemas.microsoft.com/office/drawing/2014/main" id="{3BFC3B11-618B-E203-4DE3-AB2DB49FA07E}"/>
                      </a:ext>
                    </a:extLst>
                  </p:cNvPr>
                  <p:cNvSpPr/>
                  <p:nvPr/>
                </p:nvSpPr>
                <p:spPr>
                  <a:xfrm flipH="1">
                    <a:off x="4017706" y="3047750"/>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7" name="Rectangle 496">
                    <a:extLst>
                      <a:ext uri="{FF2B5EF4-FFF2-40B4-BE49-F238E27FC236}">
                        <a16:creationId xmlns:a16="http://schemas.microsoft.com/office/drawing/2014/main" id="{7F4EDAC8-28E6-4736-BECD-4CA599F065A9}"/>
                      </a:ext>
                    </a:extLst>
                  </p:cNvPr>
                  <p:cNvSpPr/>
                  <p:nvPr/>
                </p:nvSpPr>
                <p:spPr>
                  <a:xfrm flipH="1">
                    <a:off x="3951909" y="3047750"/>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9" name="Rectangle 498">
                    <a:extLst>
                      <a:ext uri="{FF2B5EF4-FFF2-40B4-BE49-F238E27FC236}">
                        <a16:creationId xmlns:a16="http://schemas.microsoft.com/office/drawing/2014/main" id="{FBABFF71-67C0-A528-ECF3-7E6250BD50A8}"/>
                      </a:ext>
                    </a:extLst>
                  </p:cNvPr>
                  <p:cNvSpPr/>
                  <p:nvPr/>
                </p:nvSpPr>
                <p:spPr>
                  <a:xfrm flipH="1">
                    <a:off x="4083498" y="3047750"/>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509" name="Rectangle 508">
              <a:extLst>
                <a:ext uri="{FF2B5EF4-FFF2-40B4-BE49-F238E27FC236}">
                  <a16:creationId xmlns:a16="http://schemas.microsoft.com/office/drawing/2014/main" id="{2266F244-9079-EAEC-E531-E7B362E9E829}"/>
                </a:ext>
              </a:extLst>
            </p:cNvPr>
            <p:cNvSpPr/>
            <p:nvPr/>
          </p:nvSpPr>
          <p:spPr>
            <a:xfrm>
              <a:off x="7184700" y="4915456"/>
              <a:ext cx="562332" cy="381167"/>
            </a:xfrm>
            <a:prstGeom prst="rect">
              <a:avLst/>
            </a:prstGeom>
            <a:solidFill>
              <a:srgbClr val="A7D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3577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2CC763-36C0-BD53-D45D-A206D7EC75B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l="7460" t="22009" r="7351" b="34377"/>
          <a:stretch/>
        </p:blipFill>
        <p:spPr>
          <a:xfrm>
            <a:off x="1053817" y="4596505"/>
            <a:ext cx="4915653" cy="1689756"/>
          </a:xfrm>
          <a:prstGeom prst="rect">
            <a:avLst/>
          </a:prstGeom>
        </p:spPr>
      </p:pic>
      <p:sp>
        <p:nvSpPr>
          <p:cNvPr id="10" name="Oval 9">
            <a:extLst>
              <a:ext uri="{FF2B5EF4-FFF2-40B4-BE49-F238E27FC236}">
                <a16:creationId xmlns:a16="http://schemas.microsoft.com/office/drawing/2014/main" id="{AF59C1C2-A326-10C0-093F-928C62B9288B}"/>
              </a:ext>
            </a:extLst>
          </p:cNvPr>
          <p:cNvSpPr/>
          <p:nvPr/>
        </p:nvSpPr>
        <p:spPr>
          <a:xfrm>
            <a:off x="6867464" y="66122"/>
            <a:ext cx="4416565" cy="4416564"/>
          </a:xfrm>
          <a:prstGeom prst="ellipse">
            <a:avLst/>
          </a:prstGeom>
          <a:gradFill flip="none" rotWithShape="1">
            <a:gsLst>
              <a:gs pos="0">
                <a:srgbClr val="F7F7FB">
                  <a:alpha val="70000"/>
                </a:srgb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333D9ED9-DAEB-F26F-E2DB-E932A3C9328C}"/>
              </a:ext>
            </a:extLst>
          </p:cNvPr>
          <p:cNvPicPr>
            <a:picLocks noChangeAspect="1"/>
          </p:cNvPicPr>
          <p:nvPr/>
        </p:nvPicPr>
        <p:blipFill>
          <a:blip r:embed="rId5" cstate="screen">
            <a:extLst>
              <a:ext uri="{28A0092B-C50C-407E-A947-70E740481C1C}">
                <a14:useLocalDpi xmlns:a14="http://schemas.microsoft.com/office/drawing/2010/main"/>
              </a:ext>
            </a:extLst>
          </a:blip>
          <a:srcRect t="5606" b="5606"/>
          <a:stretch/>
        </p:blipFill>
        <p:spPr>
          <a:xfrm>
            <a:off x="5827115" y="930350"/>
            <a:ext cx="6088653" cy="3604009"/>
          </a:xfrm>
          <a:prstGeom prst="rect">
            <a:avLst/>
          </a:prstGeom>
          <a:effectLst>
            <a:outerShdw blurRad="165100" dist="165100" dir="5400000" sx="98000" sy="98000" algn="t" rotWithShape="0">
              <a:prstClr val="black">
                <a:alpha val="76000"/>
              </a:prstClr>
            </a:outerShdw>
          </a:effectLst>
        </p:spPr>
      </p:pic>
      <p:cxnSp>
        <p:nvCxnSpPr>
          <p:cNvPr id="25" name="Straight Connector 24">
            <a:extLst>
              <a:ext uri="{FF2B5EF4-FFF2-40B4-BE49-F238E27FC236}">
                <a16:creationId xmlns:a16="http://schemas.microsoft.com/office/drawing/2014/main" id="{DA2ADE2E-8B52-9812-9B95-1E1D773D9251}"/>
              </a:ext>
            </a:extLst>
          </p:cNvPr>
          <p:cNvCxnSpPr>
            <a:cxnSpLocks/>
          </p:cNvCxnSpPr>
          <p:nvPr/>
        </p:nvCxnSpPr>
        <p:spPr>
          <a:xfrm flipV="1">
            <a:off x="8864065" y="190005"/>
            <a:ext cx="0" cy="1016837"/>
          </a:xfrm>
          <a:prstGeom prst="line">
            <a:avLst/>
          </a:prstGeom>
          <a:ln>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129F702-EF86-3A2D-B1C9-E2D2A11A42F9}"/>
              </a:ext>
            </a:extLst>
          </p:cNvPr>
          <p:cNvSpPr txBox="1"/>
          <p:nvPr/>
        </p:nvSpPr>
        <p:spPr>
          <a:xfrm>
            <a:off x="6974958" y="295502"/>
            <a:ext cx="1889107" cy="461665"/>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Arial"/>
                <a:ea typeface="+mn-ea"/>
                <a:cs typeface="+mn-cs"/>
              </a:rPr>
              <a:t>PCIe 5.0 Slots</a:t>
            </a:r>
            <a:br>
              <a:rPr kumimoji="0" lang="en-US" altLang="zh-TW" sz="1200" b="1" i="0" u="none" strike="noStrike" kern="1200" cap="none" spc="0" normalizeH="0" baseline="0" noProof="0" dirty="0">
                <a:ln>
                  <a:noFill/>
                </a:ln>
                <a:solidFill>
                  <a:prstClr val="white"/>
                </a:solidFill>
                <a:effectLst/>
                <a:uLnTx/>
                <a:uFillTx/>
                <a:latin typeface="Arial"/>
                <a:ea typeface="+mn-ea"/>
                <a:cs typeface="+mn-cs"/>
              </a:rPr>
            </a:br>
            <a:r>
              <a:rPr lang="en-US" altLang="zh-TW" sz="1200" dirty="0">
                <a:solidFill>
                  <a:prstClr val="white"/>
                </a:solidFill>
                <a:latin typeface="Arial"/>
              </a:rPr>
              <a:t>2 x16 slots &amp; 2x AIOMs</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9AC1BF4F-1615-0165-BAF6-270DAB9FBE9B}"/>
              </a:ext>
            </a:extLst>
          </p:cNvPr>
          <p:cNvSpPr>
            <a:spLocks noGrp="1"/>
          </p:cNvSpPr>
          <p:nvPr>
            <p:ph type="body" sz="quarter" idx="12"/>
          </p:nvPr>
        </p:nvSpPr>
        <p:spPr>
          <a:xfrm>
            <a:off x="475831" y="1708416"/>
            <a:ext cx="3728062" cy="2047875"/>
          </a:xfrm>
        </p:spPr>
        <p:txBody>
          <a:bodyPr anchor="t" anchorCtr="0"/>
          <a:lstStyle/>
          <a:p>
            <a:pPr marL="0" indent="0">
              <a:buNone/>
            </a:pPr>
            <a:r>
              <a:rPr lang="en-US" sz="4000" b="1" dirty="0">
                <a:solidFill>
                  <a:schemeClr val="bg1"/>
                </a:solidFill>
              </a:rPr>
              <a:t>X13 1U Petascale All-Flash</a:t>
            </a:r>
            <a:endParaRPr lang="en-US" sz="4000" b="1" dirty="0"/>
          </a:p>
        </p:txBody>
      </p:sp>
      <p:cxnSp>
        <p:nvCxnSpPr>
          <p:cNvPr id="2" name="Straight Connector 1">
            <a:extLst>
              <a:ext uri="{FF2B5EF4-FFF2-40B4-BE49-F238E27FC236}">
                <a16:creationId xmlns:a16="http://schemas.microsoft.com/office/drawing/2014/main" id="{61E7E24E-5215-EFF3-62CA-AF4B323ADCAD}"/>
              </a:ext>
            </a:extLst>
          </p:cNvPr>
          <p:cNvCxnSpPr>
            <a:cxnSpLocks/>
          </p:cNvCxnSpPr>
          <p:nvPr/>
        </p:nvCxnSpPr>
        <p:spPr>
          <a:xfrm flipH="1">
            <a:off x="5851872" y="1770154"/>
            <a:ext cx="2499707" cy="0"/>
          </a:xfrm>
          <a:prstGeom prst="line">
            <a:avLst/>
          </a:prstGeom>
          <a:ln>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8435EA7-203A-20E4-85EA-8D47D660A348}"/>
              </a:ext>
            </a:extLst>
          </p:cNvPr>
          <p:cNvSpPr txBox="1"/>
          <p:nvPr/>
        </p:nvSpPr>
        <p:spPr>
          <a:xfrm>
            <a:off x="5758302" y="1303444"/>
            <a:ext cx="1639679" cy="461665"/>
          </a:xfrm>
          <a:prstGeom prst="rect">
            <a:avLst/>
          </a:prstGeom>
          <a:noFill/>
        </p:spPr>
        <p:txBody>
          <a:bodyPr wrap="square" rtlCol="0" anchor="b">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US" altLang="zh-TW" sz="1200" b="1" i="0" u="none" strike="noStrike" kern="1200" cap="none" spc="0" normalizeH="0" baseline="0" noProof="0">
                <a:ln>
                  <a:noFill/>
                </a:ln>
                <a:solidFill>
                  <a:prstClr val="white"/>
                </a:solidFill>
                <a:effectLst/>
                <a:uLnTx/>
                <a:uFillTx/>
                <a:latin typeface="Arial"/>
                <a:ea typeface="+mn-ea"/>
                <a:cs typeface="+mn-cs"/>
              </a:rPr>
              <a:t>Dual Processor</a:t>
            </a:r>
            <a:br>
              <a:rPr lang="en-US" altLang="zh-TW" sz="1200">
                <a:solidFill>
                  <a:prstClr val="white"/>
                </a:solidFill>
                <a:latin typeface="Arial"/>
              </a:rPr>
            </a:br>
            <a:r>
              <a:rPr lang="en-US" altLang="zh-TW" sz="1200">
                <a:solidFill>
                  <a:prstClr val="white"/>
                </a:solidFill>
                <a:latin typeface="Arial"/>
              </a:rPr>
              <a:t>Up to 270W TDP</a:t>
            </a:r>
            <a:endParaRPr kumimoji="0" lang="en-US" altLang="zh-TW" sz="1200" b="1" i="0" u="none" strike="noStrike" kern="1200" cap="none" spc="0" normalizeH="0" baseline="0" noProof="0">
              <a:ln>
                <a:noFill/>
              </a:ln>
              <a:solidFill>
                <a:prstClr val="white"/>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A2C9DDFD-FC59-E457-D3E1-2118334A0DA3}"/>
              </a:ext>
            </a:extLst>
          </p:cNvPr>
          <p:cNvCxnSpPr>
            <a:cxnSpLocks/>
          </p:cNvCxnSpPr>
          <p:nvPr/>
        </p:nvCxnSpPr>
        <p:spPr>
          <a:xfrm flipH="1">
            <a:off x="4581241" y="3619710"/>
            <a:ext cx="3152300" cy="0"/>
          </a:xfrm>
          <a:prstGeom prst="line">
            <a:avLst/>
          </a:prstGeom>
          <a:ln>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E122F26-2D69-44BD-C591-EE2B46BE9F38}"/>
              </a:ext>
            </a:extLst>
          </p:cNvPr>
          <p:cNvSpPr txBox="1"/>
          <p:nvPr/>
        </p:nvSpPr>
        <p:spPr>
          <a:xfrm>
            <a:off x="4487962" y="3158045"/>
            <a:ext cx="2088334"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altLang="zh-TW" sz="1200" b="1" dirty="0">
                <a:solidFill>
                  <a:prstClr val="white"/>
                </a:solidFill>
                <a:latin typeface="Arial"/>
              </a:rPr>
              <a:t>E1.S/E3.S EDSFF</a:t>
            </a:r>
            <a:br>
              <a:rPr lang="en-US" altLang="zh-TW" sz="1200" dirty="0">
                <a:solidFill>
                  <a:prstClr val="white"/>
                </a:solidFill>
                <a:latin typeface="Arial"/>
              </a:rPr>
            </a:br>
            <a:r>
              <a:rPr lang="en-US" altLang="zh-TW" sz="1200" dirty="0">
                <a:solidFill>
                  <a:prstClr val="white"/>
                </a:solidFill>
                <a:latin typeface="Arial"/>
              </a:rPr>
              <a:t>Next-gen form factor</a:t>
            </a:r>
            <a:endParaRPr kumimoji="0" lang="en-US" altLang="zh-TW" sz="12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0DEF579D-5FDB-05DE-F18D-9E2322731B54}"/>
              </a:ext>
            </a:extLst>
          </p:cNvPr>
          <p:cNvCxnSpPr>
            <a:cxnSpLocks/>
          </p:cNvCxnSpPr>
          <p:nvPr/>
        </p:nvCxnSpPr>
        <p:spPr>
          <a:xfrm flipV="1">
            <a:off x="10832957" y="440055"/>
            <a:ext cx="0" cy="1543897"/>
          </a:xfrm>
          <a:prstGeom prst="line">
            <a:avLst/>
          </a:prstGeom>
          <a:ln>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98FB51C-214E-980E-03EC-206142AA89A6}"/>
              </a:ext>
            </a:extLst>
          </p:cNvPr>
          <p:cNvSpPr txBox="1"/>
          <p:nvPr/>
        </p:nvSpPr>
        <p:spPr>
          <a:xfrm>
            <a:off x="9197666" y="371702"/>
            <a:ext cx="1653701" cy="461665"/>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altLang="zh-TW" sz="1200" b="1" i="0" u="none" strike="noStrike" kern="1200" cap="none" spc="0" normalizeH="0" baseline="0" noProof="0">
                <a:ln>
                  <a:noFill/>
                </a:ln>
                <a:solidFill>
                  <a:prstClr val="white"/>
                </a:solidFill>
                <a:effectLst/>
                <a:uLnTx/>
                <a:uFillTx/>
                <a:latin typeface="Arial"/>
                <a:ea typeface="+mn-ea"/>
                <a:cs typeface="+mn-cs"/>
              </a:rPr>
              <a:t>DDR5 Slots</a:t>
            </a:r>
            <a:br>
              <a:rPr kumimoji="0" lang="en-US" altLang="zh-TW" sz="1200" b="1" i="0" u="none" strike="noStrike" kern="1200" cap="none" spc="0" normalizeH="0" baseline="0" noProof="0">
                <a:ln>
                  <a:noFill/>
                </a:ln>
                <a:solidFill>
                  <a:prstClr val="white"/>
                </a:solidFill>
                <a:effectLst/>
                <a:uLnTx/>
                <a:uFillTx/>
                <a:latin typeface="Arial"/>
                <a:ea typeface="+mn-ea"/>
                <a:cs typeface="+mn-cs"/>
              </a:rPr>
            </a:br>
            <a:r>
              <a:rPr lang="en-US" altLang="zh-TW" sz="1200">
                <a:solidFill>
                  <a:prstClr val="white"/>
                </a:solidFill>
                <a:latin typeface="Arial"/>
              </a:rPr>
              <a:t>Up to 32 DIMMs</a:t>
            </a: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cxnSp>
        <p:nvCxnSpPr>
          <p:cNvPr id="5" name="Straight Connector 4">
            <a:extLst>
              <a:ext uri="{FF2B5EF4-FFF2-40B4-BE49-F238E27FC236}">
                <a16:creationId xmlns:a16="http://schemas.microsoft.com/office/drawing/2014/main" id="{743D95D7-2E74-208F-7DB1-466AA5E5DF31}"/>
              </a:ext>
            </a:extLst>
          </p:cNvPr>
          <p:cNvCxnSpPr>
            <a:cxnSpLocks/>
          </p:cNvCxnSpPr>
          <p:nvPr/>
        </p:nvCxnSpPr>
        <p:spPr>
          <a:xfrm>
            <a:off x="9855531" y="3865549"/>
            <a:ext cx="0" cy="1155079"/>
          </a:xfrm>
          <a:prstGeom prst="line">
            <a:avLst/>
          </a:prstGeom>
          <a:ln>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AA96156-6609-AAB9-8C08-6F054316210D}"/>
              </a:ext>
            </a:extLst>
          </p:cNvPr>
          <p:cNvSpPr txBox="1"/>
          <p:nvPr/>
        </p:nvSpPr>
        <p:spPr>
          <a:xfrm>
            <a:off x="8238774" y="4637278"/>
            <a:ext cx="1653701" cy="461665"/>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Arial"/>
                <a:ea typeface="+mn-ea"/>
                <a:cs typeface="+mn-cs"/>
              </a:rPr>
              <a:t>Optional E3.S 2T x8 CXL Support</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92689293-E468-325C-9B47-489623122AF2}"/>
              </a:ext>
            </a:extLst>
          </p:cNvPr>
          <p:cNvSpPr txBox="1"/>
          <p:nvPr/>
        </p:nvSpPr>
        <p:spPr>
          <a:xfrm>
            <a:off x="1422141" y="4395924"/>
            <a:ext cx="2088334"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altLang="zh-TW" sz="1200" b="1" dirty="0">
                <a:solidFill>
                  <a:prstClr val="white"/>
                </a:solidFill>
                <a:latin typeface="Arial"/>
              </a:rPr>
              <a:t>Redundant Power Supply </a:t>
            </a:r>
            <a:br>
              <a:rPr lang="en-US" altLang="zh-TW" sz="1200" dirty="0">
                <a:solidFill>
                  <a:prstClr val="white"/>
                </a:solidFill>
                <a:latin typeface="Arial"/>
              </a:rPr>
            </a:br>
            <a:r>
              <a:rPr lang="en-US" altLang="zh-TW" sz="1200" dirty="0">
                <a:solidFill>
                  <a:prstClr val="white"/>
                </a:solidFill>
                <a:latin typeface="Arial"/>
              </a:rPr>
              <a:t>1600W (Titanium level)</a:t>
            </a:r>
            <a:endParaRPr kumimoji="0" lang="en-US" altLang="zh-TW" sz="12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24" name="Straight Connector 23">
            <a:extLst>
              <a:ext uri="{FF2B5EF4-FFF2-40B4-BE49-F238E27FC236}">
                <a16:creationId xmlns:a16="http://schemas.microsoft.com/office/drawing/2014/main" id="{D4374B4E-9963-3E4B-2D07-C0045F1170F6}"/>
              </a:ext>
            </a:extLst>
          </p:cNvPr>
          <p:cNvCxnSpPr>
            <a:cxnSpLocks/>
          </p:cNvCxnSpPr>
          <p:nvPr/>
        </p:nvCxnSpPr>
        <p:spPr>
          <a:xfrm>
            <a:off x="2834048" y="5839551"/>
            <a:ext cx="0" cy="643856"/>
          </a:xfrm>
          <a:prstGeom prst="line">
            <a:avLst/>
          </a:prstGeom>
          <a:ln>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160C5D2-E8D2-CFFC-4684-D3F3473B128E}"/>
              </a:ext>
            </a:extLst>
          </p:cNvPr>
          <p:cNvSpPr txBox="1"/>
          <p:nvPr/>
        </p:nvSpPr>
        <p:spPr>
          <a:xfrm>
            <a:off x="1180347" y="6080712"/>
            <a:ext cx="1653701" cy="461665"/>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Arial"/>
                <a:ea typeface="+mn-ea"/>
                <a:cs typeface="+mn-cs"/>
              </a:rPr>
              <a:t>PCIe 5.0 Slots</a:t>
            </a:r>
            <a:r>
              <a:rPr lang="en-US" altLang="zh-TW" sz="1200" dirty="0">
                <a:solidFill>
                  <a:prstClr val="white"/>
                </a:solidFill>
                <a:latin typeface="Arial"/>
              </a:rPr>
              <a:t> </a:t>
            </a:r>
            <a:br>
              <a:rPr lang="en-US" altLang="zh-TW" sz="1200" dirty="0">
                <a:solidFill>
                  <a:prstClr val="white"/>
                </a:solidFill>
                <a:latin typeface="Arial"/>
              </a:rPr>
            </a:br>
            <a:r>
              <a:rPr lang="en-US" altLang="zh-TW" sz="1200" dirty="0">
                <a:solidFill>
                  <a:prstClr val="white"/>
                </a:solidFill>
                <a:latin typeface="Arial"/>
              </a:rPr>
              <a:t> x16 AIOMs</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29" name="Straight Connector 28">
            <a:extLst>
              <a:ext uri="{FF2B5EF4-FFF2-40B4-BE49-F238E27FC236}">
                <a16:creationId xmlns:a16="http://schemas.microsoft.com/office/drawing/2014/main" id="{27111E78-7A57-DEB8-14B7-9ECCFE26C37D}"/>
              </a:ext>
            </a:extLst>
          </p:cNvPr>
          <p:cNvCxnSpPr>
            <a:cxnSpLocks/>
          </p:cNvCxnSpPr>
          <p:nvPr/>
        </p:nvCxnSpPr>
        <p:spPr>
          <a:xfrm>
            <a:off x="4744421" y="5566787"/>
            <a:ext cx="0" cy="904951"/>
          </a:xfrm>
          <a:prstGeom prst="line">
            <a:avLst/>
          </a:prstGeom>
          <a:ln>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0B809D2-61A2-88B8-FDC0-FF46C7BE4034}"/>
              </a:ext>
            </a:extLst>
          </p:cNvPr>
          <p:cNvSpPr txBox="1"/>
          <p:nvPr/>
        </p:nvSpPr>
        <p:spPr>
          <a:xfrm>
            <a:off x="3090720" y="6069043"/>
            <a:ext cx="1653701" cy="461665"/>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Arial"/>
                <a:ea typeface="+mn-ea"/>
                <a:cs typeface="+mn-cs"/>
              </a:rPr>
              <a:t>PCIe 5.0 Slots</a:t>
            </a:r>
            <a:r>
              <a:rPr lang="en-US" altLang="zh-TW" sz="1200" dirty="0">
                <a:solidFill>
                  <a:prstClr val="white"/>
                </a:solidFill>
                <a:latin typeface="Arial"/>
              </a:rPr>
              <a:t> </a:t>
            </a:r>
            <a:br>
              <a:rPr lang="en-US" altLang="zh-TW" sz="1200" dirty="0">
                <a:solidFill>
                  <a:prstClr val="white"/>
                </a:solidFill>
                <a:latin typeface="Arial"/>
              </a:rPr>
            </a:br>
            <a:r>
              <a:rPr lang="en-US" altLang="zh-TW" sz="1200" dirty="0">
                <a:solidFill>
                  <a:prstClr val="white"/>
                </a:solidFill>
                <a:latin typeface="Arial"/>
              </a:rPr>
              <a:t> x16 slots</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9" name="Straight Connector 8">
            <a:extLst>
              <a:ext uri="{FF2B5EF4-FFF2-40B4-BE49-F238E27FC236}">
                <a16:creationId xmlns:a16="http://schemas.microsoft.com/office/drawing/2014/main" id="{AA3E2351-2280-AD0D-6B46-765FF48D371F}"/>
              </a:ext>
            </a:extLst>
          </p:cNvPr>
          <p:cNvCxnSpPr>
            <a:cxnSpLocks/>
          </p:cNvCxnSpPr>
          <p:nvPr/>
        </p:nvCxnSpPr>
        <p:spPr>
          <a:xfrm flipV="1">
            <a:off x="1403553" y="4395924"/>
            <a:ext cx="0" cy="1170863"/>
          </a:xfrm>
          <a:prstGeom prst="line">
            <a:avLst/>
          </a:prstGeom>
          <a:ln>
            <a:solidFill>
              <a:schemeClr val="accent5"/>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252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59C1C2-A326-10C0-093F-928C62B9288B}"/>
              </a:ext>
            </a:extLst>
          </p:cNvPr>
          <p:cNvSpPr/>
          <p:nvPr/>
        </p:nvSpPr>
        <p:spPr>
          <a:xfrm>
            <a:off x="6867464" y="66122"/>
            <a:ext cx="4416565" cy="4416564"/>
          </a:xfrm>
          <a:prstGeom prst="ellipse">
            <a:avLst/>
          </a:prstGeom>
          <a:gradFill flip="none" rotWithShape="1">
            <a:gsLst>
              <a:gs pos="0">
                <a:srgbClr val="F7F7FB">
                  <a:alpha val="70000"/>
                </a:srgb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4" name="Picture 33">
            <a:extLst>
              <a:ext uri="{FF2B5EF4-FFF2-40B4-BE49-F238E27FC236}">
                <a16:creationId xmlns:a16="http://schemas.microsoft.com/office/drawing/2014/main" id="{76F74517-2EAB-CEAC-1013-ECC796EAFD7E}"/>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10283" y1="58613" x2="10954" y2="75168"/>
                        <a14:foregroundMark x1="78167" y1="81208" x2="79434" y2="84787"/>
                      </a14:backgroundRemoval>
                    </a14:imgEffect>
                  </a14:imgLayer>
                </a14:imgProps>
              </a:ext>
              <a:ext uri="{28A0092B-C50C-407E-A947-70E740481C1C}">
                <a14:useLocalDpi xmlns:a14="http://schemas.microsoft.com/office/drawing/2010/main"/>
              </a:ext>
            </a:extLst>
          </a:blip>
          <a:stretch>
            <a:fillRect/>
          </a:stretch>
        </p:blipFill>
        <p:spPr>
          <a:xfrm>
            <a:off x="5536643" y="416092"/>
            <a:ext cx="6655358" cy="4433600"/>
          </a:xfrm>
          <a:prstGeom prst="rect">
            <a:avLst/>
          </a:prstGeom>
        </p:spPr>
      </p:pic>
      <p:cxnSp>
        <p:nvCxnSpPr>
          <p:cNvPr id="25" name="Straight Connector 24">
            <a:extLst>
              <a:ext uri="{FF2B5EF4-FFF2-40B4-BE49-F238E27FC236}">
                <a16:creationId xmlns:a16="http://schemas.microsoft.com/office/drawing/2014/main" id="{DA2ADE2E-8B52-9812-9B95-1E1D773D9251}"/>
              </a:ext>
            </a:extLst>
          </p:cNvPr>
          <p:cNvCxnSpPr>
            <a:cxnSpLocks/>
          </p:cNvCxnSpPr>
          <p:nvPr/>
        </p:nvCxnSpPr>
        <p:spPr>
          <a:xfrm flipV="1">
            <a:off x="9054983" y="460151"/>
            <a:ext cx="0" cy="808149"/>
          </a:xfrm>
          <a:prstGeom prst="line">
            <a:avLst/>
          </a:prstGeom>
          <a:ln>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129F702-EF86-3A2D-B1C9-E2D2A11A42F9}"/>
              </a:ext>
            </a:extLst>
          </p:cNvPr>
          <p:cNvSpPr txBox="1"/>
          <p:nvPr/>
        </p:nvSpPr>
        <p:spPr>
          <a:xfrm>
            <a:off x="7134450" y="335694"/>
            <a:ext cx="1920534" cy="461665"/>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Arial"/>
                <a:ea typeface="+mn-ea"/>
                <a:cs typeface="+mn-cs"/>
              </a:rPr>
              <a:t>PCIe 5.0 Slots</a:t>
            </a:r>
            <a:br>
              <a:rPr kumimoji="0" lang="en-US" altLang="zh-TW" sz="1200" b="1" i="0" u="none" strike="noStrike" kern="1200" cap="none" spc="0" normalizeH="0" baseline="0" noProof="0" dirty="0">
                <a:ln>
                  <a:noFill/>
                </a:ln>
                <a:solidFill>
                  <a:prstClr val="white"/>
                </a:solidFill>
                <a:effectLst/>
                <a:uLnTx/>
                <a:uFillTx/>
                <a:latin typeface="Arial"/>
                <a:ea typeface="+mn-ea"/>
                <a:cs typeface="+mn-cs"/>
              </a:rPr>
            </a:br>
            <a:r>
              <a:rPr lang="en-US" altLang="zh-TW" sz="1200" dirty="0">
                <a:solidFill>
                  <a:prstClr val="white"/>
                </a:solidFill>
                <a:latin typeface="Arial"/>
              </a:rPr>
              <a:t> 2 x16 slots &amp; 2 AIOMs</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9AC1BF4F-1615-0165-BAF6-270DAB9FBE9B}"/>
              </a:ext>
            </a:extLst>
          </p:cNvPr>
          <p:cNvSpPr>
            <a:spLocks noGrp="1"/>
          </p:cNvSpPr>
          <p:nvPr>
            <p:ph type="body" sz="quarter" idx="12"/>
          </p:nvPr>
        </p:nvSpPr>
        <p:spPr>
          <a:xfrm>
            <a:off x="475831" y="1708416"/>
            <a:ext cx="3728062" cy="2047875"/>
          </a:xfrm>
        </p:spPr>
        <p:txBody>
          <a:bodyPr anchor="t" anchorCtr="0"/>
          <a:lstStyle/>
          <a:p>
            <a:pPr marL="0" indent="0">
              <a:buNone/>
            </a:pPr>
            <a:r>
              <a:rPr lang="en-US" sz="4000" b="1" dirty="0"/>
              <a:t>H</a:t>
            </a:r>
            <a:r>
              <a:rPr lang="en-US" sz="4000" b="1" dirty="0">
                <a:solidFill>
                  <a:schemeClr val="bg1"/>
                </a:solidFill>
              </a:rPr>
              <a:t>13 </a:t>
            </a:r>
            <a:r>
              <a:rPr lang="en-US" sz="4000" b="1" dirty="0"/>
              <a:t>2</a:t>
            </a:r>
            <a:r>
              <a:rPr lang="en-US" sz="4000" b="1" dirty="0">
                <a:solidFill>
                  <a:schemeClr val="bg1"/>
                </a:solidFill>
              </a:rPr>
              <a:t>U Petascale All-Flash</a:t>
            </a:r>
            <a:endParaRPr lang="en-US" sz="4000" b="1" dirty="0"/>
          </a:p>
        </p:txBody>
      </p:sp>
      <p:cxnSp>
        <p:nvCxnSpPr>
          <p:cNvPr id="2" name="Straight Connector 1">
            <a:extLst>
              <a:ext uri="{FF2B5EF4-FFF2-40B4-BE49-F238E27FC236}">
                <a16:creationId xmlns:a16="http://schemas.microsoft.com/office/drawing/2014/main" id="{61E7E24E-5215-EFF3-62CA-AF4B323ADCAD}"/>
              </a:ext>
            </a:extLst>
          </p:cNvPr>
          <p:cNvCxnSpPr>
            <a:cxnSpLocks/>
          </p:cNvCxnSpPr>
          <p:nvPr/>
        </p:nvCxnSpPr>
        <p:spPr>
          <a:xfrm flipH="1">
            <a:off x="5851872" y="1780786"/>
            <a:ext cx="3345794" cy="0"/>
          </a:xfrm>
          <a:prstGeom prst="line">
            <a:avLst/>
          </a:prstGeom>
          <a:ln>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8435EA7-203A-20E4-85EA-8D47D660A348}"/>
              </a:ext>
            </a:extLst>
          </p:cNvPr>
          <p:cNvSpPr txBox="1"/>
          <p:nvPr/>
        </p:nvSpPr>
        <p:spPr>
          <a:xfrm>
            <a:off x="5758302" y="1303444"/>
            <a:ext cx="1639679" cy="461665"/>
          </a:xfrm>
          <a:prstGeom prst="rect">
            <a:avLst/>
          </a:prstGeom>
          <a:noFill/>
        </p:spPr>
        <p:txBody>
          <a:bodyPr wrap="square" rtlCol="0" anchor="b">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Arial"/>
                <a:ea typeface="+mn-ea"/>
                <a:cs typeface="+mn-cs"/>
              </a:rPr>
              <a:t>Dual Processor</a:t>
            </a:r>
            <a:br>
              <a:rPr lang="en-US" altLang="zh-TW" sz="1200" dirty="0">
                <a:solidFill>
                  <a:prstClr val="white"/>
                </a:solidFill>
                <a:latin typeface="Arial"/>
              </a:rPr>
            </a:br>
            <a:r>
              <a:rPr lang="en-US" altLang="zh-TW" sz="1200" dirty="0">
                <a:solidFill>
                  <a:prstClr val="white"/>
                </a:solidFill>
                <a:latin typeface="Arial"/>
              </a:rPr>
              <a:t>Up to 350W TDP</a:t>
            </a:r>
            <a:endParaRPr kumimoji="0" lang="en-US" altLang="zh-TW" sz="12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A2C9DDFD-FC59-E457-D3E1-2118334A0DA3}"/>
              </a:ext>
            </a:extLst>
          </p:cNvPr>
          <p:cNvCxnSpPr>
            <a:cxnSpLocks/>
          </p:cNvCxnSpPr>
          <p:nvPr/>
        </p:nvCxnSpPr>
        <p:spPr>
          <a:xfrm flipH="1">
            <a:off x="4485546" y="3417689"/>
            <a:ext cx="2442557" cy="0"/>
          </a:xfrm>
          <a:prstGeom prst="line">
            <a:avLst/>
          </a:prstGeom>
          <a:ln>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E122F26-2D69-44BD-C591-EE2B46BE9F38}"/>
              </a:ext>
            </a:extLst>
          </p:cNvPr>
          <p:cNvSpPr txBox="1"/>
          <p:nvPr/>
        </p:nvSpPr>
        <p:spPr>
          <a:xfrm>
            <a:off x="4392267" y="2966657"/>
            <a:ext cx="2088334"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altLang="zh-TW" sz="1200" b="1" dirty="0">
                <a:solidFill>
                  <a:prstClr val="white"/>
                </a:solidFill>
                <a:latin typeface="Arial"/>
              </a:rPr>
              <a:t>E3.S EDSFF</a:t>
            </a:r>
            <a:br>
              <a:rPr lang="en-US" altLang="zh-TW" sz="1200" dirty="0">
                <a:solidFill>
                  <a:prstClr val="white"/>
                </a:solidFill>
                <a:latin typeface="Arial"/>
              </a:rPr>
            </a:br>
            <a:r>
              <a:rPr lang="en-US" altLang="zh-TW" sz="1200" dirty="0">
                <a:solidFill>
                  <a:prstClr val="white"/>
                </a:solidFill>
                <a:latin typeface="Arial"/>
              </a:rPr>
              <a:t>Up to 32 E3 1T slots</a:t>
            </a:r>
            <a:endParaRPr kumimoji="0" lang="en-US" altLang="zh-TW" sz="12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0DEF579D-5FDB-05DE-F18D-9E2322731B54}"/>
              </a:ext>
            </a:extLst>
          </p:cNvPr>
          <p:cNvCxnSpPr>
            <a:cxnSpLocks/>
          </p:cNvCxnSpPr>
          <p:nvPr/>
        </p:nvCxnSpPr>
        <p:spPr>
          <a:xfrm flipV="1">
            <a:off x="10491315" y="460151"/>
            <a:ext cx="0" cy="1543897"/>
          </a:xfrm>
          <a:prstGeom prst="line">
            <a:avLst/>
          </a:prstGeom>
          <a:ln>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98FB51C-214E-980E-03EC-206142AA89A6}"/>
              </a:ext>
            </a:extLst>
          </p:cNvPr>
          <p:cNvSpPr txBox="1"/>
          <p:nvPr/>
        </p:nvSpPr>
        <p:spPr>
          <a:xfrm>
            <a:off x="8856024" y="384115"/>
            <a:ext cx="1653701" cy="461665"/>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Arial"/>
                <a:ea typeface="+mn-ea"/>
                <a:cs typeface="+mn-cs"/>
              </a:rPr>
              <a:t>DDR5 Slots</a:t>
            </a:r>
            <a:br>
              <a:rPr kumimoji="0" lang="en-US" altLang="zh-TW" sz="1200" b="1" i="0" u="none" strike="noStrike" kern="1200" cap="none" spc="0" normalizeH="0" baseline="0" noProof="0" dirty="0">
                <a:ln>
                  <a:noFill/>
                </a:ln>
                <a:solidFill>
                  <a:prstClr val="white"/>
                </a:solidFill>
                <a:effectLst/>
                <a:uLnTx/>
                <a:uFillTx/>
                <a:latin typeface="Arial"/>
                <a:ea typeface="+mn-ea"/>
                <a:cs typeface="+mn-cs"/>
              </a:rPr>
            </a:br>
            <a:r>
              <a:rPr lang="en-US" altLang="zh-TW" sz="1200" dirty="0">
                <a:solidFill>
                  <a:prstClr val="white"/>
                </a:solidFill>
                <a:latin typeface="Arial"/>
              </a:rPr>
              <a:t>Up to 24 DIMMs</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a:extLst>
              <a:ext uri="{FF2B5EF4-FFF2-40B4-BE49-F238E27FC236}">
                <a16:creationId xmlns:a16="http://schemas.microsoft.com/office/drawing/2014/main" id="{0015D550-4361-6CC3-D178-06D8C4D45438}"/>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777" b="89944" l="8273" r="92037">
                        <a14:foregroundMark x1="8273" y1="45251" x2="9928" y2="77374"/>
                        <a14:foregroundMark x1="92141" y1="40223" x2="89762" y2="79888"/>
                        <a14:foregroundMark x1="13444" y1="82682" x2="13444" y2="82682"/>
                        <a14:foregroundMark x1="8480" y1="79888" x2="13444" y2="78771"/>
                        <a14:foregroundMark x1="9100" y1="82123" x2="13857" y2="75419"/>
                      </a14:backgroundRemoval>
                    </a14:imgEffect>
                  </a14:imgLayer>
                </a14:imgProps>
              </a:ext>
              <a:ext uri="{28A0092B-C50C-407E-A947-70E740481C1C}">
                <a14:useLocalDpi xmlns:a14="http://schemas.microsoft.com/office/drawing/2010/main"/>
              </a:ext>
            </a:extLst>
          </a:blip>
          <a:srcRect/>
          <a:stretch/>
        </p:blipFill>
        <p:spPr>
          <a:xfrm>
            <a:off x="1081678" y="4317468"/>
            <a:ext cx="5208589" cy="1929107"/>
          </a:xfrm>
          <a:prstGeom prst="rect">
            <a:avLst/>
          </a:prstGeom>
        </p:spPr>
      </p:pic>
      <p:sp>
        <p:nvSpPr>
          <p:cNvPr id="15" name="TextBox 14">
            <a:extLst>
              <a:ext uri="{FF2B5EF4-FFF2-40B4-BE49-F238E27FC236}">
                <a16:creationId xmlns:a16="http://schemas.microsoft.com/office/drawing/2014/main" id="{93875B09-2C8D-ADD5-2F4E-988CFB703295}"/>
              </a:ext>
            </a:extLst>
          </p:cNvPr>
          <p:cNvSpPr txBox="1"/>
          <p:nvPr/>
        </p:nvSpPr>
        <p:spPr>
          <a:xfrm>
            <a:off x="6173460" y="5057441"/>
            <a:ext cx="2088334" cy="276999"/>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altLang="zh-TW" sz="1200" b="1" dirty="0">
                <a:solidFill>
                  <a:prstClr val="white"/>
                </a:solidFill>
                <a:latin typeface="Arial"/>
              </a:rPr>
              <a:t>Hot swap U.2</a:t>
            </a:r>
          </a:p>
        </p:txBody>
      </p:sp>
      <p:cxnSp>
        <p:nvCxnSpPr>
          <p:cNvPr id="16" name="Straight Connector 15">
            <a:extLst>
              <a:ext uri="{FF2B5EF4-FFF2-40B4-BE49-F238E27FC236}">
                <a16:creationId xmlns:a16="http://schemas.microsoft.com/office/drawing/2014/main" id="{D0038127-259A-72F3-185B-21A1B1E46370}"/>
              </a:ext>
            </a:extLst>
          </p:cNvPr>
          <p:cNvCxnSpPr>
            <a:cxnSpLocks/>
            <a:endCxn id="15" idx="2"/>
          </p:cNvCxnSpPr>
          <p:nvPr/>
        </p:nvCxnSpPr>
        <p:spPr>
          <a:xfrm flipV="1">
            <a:off x="5694456" y="5334440"/>
            <a:ext cx="1523171" cy="25313"/>
          </a:xfrm>
          <a:prstGeom prst="line">
            <a:avLst/>
          </a:prstGeom>
          <a:ln>
            <a:solidFill>
              <a:schemeClr val="accent5"/>
            </a:solidFill>
            <a:head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71A270A-13BB-9405-22C0-745921234F8C}"/>
              </a:ext>
            </a:extLst>
          </p:cNvPr>
          <p:cNvCxnSpPr>
            <a:cxnSpLocks/>
          </p:cNvCxnSpPr>
          <p:nvPr/>
        </p:nvCxnSpPr>
        <p:spPr>
          <a:xfrm>
            <a:off x="2834048" y="5839551"/>
            <a:ext cx="0" cy="643856"/>
          </a:xfrm>
          <a:prstGeom prst="line">
            <a:avLst/>
          </a:prstGeom>
          <a:ln>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86E193A-9403-AA35-E137-69C764AB561D}"/>
              </a:ext>
            </a:extLst>
          </p:cNvPr>
          <p:cNvSpPr txBox="1"/>
          <p:nvPr/>
        </p:nvSpPr>
        <p:spPr>
          <a:xfrm>
            <a:off x="1180347" y="6080712"/>
            <a:ext cx="1653701" cy="461665"/>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Arial"/>
                <a:ea typeface="+mn-ea"/>
                <a:cs typeface="+mn-cs"/>
              </a:rPr>
              <a:t>PCIe 5.0 Slots</a:t>
            </a:r>
            <a:r>
              <a:rPr lang="en-US" altLang="zh-TW" sz="1200" dirty="0">
                <a:solidFill>
                  <a:prstClr val="white"/>
                </a:solidFill>
                <a:latin typeface="Arial"/>
              </a:rPr>
              <a:t> </a:t>
            </a:r>
            <a:br>
              <a:rPr lang="en-US" altLang="zh-TW" sz="1200" dirty="0">
                <a:solidFill>
                  <a:prstClr val="white"/>
                </a:solidFill>
                <a:latin typeface="Arial"/>
              </a:rPr>
            </a:br>
            <a:r>
              <a:rPr lang="en-US" altLang="zh-TW" sz="1200" dirty="0">
                <a:solidFill>
                  <a:prstClr val="white"/>
                </a:solidFill>
                <a:latin typeface="Arial"/>
              </a:rPr>
              <a:t> x16 AIOMs</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22" name="Straight Connector 21">
            <a:extLst>
              <a:ext uri="{FF2B5EF4-FFF2-40B4-BE49-F238E27FC236}">
                <a16:creationId xmlns:a16="http://schemas.microsoft.com/office/drawing/2014/main" id="{974878CE-F738-C948-2E33-D596BAC44E0B}"/>
              </a:ext>
            </a:extLst>
          </p:cNvPr>
          <p:cNvCxnSpPr>
            <a:cxnSpLocks/>
          </p:cNvCxnSpPr>
          <p:nvPr/>
        </p:nvCxnSpPr>
        <p:spPr>
          <a:xfrm>
            <a:off x="4744421" y="5566787"/>
            <a:ext cx="0" cy="904951"/>
          </a:xfrm>
          <a:prstGeom prst="line">
            <a:avLst/>
          </a:prstGeom>
          <a:ln>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E92EF9B-6C8B-EAEF-2F4B-E1D2DBD616D3}"/>
              </a:ext>
            </a:extLst>
          </p:cNvPr>
          <p:cNvSpPr txBox="1"/>
          <p:nvPr/>
        </p:nvSpPr>
        <p:spPr>
          <a:xfrm>
            <a:off x="3090720" y="6069043"/>
            <a:ext cx="1653701" cy="461665"/>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Arial"/>
                <a:ea typeface="+mn-ea"/>
                <a:cs typeface="+mn-cs"/>
              </a:rPr>
              <a:t>PCIe 5.0 Slots</a:t>
            </a:r>
            <a:r>
              <a:rPr lang="en-US" altLang="zh-TW" sz="1200" dirty="0">
                <a:solidFill>
                  <a:prstClr val="white"/>
                </a:solidFill>
                <a:latin typeface="Arial"/>
              </a:rPr>
              <a:t> </a:t>
            </a:r>
            <a:br>
              <a:rPr lang="en-US" altLang="zh-TW" sz="1200" dirty="0">
                <a:solidFill>
                  <a:prstClr val="white"/>
                </a:solidFill>
                <a:latin typeface="Arial"/>
              </a:rPr>
            </a:br>
            <a:r>
              <a:rPr lang="en-US" altLang="zh-TW" sz="1200" dirty="0">
                <a:solidFill>
                  <a:prstClr val="white"/>
                </a:solidFill>
                <a:latin typeface="Arial"/>
              </a:rPr>
              <a:t> x8 or x16 slots</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74CACD65-3CEB-0BBB-F24A-F20A57CFA363}"/>
              </a:ext>
            </a:extLst>
          </p:cNvPr>
          <p:cNvCxnSpPr>
            <a:cxnSpLocks/>
          </p:cNvCxnSpPr>
          <p:nvPr/>
        </p:nvCxnSpPr>
        <p:spPr>
          <a:xfrm flipV="1">
            <a:off x="1818752" y="4021666"/>
            <a:ext cx="0" cy="1674511"/>
          </a:xfrm>
          <a:prstGeom prst="line">
            <a:avLst/>
          </a:prstGeom>
          <a:ln>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8A17082-C0BC-0629-DCF3-6572CA40D433}"/>
              </a:ext>
            </a:extLst>
          </p:cNvPr>
          <p:cNvSpPr txBox="1"/>
          <p:nvPr/>
        </p:nvSpPr>
        <p:spPr>
          <a:xfrm>
            <a:off x="165052" y="3901969"/>
            <a:ext cx="1653700" cy="830997"/>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lang="en-US" altLang="zh-TW" sz="1200" b="1" dirty="0">
                <a:solidFill>
                  <a:prstClr val="white"/>
                </a:solidFill>
                <a:latin typeface="Arial"/>
              </a:rPr>
              <a:t>Redundant Power Supply </a:t>
            </a:r>
            <a:br>
              <a:rPr lang="en-US" altLang="zh-TW" sz="1200" dirty="0">
                <a:solidFill>
                  <a:prstClr val="white"/>
                </a:solidFill>
                <a:latin typeface="Arial"/>
              </a:rPr>
            </a:br>
            <a:r>
              <a:rPr lang="en-US" altLang="zh-TW" sz="1200" dirty="0">
                <a:solidFill>
                  <a:prstClr val="white"/>
                </a:solidFill>
                <a:latin typeface="Arial"/>
              </a:rPr>
              <a:t>1600W (Titanium level)</a:t>
            </a:r>
            <a:endParaRPr kumimoji="0" lang="en-US" altLang="zh-TW" sz="12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0103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3EB15-DCE7-E2C4-D777-16DB02AC237D}"/>
              </a:ext>
            </a:extLst>
          </p:cNvPr>
          <p:cNvSpPr>
            <a:spLocks noGrp="1"/>
          </p:cNvSpPr>
          <p:nvPr>
            <p:ph type="title"/>
          </p:nvPr>
        </p:nvSpPr>
        <p:spPr/>
        <p:txBody>
          <a:bodyPr>
            <a:normAutofit/>
          </a:bodyPr>
          <a:lstStyle/>
          <a:p>
            <a:r>
              <a:rPr lang="en-US" sz="4000" dirty="0">
                <a:effectLst>
                  <a:outerShdw blurRad="38100" dist="38100" dir="2700000" algn="tl">
                    <a:srgbClr val="000000">
                      <a:alpha val="43137"/>
                    </a:srgbClr>
                  </a:outerShdw>
                </a:effectLst>
                <a:latin typeface="+mn-lt"/>
              </a:rPr>
              <a:t>Petascale All-NVMe Storage Key Advantages </a:t>
            </a:r>
          </a:p>
        </p:txBody>
      </p:sp>
      <p:sp>
        <p:nvSpPr>
          <p:cNvPr id="3" name="Date Placeholder 2">
            <a:extLst>
              <a:ext uri="{FF2B5EF4-FFF2-40B4-BE49-F238E27FC236}">
                <a16:creationId xmlns:a16="http://schemas.microsoft.com/office/drawing/2014/main" id="{CEE9AD16-805A-06F6-0DC2-239B2690297F}"/>
              </a:ext>
            </a:extLst>
          </p:cNvPr>
          <p:cNvSpPr>
            <a:spLocks noGrp="1"/>
          </p:cNvSpPr>
          <p:nvPr>
            <p:ph type="dt" sz="half" idx="10"/>
          </p:nvPr>
        </p:nvSpPr>
        <p:spPr/>
        <p:txBody>
          <a:bodyPr/>
          <a:lstStyle/>
          <a:p>
            <a:fld id="{2AF100D4-4316-A84D-BCF2-A17C38343011}" type="datetime1">
              <a:rPr lang="en-US" smtClean="0"/>
              <a:t>7/3/2023</a:t>
            </a:fld>
            <a:endParaRPr lang="en-US" dirty="0"/>
          </a:p>
        </p:txBody>
      </p:sp>
      <p:sp>
        <p:nvSpPr>
          <p:cNvPr id="4" name="Footer Placeholder 3">
            <a:extLst>
              <a:ext uri="{FF2B5EF4-FFF2-40B4-BE49-F238E27FC236}">
                <a16:creationId xmlns:a16="http://schemas.microsoft.com/office/drawing/2014/main" id="{228F5433-F073-C787-076F-29E2F891C5DB}"/>
              </a:ext>
            </a:extLst>
          </p:cNvPr>
          <p:cNvSpPr>
            <a:spLocks noGrp="1"/>
          </p:cNvSpPr>
          <p:nvPr>
            <p:ph type="ftr" sz="quarter" idx="11"/>
          </p:nvPr>
        </p:nvSpPr>
        <p:spPr/>
        <p:txBody>
          <a:bodyPr/>
          <a:lstStyle/>
          <a:p>
            <a:pPr algn="r"/>
            <a:r>
              <a:rPr lang="en-US" dirty="0"/>
              <a:t>Better Faster Greener™  © 2032 Supermicro</a:t>
            </a:r>
          </a:p>
        </p:txBody>
      </p:sp>
      <p:sp>
        <p:nvSpPr>
          <p:cNvPr id="5" name="Slide Number Placeholder 4">
            <a:extLst>
              <a:ext uri="{FF2B5EF4-FFF2-40B4-BE49-F238E27FC236}">
                <a16:creationId xmlns:a16="http://schemas.microsoft.com/office/drawing/2014/main" id="{B1C3FF17-A7E3-B2F0-A4D1-451C618FBB9D}"/>
              </a:ext>
            </a:extLst>
          </p:cNvPr>
          <p:cNvSpPr>
            <a:spLocks noGrp="1"/>
          </p:cNvSpPr>
          <p:nvPr>
            <p:ph type="sldNum" sz="quarter" idx="12"/>
          </p:nvPr>
        </p:nvSpPr>
        <p:spPr/>
        <p:txBody>
          <a:bodyPr/>
          <a:lstStyle/>
          <a:p>
            <a:fld id="{4CD8D1E7-0940-1443-9064-E7A6805360BC}" type="slidenum">
              <a:rPr lang="en-US" smtClean="0"/>
              <a:pPr/>
              <a:t>13</a:t>
            </a:fld>
            <a:endParaRPr lang="en-US" dirty="0"/>
          </a:p>
        </p:txBody>
      </p:sp>
      <p:sp>
        <p:nvSpPr>
          <p:cNvPr id="52" name="Rectangle 51">
            <a:extLst>
              <a:ext uri="{FF2B5EF4-FFF2-40B4-BE49-F238E27FC236}">
                <a16:creationId xmlns:a16="http://schemas.microsoft.com/office/drawing/2014/main" id="{92ADE91F-CD9A-AB49-9ED5-2F206D27AE1C}"/>
              </a:ext>
            </a:extLst>
          </p:cNvPr>
          <p:cNvSpPr/>
          <p:nvPr/>
        </p:nvSpPr>
        <p:spPr>
          <a:xfrm>
            <a:off x="822960" y="826449"/>
            <a:ext cx="8783972" cy="338554"/>
          </a:xfrm>
          <a:prstGeom prst="rect">
            <a:avLst/>
          </a:prstGeom>
        </p:spPr>
        <p:txBody>
          <a:bodyPr wrap="square">
            <a:spAutoFit/>
          </a:bodyPr>
          <a:lstStyle/>
          <a:p>
            <a:pPr>
              <a:defRPr/>
            </a:pPr>
            <a:r>
              <a:rPr lang="en-US" altLang="zh-TW" sz="1600" i="1" dirty="0">
                <a:solidFill>
                  <a:srgbClr val="FF0000"/>
                </a:solidFill>
              </a:rPr>
              <a:t>Extreme Performance and Capacity to Support Software-Defined Data Center Workloads</a:t>
            </a:r>
          </a:p>
        </p:txBody>
      </p:sp>
      <p:grpSp>
        <p:nvGrpSpPr>
          <p:cNvPr id="6" name="Group 5">
            <a:extLst>
              <a:ext uri="{FF2B5EF4-FFF2-40B4-BE49-F238E27FC236}">
                <a16:creationId xmlns:a16="http://schemas.microsoft.com/office/drawing/2014/main" id="{3C09483C-1239-493F-F60D-B4365A548D86}"/>
              </a:ext>
            </a:extLst>
          </p:cNvPr>
          <p:cNvGrpSpPr>
            <a:grpSpLocks noChangeAspect="1"/>
          </p:cNvGrpSpPr>
          <p:nvPr/>
        </p:nvGrpSpPr>
        <p:grpSpPr>
          <a:xfrm>
            <a:off x="4238117" y="5404139"/>
            <a:ext cx="3840480" cy="885843"/>
            <a:chOff x="766970" y="1532429"/>
            <a:chExt cx="9784080" cy="2256797"/>
          </a:xfrm>
        </p:grpSpPr>
        <p:pic>
          <p:nvPicPr>
            <p:cNvPr id="10" name="Picture 9">
              <a:extLst>
                <a:ext uri="{FF2B5EF4-FFF2-40B4-BE49-F238E27FC236}">
                  <a16:creationId xmlns:a16="http://schemas.microsoft.com/office/drawing/2014/main" id="{F37CB8BD-3DD8-27E5-CDAB-1B24ADCFCA6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9886" b="89906" l="1268" r="97862">
                          <a14:foregroundMark x1="17862" y1="13632" x2="77597" y2="31946"/>
                          <a14:foregroundMark x1="77597" y1="31946" x2="84011" y2="27367"/>
                          <a14:foregroundMark x1="84011" y1="27367" x2="24409" y2="4058"/>
                          <a14:foregroundMark x1="24409" y1="4058" x2="11769" y2="28304"/>
                          <a14:foregroundMark x1="11769" y1="28304" x2="91637" y2="36212"/>
                          <a14:foregroundMark x1="91637" y1="36212" x2="87474" y2="13111"/>
                          <a14:foregroundMark x1="87474" y1="13111" x2="84409" y2="11030"/>
                          <a14:foregroundMark x1="8458" y1="27680" x2="15421" y2="40895"/>
                          <a14:foregroundMark x1="15421" y1="40895" x2="32318" y2="39126"/>
                          <a14:foregroundMark x1="32318" y1="39126" x2="75289" y2="45161"/>
                          <a14:foregroundMark x1="75289" y1="45161" x2="91334" y2="37981"/>
                          <a14:foregroundMark x1="91334" y1="37981" x2="97862" y2="40999"/>
                          <a14:foregroundMark x1="8231" y1="29553" x2="8571" y2="40375"/>
                          <a14:foregroundMark x1="5790" y1="34651" x2="7890" y2="40999"/>
                          <a14:foregroundMark x1="1268" y1="39750" x2="6717" y2="40375"/>
                        </a14:backgroundRemoval>
                      </a14:imgEffect>
                    </a14:imgLayer>
                  </a14:imgProps>
                </a:ext>
                <a:ext uri="{28A0092B-C50C-407E-A947-70E740481C1C}">
                  <a14:useLocalDpi xmlns:a14="http://schemas.microsoft.com/office/drawing/2010/main"/>
                </a:ext>
              </a:extLst>
            </a:blip>
            <a:srcRect/>
            <a:stretch/>
          </p:blipFill>
          <p:spPr>
            <a:xfrm>
              <a:off x="1645920" y="1532429"/>
              <a:ext cx="8046720" cy="146304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FDAD97C-2227-0FDC-A3F4-BE7D8D40B01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7969" r="92031">
                          <a14:foregroundMark x1="8242" y1="17292" x2="7969" y2="87917"/>
                          <a14:foregroundMark x1="91797" y1="20417" x2="92070" y2="90000"/>
                        </a14:backgroundRemoval>
                      </a14:imgEffect>
                    </a14:imgLayer>
                  </a14:imgProps>
                </a:ext>
                <a:ext uri="{28A0092B-C50C-407E-A947-70E740481C1C}">
                  <a14:useLocalDpi xmlns:a14="http://schemas.microsoft.com/office/drawing/2010/main"/>
                </a:ext>
              </a:extLst>
            </a:blip>
            <a:srcRect/>
            <a:stretch/>
          </p:blipFill>
          <p:spPr>
            <a:xfrm>
              <a:off x="766970" y="1954714"/>
              <a:ext cx="9784080" cy="1834512"/>
            </a:xfrm>
            <a:prstGeom prst="rect">
              <a:avLst/>
            </a:prstGeom>
          </p:spPr>
        </p:pic>
      </p:grpSp>
      <p:grpSp>
        <p:nvGrpSpPr>
          <p:cNvPr id="19" name="Group 18">
            <a:extLst>
              <a:ext uri="{FF2B5EF4-FFF2-40B4-BE49-F238E27FC236}">
                <a16:creationId xmlns:a16="http://schemas.microsoft.com/office/drawing/2014/main" id="{69C1AAC6-D9B5-CD85-E620-D7B8432ED6F5}"/>
              </a:ext>
            </a:extLst>
          </p:cNvPr>
          <p:cNvGrpSpPr>
            <a:grpSpLocks noChangeAspect="1"/>
          </p:cNvGrpSpPr>
          <p:nvPr/>
        </p:nvGrpSpPr>
        <p:grpSpPr>
          <a:xfrm>
            <a:off x="8132958" y="5648784"/>
            <a:ext cx="3789828" cy="704347"/>
            <a:chOff x="964070" y="3835503"/>
            <a:chExt cx="5208934" cy="968090"/>
          </a:xfrm>
        </p:grpSpPr>
        <p:pic>
          <p:nvPicPr>
            <p:cNvPr id="27" name="Picture 26">
              <a:extLst>
                <a:ext uri="{FF2B5EF4-FFF2-40B4-BE49-F238E27FC236}">
                  <a16:creationId xmlns:a16="http://schemas.microsoft.com/office/drawing/2014/main" id="{6A64DD1F-3752-3780-B5FB-D7C2F0DD9D68}"/>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9886" b="89906" l="1268" r="97862">
                          <a14:foregroundMark x1="17862" y1="13632" x2="77597" y2="31946"/>
                          <a14:foregroundMark x1="77597" y1="31946" x2="84011" y2="27367"/>
                          <a14:foregroundMark x1="84011" y1="27367" x2="24409" y2="4058"/>
                          <a14:foregroundMark x1="24409" y1="4058" x2="11769" y2="28304"/>
                          <a14:foregroundMark x1="11769" y1="28304" x2="91637" y2="36212"/>
                          <a14:foregroundMark x1="91637" y1="36212" x2="87474" y2="13111"/>
                          <a14:foregroundMark x1="87474" y1="13111" x2="84409" y2="11030"/>
                          <a14:foregroundMark x1="8458" y1="27680" x2="15421" y2="40895"/>
                          <a14:foregroundMark x1="15421" y1="40895" x2="32318" y2="39126"/>
                          <a14:foregroundMark x1="32318" y1="39126" x2="75289" y2="45161"/>
                          <a14:foregroundMark x1="75289" y1="45161" x2="91334" y2="37981"/>
                          <a14:foregroundMark x1="91334" y1="37981" x2="97862" y2="40999"/>
                          <a14:foregroundMark x1="8231" y1="29553" x2="8571" y2="40375"/>
                          <a14:foregroundMark x1="5790" y1="34651" x2="7890" y2="40999"/>
                          <a14:foregroundMark x1="1268" y1="39750" x2="6717" y2="40375"/>
                        </a14:backgroundRemoval>
                      </a14:imgEffect>
                    </a14:imgLayer>
                  </a14:imgProps>
                </a:ext>
                <a:ext uri="{28A0092B-C50C-407E-A947-70E740481C1C}">
                  <a14:useLocalDpi xmlns:a14="http://schemas.microsoft.com/office/drawing/2010/main"/>
                </a:ext>
              </a:extLst>
            </a:blip>
            <a:srcRect/>
            <a:stretch/>
          </p:blipFill>
          <p:spPr>
            <a:xfrm>
              <a:off x="1428844" y="3870079"/>
              <a:ext cx="4264058" cy="774472"/>
            </a:xfrm>
            <a:prstGeom prst="rect">
              <a:avLst/>
            </a:prstGeom>
          </p:spPr>
        </p:pic>
        <p:pic>
          <p:nvPicPr>
            <p:cNvPr id="28" name="Picture 27" descr="Graphical user interface&#10;&#10;Description automatically generated with medium confidence">
              <a:extLst>
                <a:ext uri="{FF2B5EF4-FFF2-40B4-BE49-F238E27FC236}">
                  <a16:creationId xmlns:a16="http://schemas.microsoft.com/office/drawing/2014/main" id="{57AE53D0-29C8-455A-A2DB-B9A6885C4102}"/>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10063" b="89937" l="6646" r="92455">
                          <a14:foregroundMark x1="6646" y1="43187" x2="6646" y2="43187"/>
                          <a14:foregroundMark x1="7310" y1="36897" x2="7310" y2="65409"/>
                          <a14:foregroundMark x1="15207" y1="36478" x2="15012" y2="69182"/>
                          <a14:foregroundMark x1="48554" y1="36478" x2="48045" y2="71488"/>
                          <a14:foregroundMark x1="48045" y1="71488" x2="48280" y2="72117"/>
                          <a14:foregroundMark x1="91947" y1="40461" x2="92260" y2="71069"/>
                          <a14:foregroundMark x1="92260" y1="71069" x2="92455" y2="74214"/>
                          <a14:foregroundMark x1="87099" y1="34382" x2="87099" y2="34382"/>
                        </a14:backgroundRemoval>
                      </a14:imgEffect>
                    </a14:imgLayer>
                  </a14:imgProps>
                </a:ext>
                <a:ext uri="{28A0092B-C50C-407E-A947-70E740481C1C}">
                  <a14:useLocalDpi xmlns:a14="http://schemas.microsoft.com/office/drawing/2010/main"/>
                </a:ext>
              </a:extLst>
            </a:blip>
            <a:srcRect r="-84"/>
            <a:stretch/>
          </p:blipFill>
          <p:spPr>
            <a:xfrm>
              <a:off x="964070" y="3835503"/>
              <a:ext cx="5208934" cy="968090"/>
            </a:xfrm>
            <a:prstGeom prst="rect">
              <a:avLst/>
            </a:prstGeom>
          </p:spPr>
        </p:pic>
        <p:pic>
          <p:nvPicPr>
            <p:cNvPr id="30" name="Picture 29" descr="Graphical user interface&#10;&#10;Description automatically generated with medium confidence">
              <a:extLst>
                <a:ext uri="{FF2B5EF4-FFF2-40B4-BE49-F238E27FC236}">
                  <a16:creationId xmlns:a16="http://schemas.microsoft.com/office/drawing/2014/main" id="{E7961C6C-0D61-C2EC-A34E-9AA37547CE35}"/>
                </a:ext>
              </a:extLst>
            </p:cNvPr>
            <p:cNvPicPr preferRelativeResize="0">
              <a:picLocks/>
            </p:cNvPicPr>
            <p:nvPr/>
          </p:nvPicPr>
          <p:blipFill rotWithShape="1">
            <a:blip r:embed="rId10" cstate="screen">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1768491" y="4187500"/>
              <a:ext cx="777240" cy="146304"/>
            </a:xfrm>
            <a:prstGeom prst="rect">
              <a:avLst/>
            </a:prstGeom>
          </p:spPr>
        </p:pic>
        <p:pic>
          <p:nvPicPr>
            <p:cNvPr id="31" name="Picture 30" descr="Graphical user interface&#10;&#10;Description automatically generated with medium confidence">
              <a:extLst>
                <a:ext uri="{FF2B5EF4-FFF2-40B4-BE49-F238E27FC236}">
                  <a16:creationId xmlns:a16="http://schemas.microsoft.com/office/drawing/2014/main" id="{68BEF7FD-A9AC-AE1A-588D-53D9B4CAABFC}"/>
                </a:ext>
              </a:extLst>
            </p:cNvPr>
            <p:cNvPicPr preferRelativeResize="0">
              <a:picLocks/>
            </p:cNvPicPr>
            <p:nvPr/>
          </p:nvPicPr>
          <p:blipFill rotWithShape="1">
            <a:blip r:embed="rId10" cstate="screen">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1768491" y="4368380"/>
              <a:ext cx="777240" cy="146304"/>
            </a:xfrm>
            <a:prstGeom prst="rect">
              <a:avLst/>
            </a:prstGeom>
          </p:spPr>
        </p:pic>
        <p:pic>
          <p:nvPicPr>
            <p:cNvPr id="32" name="Picture 31" descr="Graphical user interface&#10;&#10;Description automatically generated with medium confidence">
              <a:extLst>
                <a:ext uri="{FF2B5EF4-FFF2-40B4-BE49-F238E27FC236}">
                  <a16:creationId xmlns:a16="http://schemas.microsoft.com/office/drawing/2014/main" id="{2C172DA7-641D-5E52-7F12-4E0AE66282EB}"/>
                </a:ext>
              </a:extLst>
            </p:cNvPr>
            <p:cNvPicPr preferRelativeResize="0">
              <a:picLocks/>
            </p:cNvPicPr>
            <p:nvPr/>
          </p:nvPicPr>
          <p:blipFill rotWithShape="1">
            <a:blip r:embed="rId10" cstate="screen">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3496063" y="4187500"/>
              <a:ext cx="777240" cy="146304"/>
            </a:xfrm>
            <a:prstGeom prst="rect">
              <a:avLst/>
            </a:prstGeom>
          </p:spPr>
        </p:pic>
        <p:pic>
          <p:nvPicPr>
            <p:cNvPr id="33" name="Picture 32" descr="Graphical user interface&#10;&#10;Description automatically generated with medium confidence">
              <a:extLst>
                <a:ext uri="{FF2B5EF4-FFF2-40B4-BE49-F238E27FC236}">
                  <a16:creationId xmlns:a16="http://schemas.microsoft.com/office/drawing/2014/main" id="{643D64AD-6C1A-A084-F20B-A34DBE9A4512}"/>
                </a:ext>
              </a:extLst>
            </p:cNvPr>
            <p:cNvPicPr preferRelativeResize="0">
              <a:picLocks/>
            </p:cNvPicPr>
            <p:nvPr/>
          </p:nvPicPr>
          <p:blipFill rotWithShape="1">
            <a:blip r:embed="rId10" cstate="screen">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3496063" y="4368380"/>
              <a:ext cx="777240" cy="146304"/>
            </a:xfrm>
            <a:prstGeom prst="rect">
              <a:avLst/>
            </a:prstGeom>
          </p:spPr>
        </p:pic>
      </p:grpSp>
      <p:grpSp>
        <p:nvGrpSpPr>
          <p:cNvPr id="34" name="Group 33">
            <a:extLst>
              <a:ext uri="{FF2B5EF4-FFF2-40B4-BE49-F238E27FC236}">
                <a16:creationId xmlns:a16="http://schemas.microsoft.com/office/drawing/2014/main" id="{0887543B-9972-C8EC-0F76-41E851E90BB8}"/>
              </a:ext>
            </a:extLst>
          </p:cNvPr>
          <p:cNvGrpSpPr>
            <a:grpSpLocks noChangeAspect="1"/>
          </p:cNvGrpSpPr>
          <p:nvPr/>
        </p:nvGrpSpPr>
        <p:grpSpPr>
          <a:xfrm>
            <a:off x="490343" y="5648784"/>
            <a:ext cx="3774793" cy="701552"/>
            <a:chOff x="1408924" y="1498893"/>
            <a:chExt cx="9829800" cy="1828800"/>
          </a:xfrm>
        </p:grpSpPr>
        <p:pic>
          <p:nvPicPr>
            <p:cNvPr id="35" name="Picture 34">
              <a:extLst>
                <a:ext uri="{FF2B5EF4-FFF2-40B4-BE49-F238E27FC236}">
                  <a16:creationId xmlns:a16="http://schemas.microsoft.com/office/drawing/2014/main" id="{7944A990-AC06-F11A-32E5-3BA99A7A90DE}"/>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9886" b="89906" l="1268" r="97862">
                          <a14:foregroundMark x1="17862" y1="13632" x2="77597" y2="31946"/>
                          <a14:foregroundMark x1="77597" y1="31946" x2="84011" y2="27367"/>
                          <a14:foregroundMark x1="84011" y1="27367" x2="24409" y2="4058"/>
                          <a14:foregroundMark x1="24409" y1="4058" x2="11769" y2="28304"/>
                          <a14:foregroundMark x1="11769" y1="28304" x2="91637" y2="36212"/>
                          <a14:foregroundMark x1="91637" y1="36212" x2="87474" y2="13111"/>
                          <a14:foregroundMark x1="87474" y1="13111" x2="84409" y2="11030"/>
                          <a14:foregroundMark x1="8458" y1="27680" x2="15421" y2="40895"/>
                          <a14:foregroundMark x1="15421" y1="40895" x2="32318" y2="39126"/>
                          <a14:foregroundMark x1="32318" y1="39126" x2="75289" y2="45161"/>
                          <a14:foregroundMark x1="75289" y1="45161" x2="91334" y2="37981"/>
                          <a14:foregroundMark x1="91334" y1="37981" x2="97862" y2="40999"/>
                          <a14:foregroundMark x1="8231" y1="29553" x2="8571" y2="40375"/>
                          <a14:foregroundMark x1="5790" y1="34651" x2="7890" y2="40999"/>
                          <a14:foregroundMark x1="1268" y1="39750" x2="6717" y2="40375"/>
                        </a14:backgroundRemoval>
                      </a14:imgEffect>
                    </a14:imgLayer>
                  </a14:imgProps>
                </a:ext>
                <a:ext uri="{28A0092B-C50C-407E-A947-70E740481C1C}">
                  <a14:useLocalDpi xmlns:a14="http://schemas.microsoft.com/office/drawing/2010/main"/>
                </a:ext>
              </a:extLst>
            </a:blip>
            <a:srcRect/>
            <a:stretch/>
          </p:blipFill>
          <p:spPr>
            <a:xfrm>
              <a:off x="2285999" y="1554480"/>
              <a:ext cx="8046719" cy="1463040"/>
            </a:xfrm>
            <a:prstGeom prst="rect">
              <a:avLst/>
            </a:prstGeom>
          </p:spPr>
        </p:pic>
        <p:pic>
          <p:nvPicPr>
            <p:cNvPr id="37" name="Picture 36" descr="Graphical user interface&#10;&#10;Description automatically generated with medium confidence">
              <a:extLst>
                <a:ext uri="{FF2B5EF4-FFF2-40B4-BE49-F238E27FC236}">
                  <a16:creationId xmlns:a16="http://schemas.microsoft.com/office/drawing/2014/main" id="{1943CDF3-837A-7E8E-60C6-637158F9EBA2}"/>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10063" b="89937" l="6646" r="92455">
                          <a14:foregroundMark x1="6646" y1="43187" x2="6646" y2="43187"/>
                          <a14:foregroundMark x1="7310" y1="36897" x2="7310" y2="65409"/>
                          <a14:foregroundMark x1="15207" y1="36478" x2="15012" y2="69182"/>
                          <a14:foregroundMark x1="48554" y1="36478" x2="48045" y2="71488"/>
                          <a14:foregroundMark x1="48045" y1="71488" x2="48280" y2="72117"/>
                          <a14:foregroundMark x1="91947" y1="40461" x2="92260" y2="71069"/>
                          <a14:foregroundMark x1="92260" y1="71069" x2="92455" y2="74214"/>
                          <a14:foregroundMark x1="87099" y1="34382" x2="87099" y2="34382"/>
                        </a14:backgroundRemoval>
                      </a14:imgEffect>
                    </a14:imgLayer>
                  </a14:imgProps>
                </a:ext>
                <a:ext uri="{28A0092B-C50C-407E-A947-70E740481C1C}">
                  <a14:useLocalDpi xmlns:a14="http://schemas.microsoft.com/office/drawing/2010/main"/>
                </a:ext>
              </a:extLst>
            </a:blip>
            <a:srcRect r="-84"/>
            <a:stretch/>
          </p:blipFill>
          <p:spPr>
            <a:xfrm>
              <a:off x="1408924" y="1498893"/>
              <a:ext cx="9829800" cy="1828800"/>
            </a:xfrm>
            <a:prstGeom prst="rect">
              <a:avLst/>
            </a:prstGeom>
          </p:spPr>
        </p:pic>
      </p:grpSp>
      <p:grpSp>
        <p:nvGrpSpPr>
          <p:cNvPr id="59" name="Group 58">
            <a:extLst>
              <a:ext uri="{FF2B5EF4-FFF2-40B4-BE49-F238E27FC236}">
                <a16:creationId xmlns:a16="http://schemas.microsoft.com/office/drawing/2014/main" id="{E7551D3C-73AE-0161-9F14-4162BB32AC4D}"/>
              </a:ext>
            </a:extLst>
          </p:cNvPr>
          <p:cNvGrpSpPr/>
          <p:nvPr/>
        </p:nvGrpSpPr>
        <p:grpSpPr>
          <a:xfrm>
            <a:off x="6847183" y="1399832"/>
            <a:ext cx="4924607" cy="1645920"/>
            <a:chOff x="6847183" y="1399832"/>
            <a:chExt cx="4924607" cy="1645920"/>
          </a:xfrm>
        </p:grpSpPr>
        <p:grpSp>
          <p:nvGrpSpPr>
            <p:cNvPr id="23" name="Group 22">
              <a:extLst>
                <a:ext uri="{FF2B5EF4-FFF2-40B4-BE49-F238E27FC236}">
                  <a16:creationId xmlns:a16="http://schemas.microsoft.com/office/drawing/2014/main" id="{8B5400C0-F36A-5435-B75E-574CF609DF51}"/>
                </a:ext>
              </a:extLst>
            </p:cNvPr>
            <p:cNvGrpSpPr/>
            <p:nvPr/>
          </p:nvGrpSpPr>
          <p:grpSpPr>
            <a:xfrm>
              <a:off x="6847183" y="1399832"/>
              <a:ext cx="1463040" cy="1645920"/>
              <a:chOff x="8151128" y="1829377"/>
              <a:chExt cx="1463040" cy="1645920"/>
            </a:xfrm>
            <a:effectLst>
              <a:outerShdw blurRad="50800" dist="38100" dir="2700000" algn="tl" rotWithShape="0">
                <a:prstClr val="black">
                  <a:alpha val="40000"/>
                </a:prstClr>
              </a:outerShdw>
            </a:effectLst>
          </p:grpSpPr>
          <p:sp>
            <p:nvSpPr>
              <p:cNvPr id="17" name="Rectangle 16">
                <a:extLst>
                  <a:ext uri="{FF2B5EF4-FFF2-40B4-BE49-F238E27FC236}">
                    <a16:creationId xmlns:a16="http://schemas.microsoft.com/office/drawing/2014/main" id="{A278395C-8D3E-0703-5230-437429AABE99}"/>
                  </a:ext>
                </a:extLst>
              </p:cNvPr>
              <p:cNvSpPr/>
              <p:nvPr/>
            </p:nvSpPr>
            <p:spPr>
              <a:xfrm>
                <a:off x="8151128" y="1829377"/>
                <a:ext cx="1463040" cy="1645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3FDAF26-E3A4-FEFC-1B66-31FB1E1D0988}"/>
                  </a:ext>
                </a:extLst>
              </p:cNvPr>
              <p:cNvGrpSpPr/>
              <p:nvPr/>
            </p:nvGrpSpPr>
            <p:grpSpPr>
              <a:xfrm>
                <a:off x="8436853" y="1978441"/>
                <a:ext cx="891591" cy="1337745"/>
                <a:chOff x="8912068" y="4574450"/>
                <a:chExt cx="891591" cy="1337745"/>
              </a:xfrm>
            </p:grpSpPr>
            <p:sp>
              <p:nvSpPr>
                <p:cNvPr id="15" name="TextBox 14">
                  <a:extLst>
                    <a:ext uri="{FF2B5EF4-FFF2-40B4-BE49-F238E27FC236}">
                      <a16:creationId xmlns:a16="http://schemas.microsoft.com/office/drawing/2014/main" id="{4E752C0A-6A32-36FA-0D1F-AD542E5307BC}"/>
                    </a:ext>
                  </a:extLst>
                </p:cNvPr>
                <p:cNvSpPr txBox="1"/>
                <p:nvPr/>
              </p:nvSpPr>
              <p:spPr>
                <a:xfrm>
                  <a:off x="8912068" y="5388975"/>
                  <a:ext cx="891591" cy="523220"/>
                </a:xfrm>
                <a:prstGeom prst="rect">
                  <a:avLst/>
                </a:prstGeom>
                <a:noFill/>
              </p:spPr>
              <p:txBody>
                <a:bodyPr wrap="none" rtlCol="0">
                  <a:spAutoFit/>
                </a:bodyPr>
                <a:lstStyle/>
                <a:p>
                  <a:pPr algn="ctr"/>
                  <a:r>
                    <a:rPr lang="en-US" sz="1400" b="1" dirty="0"/>
                    <a:t>Cooling</a:t>
                  </a:r>
                </a:p>
                <a:p>
                  <a:pPr algn="ctr"/>
                  <a:r>
                    <a:rPr lang="en-US" sz="1400" b="1" dirty="0"/>
                    <a:t>Efficiency</a:t>
                  </a:r>
                </a:p>
              </p:txBody>
            </p:sp>
            <p:pic>
              <p:nvPicPr>
                <p:cNvPr id="1030" name="Picture 6">
                  <a:extLst>
                    <a:ext uri="{FF2B5EF4-FFF2-40B4-BE49-F238E27FC236}">
                      <a16:creationId xmlns:a16="http://schemas.microsoft.com/office/drawing/2014/main" id="{8D49801E-0A71-E5F7-561E-F50C6D289C06}"/>
                    </a:ext>
                  </a:extLst>
                </p:cNvPr>
                <p:cNvPicPr>
                  <a:picLocks noChangeAspect="1" noChangeArrowheads="1"/>
                </p:cNvPicPr>
                <p:nvPr/>
              </p:nvPicPr>
              <p:blipFill>
                <a:blip r:embed="rId16" cstate="screen">
                  <a:alphaModFix amt="92000"/>
                  <a:extLst>
                    <a:ext uri="{28A0092B-C50C-407E-A947-70E740481C1C}">
                      <a14:useLocalDpi xmlns:a14="http://schemas.microsoft.com/office/drawing/2010/main"/>
                    </a:ext>
                  </a:extLst>
                </a:blip>
                <a:srcRect/>
                <a:stretch>
                  <a:fillRect/>
                </a:stretch>
              </p:blipFill>
              <p:spPr bwMode="auto">
                <a:xfrm>
                  <a:off x="8946383" y="4574450"/>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3" name="TextBox 52">
              <a:extLst>
                <a:ext uri="{FF2B5EF4-FFF2-40B4-BE49-F238E27FC236}">
                  <a16:creationId xmlns:a16="http://schemas.microsoft.com/office/drawing/2014/main" id="{42BEC2A1-4C75-7A0E-B5B1-0F9D10F485AF}"/>
                </a:ext>
              </a:extLst>
            </p:cNvPr>
            <p:cNvSpPr txBox="1"/>
            <p:nvPr/>
          </p:nvSpPr>
          <p:spPr>
            <a:xfrm>
              <a:off x="8540997" y="1887187"/>
              <a:ext cx="3230793" cy="923330"/>
            </a:xfrm>
            <a:prstGeom prst="rect">
              <a:avLst/>
            </a:prstGeom>
            <a:noFill/>
          </p:spPr>
          <p:txBody>
            <a:bodyPr wrap="square" rtlCol="0">
              <a:spAutoFit/>
            </a:bodyPr>
            <a:lstStyle/>
            <a:p>
              <a:pPr marL="285750" indent="-285750">
                <a:buClr>
                  <a:srgbClr val="FF0000"/>
                </a:buClr>
                <a:buFontTx/>
                <a:buChar char="-"/>
              </a:pPr>
              <a:r>
                <a:rPr lang="en-US" dirty="0"/>
                <a:t>New EDSFF connectors and system level design thermal optimization</a:t>
              </a:r>
            </a:p>
          </p:txBody>
        </p:sp>
      </p:grpSp>
      <p:grpSp>
        <p:nvGrpSpPr>
          <p:cNvPr id="60" name="Group 59">
            <a:extLst>
              <a:ext uri="{FF2B5EF4-FFF2-40B4-BE49-F238E27FC236}">
                <a16:creationId xmlns:a16="http://schemas.microsoft.com/office/drawing/2014/main" id="{D89246A7-C47E-A9A5-D853-A0394D5D3C4E}"/>
              </a:ext>
            </a:extLst>
          </p:cNvPr>
          <p:cNvGrpSpPr/>
          <p:nvPr/>
        </p:nvGrpSpPr>
        <p:grpSpPr>
          <a:xfrm>
            <a:off x="6847183" y="3466533"/>
            <a:ext cx="4944556" cy="1754326"/>
            <a:chOff x="6847183" y="3466533"/>
            <a:chExt cx="4944556" cy="1754326"/>
          </a:xfrm>
        </p:grpSpPr>
        <p:grpSp>
          <p:nvGrpSpPr>
            <p:cNvPr id="24" name="Group 23">
              <a:extLst>
                <a:ext uri="{FF2B5EF4-FFF2-40B4-BE49-F238E27FC236}">
                  <a16:creationId xmlns:a16="http://schemas.microsoft.com/office/drawing/2014/main" id="{2F218AA9-B967-BB39-3535-2342314E4524}"/>
                </a:ext>
              </a:extLst>
            </p:cNvPr>
            <p:cNvGrpSpPr/>
            <p:nvPr/>
          </p:nvGrpSpPr>
          <p:grpSpPr>
            <a:xfrm>
              <a:off x="6847183" y="3506725"/>
              <a:ext cx="1463040" cy="1645920"/>
              <a:chOff x="10113069" y="1829377"/>
              <a:chExt cx="1463040" cy="1645920"/>
            </a:xfrm>
            <a:effectLst>
              <a:outerShdw blurRad="50800" dist="38100" dir="2700000" algn="tl" rotWithShape="0">
                <a:prstClr val="black">
                  <a:alpha val="40000"/>
                </a:prstClr>
              </a:outerShdw>
            </a:effectLst>
          </p:grpSpPr>
          <p:sp>
            <p:nvSpPr>
              <p:cNvPr id="20" name="Rectangle 19">
                <a:extLst>
                  <a:ext uri="{FF2B5EF4-FFF2-40B4-BE49-F238E27FC236}">
                    <a16:creationId xmlns:a16="http://schemas.microsoft.com/office/drawing/2014/main" id="{B75900C6-1CF1-B1E4-A2EC-7A4C5252B714}"/>
                  </a:ext>
                </a:extLst>
              </p:cNvPr>
              <p:cNvSpPr/>
              <p:nvPr/>
            </p:nvSpPr>
            <p:spPr>
              <a:xfrm>
                <a:off x="10113069" y="1829377"/>
                <a:ext cx="1463040" cy="1645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92900B54-FB31-30B6-C546-91317689A331}"/>
                  </a:ext>
                </a:extLst>
              </p:cNvPr>
              <p:cNvGrpSpPr/>
              <p:nvPr/>
            </p:nvGrpSpPr>
            <p:grpSpPr>
              <a:xfrm>
                <a:off x="10290334" y="2011054"/>
                <a:ext cx="1108510" cy="1302663"/>
                <a:chOff x="9340539" y="2129544"/>
                <a:chExt cx="1108510" cy="1302663"/>
              </a:xfrm>
            </p:grpSpPr>
            <p:pic>
              <p:nvPicPr>
                <p:cNvPr id="29" name="Picture 2">
                  <a:extLst>
                    <a:ext uri="{FF2B5EF4-FFF2-40B4-BE49-F238E27FC236}">
                      <a16:creationId xmlns:a16="http://schemas.microsoft.com/office/drawing/2014/main" id="{9A298C3C-A6CE-B177-726B-8C87DED6B83B}"/>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550219" y="2129544"/>
                  <a:ext cx="689151" cy="68915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BA123839-73C7-02E7-8D63-B708EEFE8AE0}"/>
                    </a:ext>
                  </a:extLst>
                </p:cNvPr>
                <p:cNvSpPr txBox="1"/>
                <p:nvPr/>
              </p:nvSpPr>
              <p:spPr>
                <a:xfrm>
                  <a:off x="9340539" y="2908987"/>
                  <a:ext cx="1108510" cy="523220"/>
                </a:xfrm>
                <a:prstGeom prst="rect">
                  <a:avLst/>
                </a:prstGeom>
                <a:noFill/>
              </p:spPr>
              <p:txBody>
                <a:bodyPr wrap="none" rtlCol="0">
                  <a:spAutoFit/>
                </a:bodyPr>
                <a:lstStyle/>
                <a:p>
                  <a:pPr algn="ctr"/>
                  <a:r>
                    <a:rPr lang="en-US" sz="1400" b="1" dirty="0"/>
                    <a:t>Applications</a:t>
                  </a:r>
                </a:p>
                <a:p>
                  <a:pPr algn="ctr"/>
                  <a:r>
                    <a:rPr lang="en-US" sz="1400" b="1" dirty="0"/>
                    <a:t>flexible</a:t>
                  </a:r>
                </a:p>
              </p:txBody>
            </p:sp>
          </p:grpSp>
        </p:grpSp>
        <p:sp>
          <p:nvSpPr>
            <p:cNvPr id="55" name="TextBox 54">
              <a:extLst>
                <a:ext uri="{FF2B5EF4-FFF2-40B4-BE49-F238E27FC236}">
                  <a16:creationId xmlns:a16="http://schemas.microsoft.com/office/drawing/2014/main" id="{F85A1570-4517-327C-19A7-75B7703A1703}"/>
                </a:ext>
              </a:extLst>
            </p:cNvPr>
            <p:cNvSpPr txBox="1"/>
            <p:nvPr/>
          </p:nvSpPr>
          <p:spPr>
            <a:xfrm>
              <a:off x="8551044" y="3466533"/>
              <a:ext cx="3240695" cy="1754326"/>
            </a:xfrm>
            <a:prstGeom prst="rect">
              <a:avLst/>
            </a:prstGeom>
            <a:noFill/>
          </p:spPr>
          <p:txBody>
            <a:bodyPr wrap="none" rtlCol="0">
              <a:spAutoFit/>
            </a:bodyPr>
            <a:lstStyle/>
            <a:p>
              <a:r>
                <a:rPr lang="en-US" dirty="0">
                  <a:solidFill>
                    <a:srgbClr val="FF0000"/>
                  </a:solidFill>
                </a:rPr>
                <a:t>-</a:t>
              </a:r>
              <a:r>
                <a:rPr lang="en-US" dirty="0"/>
                <a:t> TLC, QLC and CXL support</a:t>
              </a:r>
            </a:p>
            <a:p>
              <a:r>
                <a:rPr lang="en-US" dirty="0">
                  <a:solidFill>
                    <a:srgbClr val="FF0000"/>
                  </a:solidFill>
                </a:rPr>
                <a:t>-</a:t>
              </a:r>
              <a:r>
                <a:rPr lang="en-US" dirty="0"/>
                <a:t> High performance database</a:t>
              </a:r>
            </a:p>
            <a:p>
              <a:r>
                <a:rPr lang="en-US" dirty="0">
                  <a:solidFill>
                    <a:srgbClr val="FF0000"/>
                  </a:solidFill>
                </a:rPr>
                <a:t>-</a:t>
              </a:r>
              <a:r>
                <a:rPr lang="en-US" dirty="0"/>
                <a:t> Hyperconverged infrastructure </a:t>
              </a:r>
            </a:p>
            <a:p>
              <a:r>
                <a:rPr lang="en-US" dirty="0">
                  <a:solidFill>
                    <a:srgbClr val="FF0000"/>
                  </a:solidFill>
                </a:rPr>
                <a:t>-</a:t>
              </a:r>
              <a:r>
                <a:rPr lang="en-US" dirty="0"/>
                <a:t> AI/</a:t>
              </a:r>
              <a:r>
                <a:rPr lang="en-US" dirty="0" err="1"/>
                <a:t>MLOps</a:t>
              </a:r>
              <a:r>
                <a:rPr lang="en-US" dirty="0"/>
                <a:t> storage</a:t>
              </a:r>
            </a:p>
            <a:p>
              <a:r>
                <a:rPr lang="en-US" dirty="0">
                  <a:solidFill>
                    <a:srgbClr val="FF0000"/>
                  </a:solidFill>
                </a:rPr>
                <a:t>-</a:t>
              </a:r>
              <a:r>
                <a:rPr lang="en-US" dirty="0"/>
                <a:t> Virtualization &amp; dense VDI</a:t>
              </a:r>
            </a:p>
            <a:p>
              <a:r>
                <a:rPr lang="en-US" dirty="0">
                  <a:solidFill>
                    <a:srgbClr val="FF0000"/>
                  </a:solidFill>
                </a:rPr>
                <a:t>-</a:t>
              </a:r>
              <a:r>
                <a:rPr lang="en-US" dirty="0"/>
                <a:t> High performance Obj storage</a:t>
              </a:r>
            </a:p>
          </p:txBody>
        </p:sp>
      </p:grpSp>
      <p:grpSp>
        <p:nvGrpSpPr>
          <p:cNvPr id="57" name="Group 56">
            <a:extLst>
              <a:ext uri="{FF2B5EF4-FFF2-40B4-BE49-F238E27FC236}">
                <a16:creationId xmlns:a16="http://schemas.microsoft.com/office/drawing/2014/main" id="{8C5C4896-8E6F-58B4-E42E-918D90456EFB}"/>
              </a:ext>
            </a:extLst>
          </p:cNvPr>
          <p:cNvGrpSpPr/>
          <p:nvPr/>
        </p:nvGrpSpPr>
        <p:grpSpPr>
          <a:xfrm>
            <a:off x="1416311" y="1399832"/>
            <a:ext cx="5150432" cy="1698326"/>
            <a:chOff x="1416311" y="1399832"/>
            <a:chExt cx="5150432" cy="1698326"/>
          </a:xfrm>
        </p:grpSpPr>
        <p:grpSp>
          <p:nvGrpSpPr>
            <p:cNvPr id="21" name="Group 20">
              <a:extLst>
                <a:ext uri="{FF2B5EF4-FFF2-40B4-BE49-F238E27FC236}">
                  <a16:creationId xmlns:a16="http://schemas.microsoft.com/office/drawing/2014/main" id="{31D2FD4D-80AD-09F2-AF03-820FB11201FE}"/>
                </a:ext>
              </a:extLst>
            </p:cNvPr>
            <p:cNvGrpSpPr/>
            <p:nvPr/>
          </p:nvGrpSpPr>
          <p:grpSpPr>
            <a:xfrm>
              <a:off x="1416311" y="1399832"/>
              <a:ext cx="1463040" cy="1645920"/>
              <a:chOff x="4425486" y="3304714"/>
              <a:chExt cx="1463040" cy="1645920"/>
            </a:xfrm>
            <a:effectLst>
              <a:outerShdw blurRad="50800" dist="38100" dir="2700000" algn="tl" rotWithShape="0">
                <a:prstClr val="black">
                  <a:alpha val="40000"/>
                </a:prstClr>
              </a:outerShdw>
            </a:effectLst>
          </p:grpSpPr>
          <p:sp>
            <p:nvSpPr>
              <p:cNvPr id="13" name="Rectangle 12">
                <a:extLst>
                  <a:ext uri="{FF2B5EF4-FFF2-40B4-BE49-F238E27FC236}">
                    <a16:creationId xmlns:a16="http://schemas.microsoft.com/office/drawing/2014/main" id="{A385735B-22F5-B37F-F1F0-B9DCC427ED97}"/>
                  </a:ext>
                </a:extLst>
              </p:cNvPr>
              <p:cNvSpPr/>
              <p:nvPr/>
            </p:nvSpPr>
            <p:spPr>
              <a:xfrm>
                <a:off x="4425486" y="3304714"/>
                <a:ext cx="1463040" cy="1645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857EFA6C-048E-97C7-D839-4E031AF6DAB9}"/>
                  </a:ext>
                </a:extLst>
              </p:cNvPr>
              <p:cNvGrpSpPr/>
              <p:nvPr/>
            </p:nvGrpSpPr>
            <p:grpSpPr>
              <a:xfrm>
                <a:off x="4566524" y="3480839"/>
                <a:ext cx="1180964" cy="1293671"/>
                <a:chOff x="6334683" y="4628572"/>
                <a:chExt cx="1180964" cy="1293671"/>
              </a:xfrm>
            </p:grpSpPr>
            <p:sp>
              <p:nvSpPr>
                <p:cNvPr id="7" name="TextBox 6">
                  <a:extLst>
                    <a:ext uri="{FF2B5EF4-FFF2-40B4-BE49-F238E27FC236}">
                      <a16:creationId xmlns:a16="http://schemas.microsoft.com/office/drawing/2014/main" id="{4176C717-87CA-9399-8C91-CB4D8B96DC41}"/>
                    </a:ext>
                  </a:extLst>
                </p:cNvPr>
                <p:cNvSpPr txBox="1"/>
                <p:nvPr/>
              </p:nvSpPr>
              <p:spPr>
                <a:xfrm>
                  <a:off x="6334683" y="5399023"/>
                  <a:ext cx="1180964" cy="523220"/>
                </a:xfrm>
                <a:prstGeom prst="rect">
                  <a:avLst/>
                </a:prstGeom>
                <a:noFill/>
              </p:spPr>
              <p:txBody>
                <a:bodyPr wrap="none" rtlCol="0">
                  <a:spAutoFit/>
                </a:bodyPr>
                <a:lstStyle/>
                <a:p>
                  <a:pPr algn="ctr"/>
                  <a:r>
                    <a:rPr lang="en-US" sz="1400" b="1" dirty="0"/>
                    <a:t>Performance </a:t>
                  </a:r>
                </a:p>
                <a:p>
                  <a:pPr algn="ctr"/>
                  <a:r>
                    <a:rPr lang="en-US" sz="1400" b="1" dirty="0"/>
                    <a:t>Consolidate</a:t>
                  </a:r>
                </a:p>
              </p:txBody>
            </p:sp>
            <p:pic>
              <p:nvPicPr>
                <p:cNvPr id="16" name="Picture 2">
                  <a:extLst>
                    <a:ext uri="{FF2B5EF4-FFF2-40B4-BE49-F238E27FC236}">
                      <a16:creationId xmlns:a16="http://schemas.microsoft.com/office/drawing/2014/main" id="{5BA0E676-27B0-485E-D253-0A54D61D6EF8}"/>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559405" y="4628572"/>
                  <a:ext cx="731520" cy="73152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 name="TextBox 8">
              <a:extLst>
                <a:ext uri="{FF2B5EF4-FFF2-40B4-BE49-F238E27FC236}">
                  <a16:creationId xmlns:a16="http://schemas.microsoft.com/office/drawing/2014/main" id="{CCB0A4D4-ED37-101B-62FE-EB06B99EEE47}"/>
                </a:ext>
              </a:extLst>
            </p:cNvPr>
            <p:cNvSpPr txBox="1"/>
            <p:nvPr/>
          </p:nvSpPr>
          <p:spPr>
            <a:xfrm>
              <a:off x="3869086" y="1766247"/>
              <a:ext cx="2697657" cy="369332"/>
            </a:xfrm>
            <a:prstGeom prst="rect">
              <a:avLst/>
            </a:prstGeom>
            <a:noFill/>
          </p:spPr>
          <p:txBody>
            <a:bodyPr wrap="square" rtlCol="0">
              <a:spAutoFit/>
            </a:bodyPr>
            <a:lstStyle/>
            <a:p>
              <a:r>
                <a:rPr lang="en-US" dirty="0"/>
                <a:t>128KB Sequential  Read</a:t>
              </a:r>
            </a:p>
          </p:txBody>
        </p:sp>
        <p:sp>
          <p:nvSpPr>
            <p:cNvPr id="43" name="TextBox 42">
              <a:extLst>
                <a:ext uri="{FF2B5EF4-FFF2-40B4-BE49-F238E27FC236}">
                  <a16:creationId xmlns:a16="http://schemas.microsoft.com/office/drawing/2014/main" id="{B314A5C8-64EC-4E09-93BE-3CB7E863D603}"/>
                </a:ext>
              </a:extLst>
            </p:cNvPr>
            <p:cNvSpPr txBox="1"/>
            <p:nvPr/>
          </p:nvSpPr>
          <p:spPr>
            <a:xfrm>
              <a:off x="3022588" y="1471582"/>
              <a:ext cx="929206" cy="830997"/>
            </a:xfrm>
            <a:prstGeom prst="rect">
              <a:avLst/>
            </a:prstGeom>
            <a:noFill/>
          </p:spPr>
          <p:txBody>
            <a:bodyPr wrap="square" rtlCol="0">
              <a:spAutoFit/>
            </a:bodyPr>
            <a:lstStyle/>
            <a:p>
              <a:pPr algn="r"/>
              <a:r>
                <a:rPr lang="en-US" sz="2400" b="1" dirty="0">
                  <a:solidFill>
                    <a:srgbClr val="FF0000"/>
                  </a:solidFill>
                </a:rPr>
                <a:t>230+</a:t>
              </a:r>
            </a:p>
            <a:p>
              <a:pPr algn="r"/>
              <a:r>
                <a:rPr lang="en-US" sz="2400" b="1" dirty="0">
                  <a:solidFill>
                    <a:srgbClr val="FF0000"/>
                  </a:solidFill>
                </a:rPr>
                <a:t>GB/s</a:t>
              </a:r>
              <a:endParaRPr lang="en-US" sz="1600" dirty="0"/>
            </a:p>
          </p:txBody>
        </p:sp>
        <p:sp>
          <p:nvSpPr>
            <p:cNvPr id="44" name="TextBox 43">
              <a:extLst>
                <a:ext uri="{FF2B5EF4-FFF2-40B4-BE49-F238E27FC236}">
                  <a16:creationId xmlns:a16="http://schemas.microsoft.com/office/drawing/2014/main" id="{4636773F-8C00-371B-B16C-A320E0C7BE8F}"/>
                </a:ext>
              </a:extLst>
            </p:cNvPr>
            <p:cNvSpPr txBox="1"/>
            <p:nvPr/>
          </p:nvSpPr>
          <p:spPr>
            <a:xfrm>
              <a:off x="3032953" y="2267161"/>
              <a:ext cx="918841" cy="830997"/>
            </a:xfrm>
            <a:prstGeom prst="rect">
              <a:avLst/>
            </a:prstGeom>
            <a:noFill/>
          </p:spPr>
          <p:txBody>
            <a:bodyPr wrap="none" rtlCol="0">
              <a:spAutoFit/>
            </a:bodyPr>
            <a:lstStyle/>
            <a:p>
              <a:pPr algn="r"/>
              <a:r>
                <a:rPr lang="en-US" sz="2400" b="1" dirty="0">
                  <a:solidFill>
                    <a:srgbClr val="FF0000"/>
                  </a:solidFill>
                </a:rPr>
                <a:t>30M+</a:t>
              </a:r>
            </a:p>
            <a:p>
              <a:pPr algn="r"/>
              <a:r>
                <a:rPr lang="en-US" sz="2400" b="1" dirty="0">
                  <a:solidFill>
                    <a:srgbClr val="FF0000"/>
                  </a:solidFill>
                </a:rPr>
                <a:t>IOSP</a:t>
              </a:r>
              <a:endParaRPr lang="en-US" sz="1600" dirty="0"/>
            </a:p>
          </p:txBody>
        </p:sp>
        <p:sp>
          <p:nvSpPr>
            <p:cNvPr id="45" name="TextBox 44">
              <a:extLst>
                <a:ext uri="{FF2B5EF4-FFF2-40B4-BE49-F238E27FC236}">
                  <a16:creationId xmlns:a16="http://schemas.microsoft.com/office/drawing/2014/main" id="{274B3880-4469-EAE5-CC47-9F24DF96FA4F}"/>
                </a:ext>
              </a:extLst>
            </p:cNvPr>
            <p:cNvSpPr txBox="1"/>
            <p:nvPr/>
          </p:nvSpPr>
          <p:spPr>
            <a:xfrm>
              <a:off x="3918753" y="2497993"/>
              <a:ext cx="1959960" cy="369332"/>
            </a:xfrm>
            <a:prstGeom prst="rect">
              <a:avLst/>
            </a:prstGeom>
            <a:noFill/>
          </p:spPr>
          <p:txBody>
            <a:bodyPr wrap="none" rtlCol="0">
              <a:spAutoFit/>
            </a:bodyPr>
            <a:lstStyle/>
            <a:p>
              <a:r>
                <a:rPr lang="en-US" dirty="0"/>
                <a:t>4KB Random Read </a:t>
              </a:r>
            </a:p>
          </p:txBody>
        </p:sp>
      </p:grpSp>
      <p:grpSp>
        <p:nvGrpSpPr>
          <p:cNvPr id="58" name="Group 57">
            <a:extLst>
              <a:ext uri="{FF2B5EF4-FFF2-40B4-BE49-F238E27FC236}">
                <a16:creationId xmlns:a16="http://schemas.microsoft.com/office/drawing/2014/main" id="{C8C3DDD0-822D-BC7F-1DB4-1B711357B60D}"/>
              </a:ext>
            </a:extLst>
          </p:cNvPr>
          <p:cNvGrpSpPr/>
          <p:nvPr/>
        </p:nvGrpSpPr>
        <p:grpSpPr>
          <a:xfrm>
            <a:off x="1416311" y="3506725"/>
            <a:ext cx="4871878" cy="1645920"/>
            <a:chOff x="1416311" y="3506725"/>
            <a:chExt cx="4871878" cy="1645920"/>
          </a:xfrm>
        </p:grpSpPr>
        <p:grpSp>
          <p:nvGrpSpPr>
            <p:cNvPr id="22" name="Group 21">
              <a:extLst>
                <a:ext uri="{FF2B5EF4-FFF2-40B4-BE49-F238E27FC236}">
                  <a16:creationId xmlns:a16="http://schemas.microsoft.com/office/drawing/2014/main" id="{9A407D57-796B-D012-EA71-FCC995987781}"/>
                </a:ext>
              </a:extLst>
            </p:cNvPr>
            <p:cNvGrpSpPr/>
            <p:nvPr/>
          </p:nvGrpSpPr>
          <p:grpSpPr>
            <a:xfrm>
              <a:off x="1416311" y="3506725"/>
              <a:ext cx="1463040" cy="1645920"/>
              <a:chOff x="6571205" y="1836947"/>
              <a:chExt cx="1463040" cy="1645920"/>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FF8B10D7-E476-3666-D0D8-0E2824617E83}"/>
                  </a:ext>
                </a:extLst>
              </p:cNvPr>
              <p:cNvSpPr/>
              <p:nvPr/>
            </p:nvSpPr>
            <p:spPr>
              <a:xfrm>
                <a:off x="6571205" y="1836947"/>
                <a:ext cx="1463040" cy="1645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A7004DF4-67BF-7786-AF71-E80F123A4FAC}"/>
                  </a:ext>
                </a:extLst>
              </p:cNvPr>
              <p:cNvGrpSpPr/>
              <p:nvPr/>
            </p:nvGrpSpPr>
            <p:grpSpPr>
              <a:xfrm>
                <a:off x="6771490" y="2012049"/>
                <a:ext cx="1062470" cy="1295717"/>
                <a:chOff x="7633735" y="4626526"/>
                <a:chExt cx="1062470" cy="1295717"/>
              </a:xfrm>
            </p:grpSpPr>
            <p:sp>
              <p:nvSpPr>
                <p:cNvPr id="8" name="TextBox 7">
                  <a:extLst>
                    <a:ext uri="{FF2B5EF4-FFF2-40B4-BE49-F238E27FC236}">
                      <a16:creationId xmlns:a16="http://schemas.microsoft.com/office/drawing/2014/main" id="{3BD5C88A-996D-9931-03ED-7E7A5B3D751D}"/>
                    </a:ext>
                  </a:extLst>
                </p:cNvPr>
                <p:cNvSpPr txBox="1"/>
                <p:nvPr/>
              </p:nvSpPr>
              <p:spPr>
                <a:xfrm>
                  <a:off x="7633735" y="5399023"/>
                  <a:ext cx="1062470" cy="523220"/>
                </a:xfrm>
                <a:prstGeom prst="rect">
                  <a:avLst/>
                </a:prstGeom>
                <a:noFill/>
              </p:spPr>
              <p:txBody>
                <a:bodyPr wrap="none" rtlCol="0">
                  <a:spAutoFit/>
                </a:bodyPr>
                <a:lstStyle/>
                <a:p>
                  <a:pPr algn="ctr"/>
                  <a:r>
                    <a:rPr lang="en-US" sz="1400" b="1" dirty="0"/>
                    <a:t>Capacity </a:t>
                  </a:r>
                </a:p>
                <a:p>
                  <a:pPr algn="ctr"/>
                  <a:r>
                    <a:rPr lang="en-US" sz="1400" b="1" dirty="0"/>
                    <a:t>Consolidate</a:t>
                  </a:r>
                </a:p>
              </p:txBody>
            </p:sp>
            <p:pic>
              <p:nvPicPr>
                <p:cNvPr id="18" name="Picture 4">
                  <a:extLst>
                    <a:ext uri="{FF2B5EF4-FFF2-40B4-BE49-F238E27FC236}">
                      <a16:creationId xmlns:a16="http://schemas.microsoft.com/office/drawing/2014/main" id="{686A0F94-D0C3-0E03-130F-B27A6C3F0AFB}"/>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799210" y="4626526"/>
                  <a:ext cx="731520" cy="73152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6" name="TextBox 45">
              <a:extLst>
                <a:ext uri="{FF2B5EF4-FFF2-40B4-BE49-F238E27FC236}">
                  <a16:creationId xmlns:a16="http://schemas.microsoft.com/office/drawing/2014/main" id="{B668AC88-18F6-0988-28C0-8E08262409EC}"/>
                </a:ext>
              </a:extLst>
            </p:cNvPr>
            <p:cNvSpPr txBox="1"/>
            <p:nvPr/>
          </p:nvSpPr>
          <p:spPr>
            <a:xfrm>
              <a:off x="3910872" y="4048936"/>
              <a:ext cx="2377317" cy="530915"/>
            </a:xfrm>
            <a:prstGeom prst="rect">
              <a:avLst/>
            </a:prstGeom>
            <a:noFill/>
          </p:spPr>
          <p:txBody>
            <a:bodyPr wrap="none" rtlCol="0">
              <a:spAutoFit/>
            </a:bodyPr>
            <a:lstStyle/>
            <a:p>
              <a:r>
                <a:rPr lang="en-US" dirty="0"/>
                <a:t>All-NVMe storage in 2U</a:t>
              </a:r>
            </a:p>
            <a:p>
              <a:r>
                <a:rPr lang="en-US" sz="1050" dirty="0"/>
                <a:t>*w/ 30TB SSD</a:t>
              </a:r>
            </a:p>
          </p:txBody>
        </p:sp>
        <p:sp>
          <p:nvSpPr>
            <p:cNvPr id="49" name="TextBox 48">
              <a:extLst>
                <a:ext uri="{FF2B5EF4-FFF2-40B4-BE49-F238E27FC236}">
                  <a16:creationId xmlns:a16="http://schemas.microsoft.com/office/drawing/2014/main" id="{0B1F08DD-393D-5C58-D520-1C84121AB45F}"/>
                </a:ext>
              </a:extLst>
            </p:cNvPr>
            <p:cNvSpPr txBox="1"/>
            <p:nvPr/>
          </p:nvSpPr>
          <p:spPr>
            <a:xfrm>
              <a:off x="3011498" y="3991228"/>
              <a:ext cx="922047" cy="646331"/>
            </a:xfrm>
            <a:prstGeom prst="rect">
              <a:avLst/>
            </a:prstGeom>
            <a:noFill/>
          </p:spPr>
          <p:txBody>
            <a:bodyPr wrap="none" rtlCol="0">
              <a:spAutoFit/>
            </a:bodyPr>
            <a:lstStyle/>
            <a:p>
              <a:pPr algn="r"/>
              <a:r>
                <a:rPr lang="en-US" sz="3600" b="1" dirty="0">
                  <a:solidFill>
                    <a:srgbClr val="FF0000"/>
                  </a:solidFill>
                </a:rPr>
                <a:t>1PB</a:t>
              </a:r>
              <a:endParaRPr lang="en-US" sz="2400" dirty="0"/>
            </a:p>
          </p:txBody>
        </p:sp>
      </p:grpSp>
    </p:spTree>
    <p:extLst>
      <p:ext uri="{BB962C8B-B14F-4D97-AF65-F5344CB8AC3E}">
        <p14:creationId xmlns:p14="http://schemas.microsoft.com/office/powerpoint/2010/main" val="495620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F009-972C-407A-9A07-3C45A9F3A0E0}"/>
              </a:ext>
            </a:extLst>
          </p:cNvPr>
          <p:cNvSpPr>
            <a:spLocks noGrp="1"/>
          </p:cNvSpPr>
          <p:nvPr>
            <p:ph type="title"/>
          </p:nvPr>
        </p:nvSpPr>
        <p:spPr/>
        <p:txBody>
          <a:bodyPr>
            <a:normAutofit fontScale="90000"/>
          </a:bodyPr>
          <a:lstStyle/>
          <a:p>
            <a:r>
              <a:rPr lang="en-US" sz="4000" dirty="0">
                <a:effectLst>
                  <a:outerShdw blurRad="38100" dist="38100" dir="2700000" algn="tl">
                    <a:srgbClr val="000000">
                      <a:alpha val="43137"/>
                    </a:srgbClr>
                  </a:outerShdw>
                </a:effectLst>
                <a:latin typeface="+mn-lt"/>
              </a:rPr>
              <a:t>CXL Memory Module Solutions through Side Band</a:t>
            </a:r>
          </a:p>
        </p:txBody>
      </p:sp>
      <p:sp>
        <p:nvSpPr>
          <p:cNvPr id="6" name="Content Placeholder 5">
            <a:extLst>
              <a:ext uri="{FF2B5EF4-FFF2-40B4-BE49-F238E27FC236}">
                <a16:creationId xmlns:a16="http://schemas.microsoft.com/office/drawing/2014/main" id="{2CA2BB86-5E34-FADC-2053-AC2F8E0C9227}"/>
              </a:ext>
            </a:extLst>
          </p:cNvPr>
          <p:cNvSpPr>
            <a:spLocks noGrp="1"/>
          </p:cNvSpPr>
          <p:nvPr>
            <p:ph sz="quarter" idx="13"/>
          </p:nvPr>
        </p:nvSpPr>
        <p:spPr>
          <a:xfrm>
            <a:off x="838201" y="1235413"/>
            <a:ext cx="11169315" cy="538546"/>
          </a:xfrm>
        </p:spPr>
        <p:txBody>
          <a:bodyPr>
            <a:normAutofit/>
          </a:bodyPr>
          <a:lstStyle/>
          <a:p>
            <a:r>
              <a:rPr lang="en-US" sz="2400" dirty="0">
                <a:solidFill>
                  <a:schemeClr val="accent6"/>
                </a:solidFill>
                <a:latin typeface="+mn-lt"/>
              </a:rPr>
              <a:t>Compare to NVMe SSD Side Band Capability Versus CXL Devices</a:t>
            </a:r>
          </a:p>
          <a:p>
            <a:pPr lvl="1"/>
            <a:endParaRPr lang="en-US" sz="2000" dirty="0">
              <a:solidFill>
                <a:schemeClr val="accent6"/>
              </a:solidFill>
              <a:latin typeface="+mn-lt"/>
            </a:endParaRPr>
          </a:p>
        </p:txBody>
      </p:sp>
      <p:sp>
        <p:nvSpPr>
          <p:cNvPr id="9" name="Rounded Rectangle 12">
            <a:extLst>
              <a:ext uri="{FF2B5EF4-FFF2-40B4-BE49-F238E27FC236}">
                <a16:creationId xmlns:a16="http://schemas.microsoft.com/office/drawing/2014/main" id="{1B7CEEA6-79B5-28F0-63EC-ABF268E35B82}"/>
              </a:ext>
            </a:extLst>
          </p:cNvPr>
          <p:cNvSpPr/>
          <p:nvPr/>
        </p:nvSpPr>
        <p:spPr>
          <a:xfrm>
            <a:off x="6937848" y="3566839"/>
            <a:ext cx="3546302" cy="457200"/>
          </a:xfrm>
          <a:prstGeom prst="roundRect">
            <a:avLst/>
          </a:prstGeom>
          <a:solidFill>
            <a:schemeClr val="accent5">
              <a:lumMod val="40000"/>
              <a:lumOff val="6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accent1"/>
                </a:solidFill>
              </a:rPr>
              <a:t>NVMe</a:t>
            </a:r>
            <a:r>
              <a:rPr lang="en-US" sz="1200" b="1" dirty="0">
                <a:solidFill>
                  <a:schemeClr val="accent1"/>
                </a:solidFill>
              </a:rPr>
              <a:t> Management Interface (Like) </a:t>
            </a:r>
          </a:p>
        </p:txBody>
      </p:sp>
      <p:sp>
        <p:nvSpPr>
          <p:cNvPr id="10" name="Rounded Rectangle 14">
            <a:extLst>
              <a:ext uri="{FF2B5EF4-FFF2-40B4-BE49-F238E27FC236}">
                <a16:creationId xmlns:a16="http://schemas.microsoft.com/office/drawing/2014/main" id="{1B716BA1-F8CE-6B51-F3BD-8248ADCEB96E}"/>
              </a:ext>
            </a:extLst>
          </p:cNvPr>
          <p:cNvSpPr/>
          <p:nvPr/>
        </p:nvSpPr>
        <p:spPr>
          <a:xfrm>
            <a:off x="6937848" y="4102230"/>
            <a:ext cx="3546302" cy="457200"/>
          </a:xfrm>
          <a:prstGeom prst="roundRect">
            <a:avLst/>
          </a:prstGeom>
          <a:solidFill>
            <a:schemeClr val="accent5">
              <a:lumMod val="40000"/>
              <a:lumOff val="6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rPr>
              <a:t>CCI over Management Component Transport Protocol (MCTP)</a:t>
            </a:r>
          </a:p>
        </p:txBody>
      </p:sp>
      <p:sp>
        <p:nvSpPr>
          <p:cNvPr id="11" name="Rounded Rectangle 15">
            <a:extLst>
              <a:ext uri="{FF2B5EF4-FFF2-40B4-BE49-F238E27FC236}">
                <a16:creationId xmlns:a16="http://schemas.microsoft.com/office/drawing/2014/main" id="{46880039-154E-23E7-CC5A-14D4E984A6B9}"/>
              </a:ext>
            </a:extLst>
          </p:cNvPr>
          <p:cNvSpPr/>
          <p:nvPr/>
        </p:nvSpPr>
        <p:spPr>
          <a:xfrm>
            <a:off x="6937848" y="4633639"/>
            <a:ext cx="1733550" cy="457200"/>
          </a:xfrm>
          <a:prstGeom prst="roundRect">
            <a:avLst/>
          </a:prstGeom>
          <a:solidFill>
            <a:schemeClr val="accent5">
              <a:lumMod val="40000"/>
              <a:lumOff val="6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rPr>
              <a:t>MCTP over </a:t>
            </a:r>
            <a:r>
              <a:rPr lang="en-US" sz="1200" b="1" dirty="0" err="1">
                <a:solidFill>
                  <a:schemeClr val="accent1"/>
                </a:solidFill>
              </a:rPr>
              <a:t>SMBus</a:t>
            </a:r>
            <a:r>
              <a:rPr lang="en-US" sz="1200" b="1" dirty="0">
                <a:solidFill>
                  <a:schemeClr val="accent1"/>
                </a:solidFill>
              </a:rPr>
              <a:t>/I2C/I3C</a:t>
            </a:r>
          </a:p>
        </p:txBody>
      </p:sp>
      <p:sp>
        <p:nvSpPr>
          <p:cNvPr id="12" name="Rounded Rectangle 16">
            <a:extLst>
              <a:ext uri="{FF2B5EF4-FFF2-40B4-BE49-F238E27FC236}">
                <a16:creationId xmlns:a16="http://schemas.microsoft.com/office/drawing/2014/main" id="{B1DDE634-2758-81F9-7AAB-ECE7656A7301}"/>
              </a:ext>
            </a:extLst>
          </p:cNvPr>
          <p:cNvSpPr/>
          <p:nvPr/>
        </p:nvSpPr>
        <p:spPr>
          <a:xfrm>
            <a:off x="6935573" y="5176706"/>
            <a:ext cx="1733550" cy="457200"/>
          </a:xfrm>
          <a:prstGeom prst="roundRect">
            <a:avLst/>
          </a:prstGeom>
          <a:solidFill>
            <a:schemeClr val="accent5">
              <a:lumMod val="40000"/>
              <a:lumOff val="6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accent1"/>
                </a:solidFill>
              </a:rPr>
              <a:t>SMBus</a:t>
            </a:r>
            <a:r>
              <a:rPr lang="en-US" sz="1200" b="1" dirty="0">
                <a:solidFill>
                  <a:schemeClr val="accent1"/>
                </a:solidFill>
              </a:rPr>
              <a:t>/I2C/I3C</a:t>
            </a:r>
          </a:p>
        </p:txBody>
      </p:sp>
      <p:sp>
        <p:nvSpPr>
          <p:cNvPr id="13" name="Rounded Rectangle 18">
            <a:extLst>
              <a:ext uri="{FF2B5EF4-FFF2-40B4-BE49-F238E27FC236}">
                <a16:creationId xmlns:a16="http://schemas.microsoft.com/office/drawing/2014/main" id="{F9936D8C-ABF4-2AE1-0D8F-490858B54C9C}"/>
              </a:ext>
            </a:extLst>
          </p:cNvPr>
          <p:cNvSpPr/>
          <p:nvPr/>
        </p:nvSpPr>
        <p:spPr>
          <a:xfrm>
            <a:off x="6937848" y="3033439"/>
            <a:ext cx="3546302" cy="457200"/>
          </a:xfrm>
          <a:prstGeom prst="round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rPr>
              <a:t>Management Controller</a:t>
            </a:r>
          </a:p>
        </p:txBody>
      </p:sp>
      <p:sp>
        <p:nvSpPr>
          <p:cNvPr id="14" name="Rounded Rectangle 19">
            <a:extLst>
              <a:ext uri="{FF2B5EF4-FFF2-40B4-BE49-F238E27FC236}">
                <a16:creationId xmlns:a16="http://schemas.microsoft.com/office/drawing/2014/main" id="{BD908E07-FAC6-BCAE-DB81-89A3979BC823}"/>
              </a:ext>
            </a:extLst>
          </p:cNvPr>
          <p:cNvSpPr/>
          <p:nvPr/>
        </p:nvSpPr>
        <p:spPr>
          <a:xfrm>
            <a:off x="6937848" y="2500039"/>
            <a:ext cx="3546302" cy="457200"/>
          </a:xfrm>
          <a:prstGeom prst="round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rPr>
              <a:t>Management Applications</a:t>
            </a:r>
          </a:p>
        </p:txBody>
      </p:sp>
      <p:sp>
        <p:nvSpPr>
          <p:cNvPr id="15" name="Rounded Rectangle 20">
            <a:extLst>
              <a:ext uri="{FF2B5EF4-FFF2-40B4-BE49-F238E27FC236}">
                <a16:creationId xmlns:a16="http://schemas.microsoft.com/office/drawing/2014/main" id="{92DC8AB4-DFBF-BDB7-3E7E-72764C6D7C0E}"/>
              </a:ext>
            </a:extLst>
          </p:cNvPr>
          <p:cNvSpPr/>
          <p:nvPr/>
        </p:nvSpPr>
        <p:spPr>
          <a:xfrm>
            <a:off x="8750600" y="4631649"/>
            <a:ext cx="1733550" cy="457200"/>
          </a:xfrm>
          <a:prstGeom prst="round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rPr>
              <a:t>MCTP over PCIe</a:t>
            </a:r>
          </a:p>
        </p:txBody>
      </p:sp>
      <p:sp>
        <p:nvSpPr>
          <p:cNvPr id="16" name="Rounded Rectangle 21">
            <a:extLst>
              <a:ext uri="{FF2B5EF4-FFF2-40B4-BE49-F238E27FC236}">
                <a16:creationId xmlns:a16="http://schemas.microsoft.com/office/drawing/2014/main" id="{C92D0F3F-C1CB-16CE-9449-0CDD0884C0CF}"/>
              </a:ext>
            </a:extLst>
          </p:cNvPr>
          <p:cNvSpPr/>
          <p:nvPr/>
        </p:nvSpPr>
        <p:spPr>
          <a:xfrm>
            <a:off x="8750600" y="5176706"/>
            <a:ext cx="1733550" cy="457200"/>
          </a:xfrm>
          <a:prstGeom prst="round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accent1"/>
                </a:solidFill>
              </a:rPr>
              <a:t>PCIe</a:t>
            </a:r>
            <a:r>
              <a:rPr lang="en-US" sz="1200" b="1" dirty="0">
                <a:solidFill>
                  <a:schemeClr val="accent1"/>
                </a:solidFill>
              </a:rPr>
              <a:t> VDM</a:t>
            </a:r>
          </a:p>
        </p:txBody>
      </p:sp>
      <p:sp>
        <p:nvSpPr>
          <p:cNvPr id="17" name="Rounded Rectangle 12">
            <a:extLst>
              <a:ext uri="{FF2B5EF4-FFF2-40B4-BE49-F238E27FC236}">
                <a16:creationId xmlns:a16="http://schemas.microsoft.com/office/drawing/2014/main" id="{F38894AB-BF51-825A-0599-E8710566FF15}"/>
              </a:ext>
            </a:extLst>
          </p:cNvPr>
          <p:cNvSpPr/>
          <p:nvPr/>
        </p:nvSpPr>
        <p:spPr>
          <a:xfrm>
            <a:off x="1515632" y="3558228"/>
            <a:ext cx="3546302"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accent6"/>
                </a:solidFill>
              </a:rPr>
              <a:t>NVMe</a:t>
            </a:r>
            <a:r>
              <a:rPr lang="en-US" sz="1200" b="1" dirty="0">
                <a:solidFill>
                  <a:schemeClr val="accent6"/>
                </a:solidFill>
              </a:rPr>
              <a:t> Management Interface</a:t>
            </a:r>
          </a:p>
        </p:txBody>
      </p:sp>
      <p:sp>
        <p:nvSpPr>
          <p:cNvPr id="18" name="Rounded Rectangle 14">
            <a:extLst>
              <a:ext uri="{FF2B5EF4-FFF2-40B4-BE49-F238E27FC236}">
                <a16:creationId xmlns:a16="http://schemas.microsoft.com/office/drawing/2014/main" id="{FF277B48-1670-B66B-543F-CB56E3CCD5F0}"/>
              </a:ext>
            </a:extLst>
          </p:cNvPr>
          <p:cNvSpPr/>
          <p:nvPr/>
        </p:nvSpPr>
        <p:spPr>
          <a:xfrm>
            <a:off x="1515632" y="4093619"/>
            <a:ext cx="3546302"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rPr>
              <a:t>Management Component Transport Protocol (MCTP)</a:t>
            </a:r>
          </a:p>
        </p:txBody>
      </p:sp>
      <p:sp>
        <p:nvSpPr>
          <p:cNvPr id="19" name="Rounded Rectangle 15">
            <a:extLst>
              <a:ext uri="{FF2B5EF4-FFF2-40B4-BE49-F238E27FC236}">
                <a16:creationId xmlns:a16="http://schemas.microsoft.com/office/drawing/2014/main" id="{F3DF96A5-527E-8079-D7B5-DFF16909894F}"/>
              </a:ext>
            </a:extLst>
          </p:cNvPr>
          <p:cNvSpPr/>
          <p:nvPr/>
        </p:nvSpPr>
        <p:spPr>
          <a:xfrm>
            <a:off x="1515632" y="4625028"/>
            <a:ext cx="1733550"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rPr>
              <a:t>MCTP over </a:t>
            </a:r>
            <a:r>
              <a:rPr lang="en-US" sz="1200" b="1" dirty="0" err="1">
                <a:solidFill>
                  <a:schemeClr val="accent6"/>
                </a:solidFill>
              </a:rPr>
              <a:t>SMBus</a:t>
            </a:r>
            <a:r>
              <a:rPr lang="en-US" sz="1200" b="1" dirty="0">
                <a:solidFill>
                  <a:schemeClr val="accent6"/>
                </a:solidFill>
              </a:rPr>
              <a:t>/I2C</a:t>
            </a:r>
          </a:p>
        </p:txBody>
      </p:sp>
      <p:sp>
        <p:nvSpPr>
          <p:cNvPr id="20" name="Rounded Rectangle 16">
            <a:extLst>
              <a:ext uri="{FF2B5EF4-FFF2-40B4-BE49-F238E27FC236}">
                <a16:creationId xmlns:a16="http://schemas.microsoft.com/office/drawing/2014/main" id="{1DDE6CA1-0BA7-EC9B-C966-BCA82904385D}"/>
              </a:ext>
            </a:extLst>
          </p:cNvPr>
          <p:cNvSpPr/>
          <p:nvPr/>
        </p:nvSpPr>
        <p:spPr>
          <a:xfrm>
            <a:off x="1513357" y="5168095"/>
            <a:ext cx="1733550"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accent6"/>
                </a:solidFill>
              </a:rPr>
              <a:t>SMBus</a:t>
            </a:r>
            <a:r>
              <a:rPr lang="en-US" sz="1200" b="1" dirty="0">
                <a:solidFill>
                  <a:schemeClr val="accent6"/>
                </a:solidFill>
              </a:rPr>
              <a:t>/I2C</a:t>
            </a:r>
          </a:p>
        </p:txBody>
      </p:sp>
      <p:sp>
        <p:nvSpPr>
          <p:cNvPr id="21" name="Rounded Rectangle 18">
            <a:extLst>
              <a:ext uri="{FF2B5EF4-FFF2-40B4-BE49-F238E27FC236}">
                <a16:creationId xmlns:a16="http://schemas.microsoft.com/office/drawing/2014/main" id="{DCD8E08E-D85D-9686-3FDA-A1107DEA8456}"/>
              </a:ext>
            </a:extLst>
          </p:cNvPr>
          <p:cNvSpPr/>
          <p:nvPr/>
        </p:nvSpPr>
        <p:spPr>
          <a:xfrm>
            <a:off x="1515632" y="3024828"/>
            <a:ext cx="3546302"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rPr>
              <a:t>Management Controller</a:t>
            </a:r>
          </a:p>
        </p:txBody>
      </p:sp>
      <p:sp>
        <p:nvSpPr>
          <p:cNvPr id="22" name="Rounded Rectangle 19">
            <a:extLst>
              <a:ext uri="{FF2B5EF4-FFF2-40B4-BE49-F238E27FC236}">
                <a16:creationId xmlns:a16="http://schemas.microsoft.com/office/drawing/2014/main" id="{256A9FFE-2E90-948D-872B-DE27F7BBC902}"/>
              </a:ext>
            </a:extLst>
          </p:cNvPr>
          <p:cNvSpPr/>
          <p:nvPr/>
        </p:nvSpPr>
        <p:spPr>
          <a:xfrm>
            <a:off x="1515632" y="2491428"/>
            <a:ext cx="3546302"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rPr>
              <a:t>Management Applications</a:t>
            </a:r>
          </a:p>
        </p:txBody>
      </p:sp>
      <p:sp>
        <p:nvSpPr>
          <p:cNvPr id="23" name="Rounded Rectangle 20">
            <a:extLst>
              <a:ext uri="{FF2B5EF4-FFF2-40B4-BE49-F238E27FC236}">
                <a16:creationId xmlns:a16="http://schemas.microsoft.com/office/drawing/2014/main" id="{1F1E59C2-FB23-0465-9BBE-B990A21F8576}"/>
              </a:ext>
            </a:extLst>
          </p:cNvPr>
          <p:cNvSpPr/>
          <p:nvPr/>
        </p:nvSpPr>
        <p:spPr>
          <a:xfrm>
            <a:off x="3328384" y="4623038"/>
            <a:ext cx="1733550"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rPr>
              <a:t>MCTP over PCIe</a:t>
            </a:r>
          </a:p>
        </p:txBody>
      </p:sp>
      <p:sp>
        <p:nvSpPr>
          <p:cNvPr id="24" name="Rounded Rectangle 21">
            <a:extLst>
              <a:ext uri="{FF2B5EF4-FFF2-40B4-BE49-F238E27FC236}">
                <a16:creationId xmlns:a16="http://schemas.microsoft.com/office/drawing/2014/main" id="{E236C4AD-6DD0-1F9E-B66B-BF1FADFE5500}"/>
              </a:ext>
            </a:extLst>
          </p:cNvPr>
          <p:cNvSpPr/>
          <p:nvPr/>
        </p:nvSpPr>
        <p:spPr>
          <a:xfrm>
            <a:off x="3328384" y="5168095"/>
            <a:ext cx="1733550"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accent6"/>
                </a:solidFill>
              </a:rPr>
              <a:t>PCIe</a:t>
            </a:r>
            <a:r>
              <a:rPr lang="en-US" sz="1200" b="1" dirty="0">
                <a:solidFill>
                  <a:schemeClr val="accent6"/>
                </a:solidFill>
              </a:rPr>
              <a:t> VDM</a:t>
            </a:r>
          </a:p>
        </p:txBody>
      </p:sp>
      <p:sp>
        <p:nvSpPr>
          <p:cNvPr id="34" name="Rounded Rectangle 26">
            <a:extLst>
              <a:ext uri="{FF2B5EF4-FFF2-40B4-BE49-F238E27FC236}">
                <a16:creationId xmlns:a16="http://schemas.microsoft.com/office/drawing/2014/main" id="{EA95946C-C6CA-F93B-11BA-BB46ABC0896B}"/>
              </a:ext>
            </a:extLst>
          </p:cNvPr>
          <p:cNvSpPr/>
          <p:nvPr/>
        </p:nvSpPr>
        <p:spPr>
          <a:xfrm>
            <a:off x="1498082" y="1938440"/>
            <a:ext cx="3581401" cy="457200"/>
          </a:xfrm>
          <a:prstGeom prst="roundRect">
            <a:avLst/>
          </a:prstGeom>
          <a:solidFill>
            <a:schemeClr val="accent2"/>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NVMe</a:t>
            </a:r>
            <a:r>
              <a:rPr lang="en-US" sz="1600" b="1" dirty="0">
                <a:solidFill>
                  <a:schemeClr val="bg1"/>
                </a:solidFill>
              </a:rPr>
              <a:t> SSD</a:t>
            </a:r>
          </a:p>
        </p:txBody>
      </p:sp>
      <p:sp>
        <p:nvSpPr>
          <p:cNvPr id="35" name="Rounded Rectangle 26">
            <a:extLst>
              <a:ext uri="{FF2B5EF4-FFF2-40B4-BE49-F238E27FC236}">
                <a16:creationId xmlns:a16="http://schemas.microsoft.com/office/drawing/2014/main" id="{C8117C17-C480-F43A-1364-ED91B64FBB26}"/>
              </a:ext>
            </a:extLst>
          </p:cNvPr>
          <p:cNvSpPr/>
          <p:nvPr/>
        </p:nvSpPr>
        <p:spPr>
          <a:xfrm>
            <a:off x="6920298" y="1938440"/>
            <a:ext cx="3581401" cy="457200"/>
          </a:xfrm>
          <a:prstGeom prst="roundRect">
            <a:avLst/>
          </a:prstGeom>
          <a:solidFill>
            <a:schemeClr val="accent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CXL Devices</a:t>
            </a:r>
          </a:p>
        </p:txBody>
      </p:sp>
      <p:sp>
        <p:nvSpPr>
          <p:cNvPr id="3" name="Rectangle 2">
            <a:extLst>
              <a:ext uri="{FF2B5EF4-FFF2-40B4-BE49-F238E27FC236}">
                <a16:creationId xmlns:a16="http://schemas.microsoft.com/office/drawing/2014/main" id="{9431CB91-50FE-69AA-B04C-A31C6AC5A000}"/>
              </a:ext>
            </a:extLst>
          </p:cNvPr>
          <p:cNvSpPr/>
          <p:nvPr/>
        </p:nvSpPr>
        <p:spPr>
          <a:xfrm>
            <a:off x="822960" y="826449"/>
            <a:ext cx="8783972" cy="338554"/>
          </a:xfrm>
          <a:prstGeom prst="rect">
            <a:avLst/>
          </a:prstGeom>
        </p:spPr>
        <p:txBody>
          <a:bodyPr wrap="square">
            <a:spAutoFit/>
          </a:bodyPr>
          <a:lstStyle/>
          <a:p>
            <a:pPr>
              <a:defRPr/>
            </a:pPr>
            <a:r>
              <a:rPr lang="en-US" altLang="zh-TW" sz="1600" i="1" dirty="0">
                <a:solidFill>
                  <a:srgbClr val="FF0000"/>
                </a:solidFill>
              </a:rPr>
              <a:t>Not As Simple as Just Cooling the CXL Memory Module</a:t>
            </a:r>
          </a:p>
        </p:txBody>
      </p:sp>
      <p:grpSp>
        <p:nvGrpSpPr>
          <p:cNvPr id="4" name="Group 3">
            <a:extLst>
              <a:ext uri="{FF2B5EF4-FFF2-40B4-BE49-F238E27FC236}">
                <a16:creationId xmlns:a16="http://schemas.microsoft.com/office/drawing/2014/main" id="{2818401C-E36F-A9FE-535D-10C31D6F9362}"/>
              </a:ext>
            </a:extLst>
          </p:cNvPr>
          <p:cNvGrpSpPr>
            <a:grpSpLocks noChangeAspect="1"/>
          </p:cNvGrpSpPr>
          <p:nvPr/>
        </p:nvGrpSpPr>
        <p:grpSpPr>
          <a:xfrm>
            <a:off x="1498082" y="5880574"/>
            <a:ext cx="3774793" cy="701552"/>
            <a:chOff x="1408924" y="1498893"/>
            <a:chExt cx="9829800" cy="1828800"/>
          </a:xfrm>
        </p:grpSpPr>
        <p:pic>
          <p:nvPicPr>
            <p:cNvPr id="5" name="Picture 4">
              <a:extLst>
                <a:ext uri="{FF2B5EF4-FFF2-40B4-BE49-F238E27FC236}">
                  <a16:creationId xmlns:a16="http://schemas.microsoft.com/office/drawing/2014/main" id="{F98660FE-2C3A-B32F-08DC-208AA76844C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9886" b="89906" l="1268" r="97862">
                          <a14:foregroundMark x1="17862" y1="13632" x2="77597" y2="31946"/>
                          <a14:foregroundMark x1="77597" y1="31946" x2="84011" y2="27367"/>
                          <a14:foregroundMark x1="84011" y1="27367" x2="24409" y2="4058"/>
                          <a14:foregroundMark x1="24409" y1="4058" x2="11769" y2="28304"/>
                          <a14:foregroundMark x1="11769" y1="28304" x2="91637" y2="36212"/>
                          <a14:foregroundMark x1="91637" y1="36212" x2="87474" y2="13111"/>
                          <a14:foregroundMark x1="87474" y1="13111" x2="84409" y2="11030"/>
                          <a14:foregroundMark x1="8458" y1="27680" x2="15421" y2="40895"/>
                          <a14:foregroundMark x1="15421" y1="40895" x2="32318" y2="39126"/>
                          <a14:foregroundMark x1="32318" y1="39126" x2="75289" y2="45161"/>
                          <a14:foregroundMark x1="75289" y1="45161" x2="91334" y2="37981"/>
                          <a14:foregroundMark x1="91334" y1="37981" x2="97862" y2="40999"/>
                          <a14:foregroundMark x1="8231" y1="29553" x2="8571" y2="40375"/>
                          <a14:foregroundMark x1="5790" y1="34651" x2="7890" y2="40999"/>
                          <a14:foregroundMark x1="1268" y1="39750" x2="6717" y2="40375"/>
                        </a14:backgroundRemoval>
                      </a14:imgEffect>
                    </a14:imgLayer>
                  </a14:imgProps>
                </a:ext>
                <a:ext uri="{28A0092B-C50C-407E-A947-70E740481C1C}">
                  <a14:useLocalDpi xmlns:a14="http://schemas.microsoft.com/office/drawing/2010/main"/>
                </a:ext>
              </a:extLst>
            </a:blip>
            <a:srcRect/>
            <a:stretch/>
          </p:blipFill>
          <p:spPr>
            <a:xfrm>
              <a:off x="2285999" y="1554480"/>
              <a:ext cx="8046719" cy="1463040"/>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64193946-62CD-0C9E-64B3-6F3134EB6D8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0063" b="89937" l="6646" r="92455">
                          <a14:foregroundMark x1="6646" y1="43187" x2="6646" y2="43187"/>
                          <a14:foregroundMark x1="7310" y1="36897" x2="7310" y2="65409"/>
                          <a14:foregroundMark x1="15207" y1="36478" x2="15012" y2="69182"/>
                          <a14:foregroundMark x1="48554" y1="36478" x2="48045" y2="71488"/>
                          <a14:foregroundMark x1="48045" y1="71488" x2="48280" y2="72117"/>
                          <a14:foregroundMark x1="91947" y1="40461" x2="92260" y2="71069"/>
                          <a14:foregroundMark x1="92260" y1="71069" x2="92455" y2="74214"/>
                          <a14:foregroundMark x1="87099" y1="34382" x2="87099" y2="34382"/>
                        </a14:backgroundRemoval>
                      </a14:imgEffect>
                    </a14:imgLayer>
                  </a14:imgProps>
                </a:ext>
                <a:ext uri="{28A0092B-C50C-407E-A947-70E740481C1C}">
                  <a14:useLocalDpi xmlns:a14="http://schemas.microsoft.com/office/drawing/2010/main"/>
                </a:ext>
              </a:extLst>
            </a:blip>
            <a:srcRect r="-84"/>
            <a:stretch/>
          </p:blipFill>
          <p:spPr>
            <a:xfrm>
              <a:off x="1408924" y="1498893"/>
              <a:ext cx="9829800" cy="1828800"/>
            </a:xfrm>
            <a:prstGeom prst="rect">
              <a:avLst/>
            </a:prstGeom>
          </p:spPr>
        </p:pic>
      </p:grpSp>
      <p:grpSp>
        <p:nvGrpSpPr>
          <p:cNvPr id="25" name="Group 24">
            <a:extLst>
              <a:ext uri="{FF2B5EF4-FFF2-40B4-BE49-F238E27FC236}">
                <a16:creationId xmlns:a16="http://schemas.microsoft.com/office/drawing/2014/main" id="{2BFF3BF8-D16D-67D8-C329-2A8419E6A9FA}"/>
              </a:ext>
            </a:extLst>
          </p:cNvPr>
          <p:cNvGrpSpPr>
            <a:grpSpLocks noChangeAspect="1"/>
          </p:cNvGrpSpPr>
          <p:nvPr/>
        </p:nvGrpSpPr>
        <p:grpSpPr>
          <a:xfrm>
            <a:off x="6765561" y="5877779"/>
            <a:ext cx="3789828" cy="704347"/>
            <a:chOff x="964070" y="3835503"/>
            <a:chExt cx="5208934" cy="968090"/>
          </a:xfrm>
        </p:grpSpPr>
        <p:pic>
          <p:nvPicPr>
            <p:cNvPr id="26" name="Picture 25">
              <a:extLst>
                <a:ext uri="{FF2B5EF4-FFF2-40B4-BE49-F238E27FC236}">
                  <a16:creationId xmlns:a16="http://schemas.microsoft.com/office/drawing/2014/main" id="{6B4557F4-507B-3D41-D543-A4A57A7471AD}"/>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9886" b="89906" l="1268" r="97862">
                          <a14:foregroundMark x1="17862" y1="13632" x2="77597" y2="31946"/>
                          <a14:foregroundMark x1="77597" y1="31946" x2="84011" y2="27367"/>
                          <a14:foregroundMark x1="84011" y1="27367" x2="24409" y2="4058"/>
                          <a14:foregroundMark x1="24409" y1="4058" x2="11769" y2="28304"/>
                          <a14:foregroundMark x1="11769" y1="28304" x2="91637" y2="36212"/>
                          <a14:foregroundMark x1="91637" y1="36212" x2="87474" y2="13111"/>
                          <a14:foregroundMark x1="87474" y1="13111" x2="84409" y2="11030"/>
                          <a14:foregroundMark x1="8458" y1="27680" x2="15421" y2="40895"/>
                          <a14:foregroundMark x1="15421" y1="40895" x2="32318" y2="39126"/>
                          <a14:foregroundMark x1="32318" y1="39126" x2="75289" y2="45161"/>
                          <a14:foregroundMark x1="75289" y1="45161" x2="91334" y2="37981"/>
                          <a14:foregroundMark x1="91334" y1="37981" x2="97862" y2="40999"/>
                          <a14:foregroundMark x1="8231" y1="29553" x2="8571" y2="40375"/>
                          <a14:foregroundMark x1="5790" y1="34651" x2="7890" y2="40999"/>
                          <a14:foregroundMark x1="1268" y1="39750" x2="6717" y2="40375"/>
                        </a14:backgroundRemoval>
                      </a14:imgEffect>
                    </a14:imgLayer>
                  </a14:imgProps>
                </a:ext>
                <a:ext uri="{28A0092B-C50C-407E-A947-70E740481C1C}">
                  <a14:useLocalDpi xmlns:a14="http://schemas.microsoft.com/office/drawing/2010/main"/>
                </a:ext>
              </a:extLst>
            </a:blip>
            <a:srcRect/>
            <a:stretch/>
          </p:blipFill>
          <p:spPr>
            <a:xfrm>
              <a:off x="1428844" y="3870079"/>
              <a:ext cx="4264058" cy="774472"/>
            </a:xfrm>
            <a:prstGeom prst="rect">
              <a:avLst/>
            </a:prstGeom>
          </p:spPr>
        </p:pic>
        <p:pic>
          <p:nvPicPr>
            <p:cNvPr id="27" name="Picture 26" descr="Graphical user interface&#10;&#10;Description automatically generated with medium confidence">
              <a:extLst>
                <a:ext uri="{FF2B5EF4-FFF2-40B4-BE49-F238E27FC236}">
                  <a16:creationId xmlns:a16="http://schemas.microsoft.com/office/drawing/2014/main" id="{4B775897-5680-E7FA-DFD3-171FA6A57472}"/>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10063" b="89937" l="6646" r="92455">
                          <a14:foregroundMark x1="6646" y1="43187" x2="6646" y2="43187"/>
                          <a14:foregroundMark x1="7310" y1="36897" x2="7310" y2="65409"/>
                          <a14:foregroundMark x1="15207" y1="36478" x2="15012" y2="69182"/>
                          <a14:foregroundMark x1="48554" y1="36478" x2="48045" y2="71488"/>
                          <a14:foregroundMark x1="48045" y1="71488" x2="48280" y2="72117"/>
                          <a14:foregroundMark x1="91947" y1="40461" x2="92260" y2="71069"/>
                          <a14:foregroundMark x1="92260" y1="71069" x2="92455" y2="74214"/>
                          <a14:foregroundMark x1="87099" y1="34382" x2="87099" y2="34382"/>
                        </a14:backgroundRemoval>
                      </a14:imgEffect>
                    </a14:imgLayer>
                  </a14:imgProps>
                </a:ext>
                <a:ext uri="{28A0092B-C50C-407E-A947-70E740481C1C}">
                  <a14:useLocalDpi xmlns:a14="http://schemas.microsoft.com/office/drawing/2010/main"/>
                </a:ext>
              </a:extLst>
            </a:blip>
            <a:srcRect r="-84"/>
            <a:stretch/>
          </p:blipFill>
          <p:spPr>
            <a:xfrm>
              <a:off x="964070" y="3835503"/>
              <a:ext cx="5208934" cy="968090"/>
            </a:xfrm>
            <a:prstGeom prst="rect">
              <a:avLst/>
            </a:prstGeom>
          </p:spPr>
        </p:pic>
        <p:pic>
          <p:nvPicPr>
            <p:cNvPr id="28" name="Picture 27" descr="Graphical user interface&#10;&#10;Description automatically generated with medium confidence">
              <a:extLst>
                <a:ext uri="{FF2B5EF4-FFF2-40B4-BE49-F238E27FC236}">
                  <a16:creationId xmlns:a16="http://schemas.microsoft.com/office/drawing/2014/main" id="{DF969052-C9B8-C3ED-C96A-FA8A379B886D}"/>
                </a:ext>
              </a:extLst>
            </p:cNvPr>
            <p:cNvPicPr preferRelativeResize="0">
              <a:picLocks/>
            </p:cNvPicPr>
            <p:nvPr/>
          </p:nvPicPr>
          <p:blipFill rotWithShape="1">
            <a:blip r:embed="rId10" cstate="screen">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1768491" y="4187500"/>
              <a:ext cx="777240" cy="146304"/>
            </a:xfrm>
            <a:prstGeom prst="rect">
              <a:avLst/>
            </a:prstGeom>
          </p:spPr>
        </p:pic>
        <p:pic>
          <p:nvPicPr>
            <p:cNvPr id="29" name="Picture 28" descr="Graphical user interface&#10;&#10;Description automatically generated with medium confidence">
              <a:extLst>
                <a:ext uri="{FF2B5EF4-FFF2-40B4-BE49-F238E27FC236}">
                  <a16:creationId xmlns:a16="http://schemas.microsoft.com/office/drawing/2014/main" id="{C9A66F46-2D45-B381-F5AD-13979DC1026C}"/>
                </a:ext>
              </a:extLst>
            </p:cNvPr>
            <p:cNvPicPr preferRelativeResize="0">
              <a:picLocks/>
            </p:cNvPicPr>
            <p:nvPr/>
          </p:nvPicPr>
          <p:blipFill rotWithShape="1">
            <a:blip r:embed="rId10" cstate="screen">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1768491" y="4368380"/>
              <a:ext cx="777240" cy="146304"/>
            </a:xfrm>
            <a:prstGeom prst="rect">
              <a:avLst/>
            </a:prstGeom>
          </p:spPr>
        </p:pic>
        <p:pic>
          <p:nvPicPr>
            <p:cNvPr id="30" name="Picture 29" descr="Graphical user interface&#10;&#10;Description automatically generated with medium confidence">
              <a:extLst>
                <a:ext uri="{FF2B5EF4-FFF2-40B4-BE49-F238E27FC236}">
                  <a16:creationId xmlns:a16="http://schemas.microsoft.com/office/drawing/2014/main" id="{93A13271-4A42-2526-F8B0-C412C4064D1C}"/>
                </a:ext>
              </a:extLst>
            </p:cNvPr>
            <p:cNvPicPr preferRelativeResize="0">
              <a:picLocks/>
            </p:cNvPicPr>
            <p:nvPr/>
          </p:nvPicPr>
          <p:blipFill rotWithShape="1">
            <a:blip r:embed="rId10" cstate="screen">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3496063" y="4187500"/>
              <a:ext cx="777240" cy="146304"/>
            </a:xfrm>
            <a:prstGeom prst="rect">
              <a:avLst/>
            </a:prstGeom>
          </p:spPr>
        </p:pic>
        <p:pic>
          <p:nvPicPr>
            <p:cNvPr id="31" name="Picture 30" descr="Graphical user interface&#10;&#10;Description automatically generated with medium confidence">
              <a:extLst>
                <a:ext uri="{FF2B5EF4-FFF2-40B4-BE49-F238E27FC236}">
                  <a16:creationId xmlns:a16="http://schemas.microsoft.com/office/drawing/2014/main" id="{7E0F80B9-D3CD-D75E-F492-7EB179460707}"/>
                </a:ext>
              </a:extLst>
            </p:cNvPr>
            <p:cNvPicPr preferRelativeResize="0">
              <a:picLocks/>
            </p:cNvPicPr>
            <p:nvPr/>
          </p:nvPicPr>
          <p:blipFill rotWithShape="1">
            <a:blip r:embed="rId10" cstate="screen">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3496063" y="4368380"/>
              <a:ext cx="777240" cy="146304"/>
            </a:xfrm>
            <a:prstGeom prst="rect">
              <a:avLst/>
            </a:prstGeom>
          </p:spPr>
        </p:pic>
      </p:grpSp>
    </p:spTree>
    <p:extLst>
      <p:ext uri="{BB962C8B-B14F-4D97-AF65-F5344CB8AC3E}">
        <p14:creationId xmlns:p14="http://schemas.microsoft.com/office/powerpoint/2010/main" val="10429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F009-972C-407A-9A07-3C45A9F3A0E0}"/>
              </a:ext>
            </a:extLst>
          </p:cNvPr>
          <p:cNvSpPr>
            <a:spLocks noGrp="1"/>
          </p:cNvSpPr>
          <p:nvPr>
            <p:ph type="title"/>
          </p:nvPr>
        </p:nvSpPr>
        <p:spPr/>
        <p:txBody>
          <a:bodyPr>
            <a:normAutofit fontScale="90000"/>
          </a:bodyPr>
          <a:lstStyle/>
          <a:p>
            <a:r>
              <a:rPr lang="en-US" sz="4000" dirty="0">
                <a:effectLst>
                  <a:outerShdw blurRad="38100" dist="38100" dir="2700000" algn="tl">
                    <a:srgbClr val="000000">
                      <a:alpha val="43137"/>
                    </a:srgbClr>
                  </a:outerShdw>
                </a:effectLst>
                <a:latin typeface="+mn-lt"/>
              </a:rPr>
              <a:t>CXL Memory Module Solutions through Side Band</a:t>
            </a:r>
          </a:p>
        </p:txBody>
      </p:sp>
      <p:sp>
        <p:nvSpPr>
          <p:cNvPr id="6" name="Content Placeholder 5">
            <a:extLst>
              <a:ext uri="{FF2B5EF4-FFF2-40B4-BE49-F238E27FC236}">
                <a16:creationId xmlns:a16="http://schemas.microsoft.com/office/drawing/2014/main" id="{2CA2BB86-5E34-FADC-2053-AC2F8E0C9227}"/>
              </a:ext>
            </a:extLst>
          </p:cNvPr>
          <p:cNvSpPr>
            <a:spLocks noGrp="1"/>
          </p:cNvSpPr>
          <p:nvPr>
            <p:ph sz="quarter" idx="13"/>
          </p:nvPr>
        </p:nvSpPr>
        <p:spPr>
          <a:xfrm>
            <a:off x="838201" y="1235413"/>
            <a:ext cx="11169315" cy="538546"/>
          </a:xfrm>
        </p:spPr>
        <p:txBody>
          <a:bodyPr>
            <a:normAutofit/>
          </a:bodyPr>
          <a:lstStyle/>
          <a:p>
            <a:r>
              <a:rPr lang="en-US" sz="2400" dirty="0">
                <a:solidFill>
                  <a:schemeClr val="accent6"/>
                </a:solidFill>
                <a:latin typeface="+mn-lt"/>
              </a:rPr>
              <a:t>Compare to NVMe SSD Side Band Standard / Common Address Versus CXL Devices </a:t>
            </a:r>
          </a:p>
          <a:p>
            <a:pPr lvl="1"/>
            <a:endParaRPr lang="en-US" sz="2000" dirty="0">
              <a:solidFill>
                <a:schemeClr val="accent6"/>
              </a:solidFill>
              <a:latin typeface="+mn-lt"/>
            </a:endParaRPr>
          </a:p>
        </p:txBody>
      </p:sp>
      <p:sp>
        <p:nvSpPr>
          <p:cNvPr id="9" name="Rounded Rectangle 12">
            <a:extLst>
              <a:ext uri="{FF2B5EF4-FFF2-40B4-BE49-F238E27FC236}">
                <a16:creationId xmlns:a16="http://schemas.microsoft.com/office/drawing/2014/main" id="{1B7CEEA6-79B5-28F0-63EC-ABF268E35B82}"/>
              </a:ext>
            </a:extLst>
          </p:cNvPr>
          <p:cNvSpPr/>
          <p:nvPr/>
        </p:nvSpPr>
        <p:spPr>
          <a:xfrm>
            <a:off x="6937848" y="3590902"/>
            <a:ext cx="3546302" cy="457200"/>
          </a:xfrm>
          <a:prstGeom prst="roundRect">
            <a:avLst/>
          </a:prstGeom>
          <a:solidFill>
            <a:schemeClr val="accent5">
              <a:lumMod val="40000"/>
              <a:lumOff val="6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rPr>
              <a:t>No Unify Address on </a:t>
            </a:r>
            <a:r>
              <a:rPr lang="en-US" sz="1200" b="1" dirty="0" err="1">
                <a:solidFill>
                  <a:schemeClr val="accent1"/>
                </a:solidFill>
              </a:rPr>
              <a:t>NVMe</a:t>
            </a:r>
            <a:r>
              <a:rPr lang="en-US" sz="1200" b="1" dirty="0">
                <a:solidFill>
                  <a:schemeClr val="accent1"/>
                </a:solidFill>
              </a:rPr>
              <a:t> MI Like </a:t>
            </a:r>
            <a:r>
              <a:rPr lang="en-US" sz="1200" b="1" dirty="0" err="1">
                <a:solidFill>
                  <a:schemeClr val="accent1"/>
                </a:solidFill>
              </a:rPr>
              <a:t>Cmd</a:t>
            </a:r>
            <a:endParaRPr lang="en-US" sz="1200" b="1" dirty="0">
              <a:solidFill>
                <a:schemeClr val="accent1"/>
              </a:solidFill>
            </a:endParaRPr>
          </a:p>
        </p:txBody>
      </p:sp>
      <p:sp>
        <p:nvSpPr>
          <p:cNvPr id="10" name="Rounded Rectangle 14">
            <a:extLst>
              <a:ext uri="{FF2B5EF4-FFF2-40B4-BE49-F238E27FC236}">
                <a16:creationId xmlns:a16="http://schemas.microsoft.com/office/drawing/2014/main" id="{1B716BA1-F8CE-6B51-F3BD-8248ADCEB96E}"/>
              </a:ext>
            </a:extLst>
          </p:cNvPr>
          <p:cNvSpPr/>
          <p:nvPr/>
        </p:nvSpPr>
        <p:spPr>
          <a:xfrm>
            <a:off x="6937848" y="4126293"/>
            <a:ext cx="3546302" cy="457200"/>
          </a:xfrm>
          <a:prstGeom prst="roundRect">
            <a:avLst/>
          </a:prstGeom>
          <a:solidFill>
            <a:schemeClr val="accent5">
              <a:lumMod val="40000"/>
              <a:lumOff val="6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rPr>
              <a:t>No Unify Address on Temperature Reporting</a:t>
            </a:r>
          </a:p>
        </p:txBody>
      </p:sp>
      <p:sp>
        <p:nvSpPr>
          <p:cNvPr id="13" name="Rounded Rectangle 18">
            <a:extLst>
              <a:ext uri="{FF2B5EF4-FFF2-40B4-BE49-F238E27FC236}">
                <a16:creationId xmlns:a16="http://schemas.microsoft.com/office/drawing/2014/main" id="{F9936D8C-ABF4-2AE1-0D8F-490858B54C9C}"/>
              </a:ext>
            </a:extLst>
          </p:cNvPr>
          <p:cNvSpPr/>
          <p:nvPr/>
        </p:nvSpPr>
        <p:spPr>
          <a:xfrm>
            <a:off x="6937848" y="3057502"/>
            <a:ext cx="3546302" cy="457200"/>
          </a:xfrm>
          <a:prstGeom prst="round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rPr>
              <a:t>No Unify Address on </a:t>
            </a:r>
            <a:r>
              <a:rPr lang="en-US" sz="1200" b="1" dirty="0" err="1">
                <a:solidFill>
                  <a:schemeClr val="accent1"/>
                </a:solidFill>
              </a:rPr>
              <a:t>SMBus</a:t>
            </a:r>
            <a:endParaRPr lang="en-US" sz="1200" b="1" dirty="0">
              <a:solidFill>
                <a:schemeClr val="accent1"/>
              </a:solidFill>
            </a:endParaRPr>
          </a:p>
        </p:txBody>
      </p:sp>
      <p:sp>
        <p:nvSpPr>
          <p:cNvPr id="14" name="Rounded Rectangle 19">
            <a:extLst>
              <a:ext uri="{FF2B5EF4-FFF2-40B4-BE49-F238E27FC236}">
                <a16:creationId xmlns:a16="http://schemas.microsoft.com/office/drawing/2014/main" id="{BD908E07-FAC6-BCAE-DB81-89A3979BC823}"/>
              </a:ext>
            </a:extLst>
          </p:cNvPr>
          <p:cNvSpPr/>
          <p:nvPr/>
        </p:nvSpPr>
        <p:spPr>
          <a:xfrm>
            <a:off x="6937848" y="2524102"/>
            <a:ext cx="3546302" cy="457200"/>
          </a:xfrm>
          <a:prstGeom prst="round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rPr>
              <a:t>No Unify Address on VPD/SPD</a:t>
            </a:r>
          </a:p>
        </p:txBody>
      </p:sp>
      <p:sp>
        <p:nvSpPr>
          <p:cNvPr id="17" name="Rounded Rectangle 12">
            <a:extLst>
              <a:ext uri="{FF2B5EF4-FFF2-40B4-BE49-F238E27FC236}">
                <a16:creationId xmlns:a16="http://schemas.microsoft.com/office/drawing/2014/main" id="{F38894AB-BF51-825A-0599-E8710566FF15}"/>
              </a:ext>
            </a:extLst>
          </p:cNvPr>
          <p:cNvSpPr/>
          <p:nvPr/>
        </p:nvSpPr>
        <p:spPr>
          <a:xfrm>
            <a:off x="1515632" y="3582291"/>
            <a:ext cx="3546302"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rPr>
              <a:t>Common Address on </a:t>
            </a:r>
            <a:r>
              <a:rPr lang="en-US" sz="1200" b="1" dirty="0" err="1">
                <a:solidFill>
                  <a:schemeClr val="accent6"/>
                </a:solidFill>
              </a:rPr>
              <a:t>NVMe</a:t>
            </a:r>
            <a:r>
              <a:rPr lang="en-US" sz="1200" b="1" dirty="0">
                <a:solidFill>
                  <a:schemeClr val="accent6"/>
                </a:solidFill>
              </a:rPr>
              <a:t> MI</a:t>
            </a:r>
          </a:p>
        </p:txBody>
      </p:sp>
      <p:sp>
        <p:nvSpPr>
          <p:cNvPr id="18" name="Rounded Rectangle 14">
            <a:extLst>
              <a:ext uri="{FF2B5EF4-FFF2-40B4-BE49-F238E27FC236}">
                <a16:creationId xmlns:a16="http://schemas.microsoft.com/office/drawing/2014/main" id="{FF277B48-1670-B66B-543F-CB56E3CCD5F0}"/>
              </a:ext>
            </a:extLst>
          </p:cNvPr>
          <p:cNvSpPr/>
          <p:nvPr/>
        </p:nvSpPr>
        <p:spPr>
          <a:xfrm>
            <a:off x="1515632" y="4117682"/>
            <a:ext cx="3546302"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rPr>
              <a:t>Common Address on Temperature Reporting</a:t>
            </a:r>
          </a:p>
        </p:txBody>
      </p:sp>
      <p:sp>
        <p:nvSpPr>
          <p:cNvPr id="21" name="Rounded Rectangle 18">
            <a:extLst>
              <a:ext uri="{FF2B5EF4-FFF2-40B4-BE49-F238E27FC236}">
                <a16:creationId xmlns:a16="http://schemas.microsoft.com/office/drawing/2014/main" id="{DCD8E08E-D85D-9686-3FDA-A1107DEA8456}"/>
              </a:ext>
            </a:extLst>
          </p:cNvPr>
          <p:cNvSpPr/>
          <p:nvPr/>
        </p:nvSpPr>
        <p:spPr>
          <a:xfrm>
            <a:off x="1515632" y="3048891"/>
            <a:ext cx="3546302"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rPr>
              <a:t>Common Address on </a:t>
            </a:r>
            <a:r>
              <a:rPr lang="en-US" sz="1200" b="1" dirty="0" err="1">
                <a:solidFill>
                  <a:schemeClr val="accent6"/>
                </a:solidFill>
              </a:rPr>
              <a:t>SMBus</a:t>
            </a:r>
            <a:endParaRPr lang="en-US" sz="1200" b="1" dirty="0">
              <a:solidFill>
                <a:schemeClr val="accent6"/>
              </a:solidFill>
            </a:endParaRPr>
          </a:p>
        </p:txBody>
      </p:sp>
      <p:sp>
        <p:nvSpPr>
          <p:cNvPr id="22" name="Rounded Rectangle 19">
            <a:extLst>
              <a:ext uri="{FF2B5EF4-FFF2-40B4-BE49-F238E27FC236}">
                <a16:creationId xmlns:a16="http://schemas.microsoft.com/office/drawing/2014/main" id="{256A9FFE-2E90-948D-872B-DE27F7BBC902}"/>
              </a:ext>
            </a:extLst>
          </p:cNvPr>
          <p:cNvSpPr/>
          <p:nvPr/>
        </p:nvSpPr>
        <p:spPr>
          <a:xfrm>
            <a:off x="1515632" y="2515491"/>
            <a:ext cx="3546302"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rPr>
              <a:t>Common Address on VPD</a:t>
            </a:r>
          </a:p>
        </p:txBody>
      </p:sp>
      <p:sp>
        <p:nvSpPr>
          <p:cNvPr id="34" name="Rounded Rectangle 26">
            <a:extLst>
              <a:ext uri="{FF2B5EF4-FFF2-40B4-BE49-F238E27FC236}">
                <a16:creationId xmlns:a16="http://schemas.microsoft.com/office/drawing/2014/main" id="{EA95946C-C6CA-F93B-11BA-BB46ABC0896B}"/>
              </a:ext>
            </a:extLst>
          </p:cNvPr>
          <p:cNvSpPr/>
          <p:nvPr/>
        </p:nvSpPr>
        <p:spPr>
          <a:xfrm>
            <a:off x="1498082" y="1962503"/>
            <a:ext cx="3581401" cy="457200"/>
          </a:xfrm>
          <a:prstGeom prst="roundRect">
            <a:avLst/>
          </a:prstGeom>
          <a:solidFill>
            <a:schemeClr val="accent2"/>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NVMe</a:t>
            </a:r>
            <a:r>
              <a:rPr lang="en-US" sz="1600" b="1" dirty="0">
                <a:solidFill>
                  <a:schemeClr val="bg1"/>
                </a:solidFill>
              </a:rPr>
              <a:t> SSD</a:t>
            </a:r>
          </a:p>
        </p:txBody>
      </p:sp>
      <p:sp>
        <p:nvSpPr>
          <p:cNvPr id="35" name="Rounded Rectangle 26">
            <a:extLst>
              <a:ext uri="{FF2B5EF4-FFF2-40B4-BE49-F238E27FC236}">
                <a16:creationId xmlns:a16="http://schemas.microsoft.com/office/drawing/2014/main" id="{C8117C17-C480-F43A-1364-ED91B64FBB26}"/>
              </a:ext>
            </a:extLst>
          </p:cNvPr>
          <p:cNvSpPr/>
          <p:nvPr/>
        </p:nvSpPr>
        <p:spPr>
          <a:xfrm>
            <a:off x="6920298" y="1962503"/>
            <a:ext cx="3581401" cy="457200"/>
          </a:xfrm>
          <a:prstGeom prst="roundRect">
            <a:avLst/>
          </a:prstGeom>
          <a:solidFill>
            <a:schemeClr val="accent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CXL Devices</a:t>
            </a:r>
          </a:p>
        </p:txBody>
      </p:sp>
      <p:sp>
        <p:nvSpPr>
          <p:cNvPr id="3" name="Rectangle 2">
            <a:extLst>
              <a:ext uri="{FF2B5EF4-FFF2-40B4-BE49-F238E27FC236}">
                <a16:creationId xmlns:a16="http://schemas.microsoft.com/office/drawing/2014/main" id="{9431CB91-50FE-69AA-B04C-A31C6AC5A000}"/>
              </a:ext>
            </a:extLst>
          </p:cNvPr>
          <p:cNvSpPr/>
          <p:nvPr/>
        </p:nvSpPr>
        <p:spPr>
          <a:xfrm>
            <a:off x="822960" y="826449"/>
            <a:ext cx="8783972" cy="338554"/>
          </a:xfrm>
          <a:prstGeom prst="rect">
            <a:avLst/>
          </a:prstGeom>
        </p:spPr>
        <p:txBody>
          <a:bodyPr wrap="square">
            <a:spAutoFit/>
          </a:bodyPr>
          <a:lstStyle/>
          <a:p>
            <a:pPr>
              <a:defRPr/>
            </a:pPr>
            <a:r>
              <a:rPr lang="en-US" altLang="zh-TW" sz="1600" i="1" dirty="0">
                <a:solidFill>
                  <a:srgbClr val="FF0000"/>
                </a:solidFill>
              </a:rPr>
              <a:t>Not As Simple as Just Cooling the CXL Memory Module</a:t>
            </a:r>
          </a:p>
        </p:txBody>
      </p:sp>
      <p:grpSp>
        <p:nvGrpSpPr>
          <p:cNvPr id="4" name="Group 3">
            <a:extLst>
              <a:ext uri="{FF2B5EF4-FFF2-40B4-BE49-F238E27FC236}">
                <a16:creationId xmlns:a16="http://schemas.microsoft.com/office/drawing/2014/main" id="{2818401C-E36F-A9FE-535D-10C31D6F9362}"/>
              </a:ext>
            </a:extLst>
          </p:cNvPr>
          <p:cNvGrpSpPr>
            <a:grpSpLocks noChangeAspect="1"/>
          </p:cNvGrpSpPr>
          <p:nvPr/>
        </p:nvGrpSpPr>
        <p:grpSpPr>
          <a:xfrm>
            <a:off x="1498082" y="5535671"/>
            <a:ext cx="3774793" cy="701552"/>
            <a:chOff x="1408924" y="1498893"/>
            <a:chExt cx="9829800" cy="1828800"/>
          </a:xfrm>
        </p:grpSpPr>
        <p:pic>
          <p:nvPicPr>
            <p:cNvPr id="5" name="Picture 4">
              <a:extLst>
                <a:ext uri="{FF2B5EF4-FFF2-40B4-BE49-F238E27FC236}">
                  <a16:creationId xmlns:a16="http://schemas.microsoft.com/office/drawing/2014/main" id="{F98660FE-2C3A-B32F-08DC-208AA76844C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9886" b="89906" l="1268" r="97862">
                          <a14:foregroundMark x1="17862" y1="13632" x2="77597" y2="31946"/>
                          <a14:foregroundMark x1="77597" y1="31946" x2="84011" y2="27367"/>
                          <a14:foregroundMark x1="84011" y1="27367" x2="24409" y2="4058"/>
                          <a14:foregroundMark x1="24409" y1="4058" x2="11769" y2="28304"/>
                          <a14:foregroundMark x1="11769" y1="28304" x2="91637" y2="36212"/>
                          <a14:foregroundMark x1="91637" y1="36212" x2="87474" y2="13111"/>
                          <a14:foregroundMark x1="87474" y1="13111" x2="84409" y2="11030"/>
                          <a14:foregroundMark x1="8458" y1="27680" x2="15421" y2="40895"/>
                          <a14:foregroundMark x1="15421" y1="40895" x2="32318" y2="39126"/>
                          <a14:foregroundMark x1="32318" y1="39126" x2="75289" y2="45161"/>
                          <a14:foregroundMark x1="75289" y1="45161" x2="91334" y2="37981"/>
                          <a14:foregroundMark x1="91334" y1="37981" x2="97862" y2="40999"/>
                          <a14:foregroundMark x1="8231" y1="29553" x2="8571" y2="40375"/>
                          <a14:foregroundMark x1="5790" y1="34651" x2="7890" y2="40999"/>
                          <a14:foregroundMark x1="1268" y1="39750" x2="6717" y2="40375"/>
                        </a14:backgroundRemoval>
                      </a14:imgEffect>
                    </a14:imgLayer>
                  </a14:imgProps>
                </a:ext>
                <a:ext uri="{28A0092B-C50C-407E-A947-70E740481C1C}">
                  <a14:useLocalDpi xmlns:a14="http://schemas.microsoft.com/office/drawing/2010/main"/>
                </a:ext>
              </a:extLst>
            </a:blip>
            <a:srcRect/>
            <a:stretch/>
          </p:blipFill>
          <p:spPr>
            <a:xfrm>
              <a:off x="2285999" y="1554480"/>
              <a:ext cx="8046719" cy="1463040"/>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64193946-62CD-0C9E-64B3-6F3134EB6D8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0063" b="89937" l="6646" r="92455">
                          <a14:foregroundMark x1="6646" y1="43187" x2="6646" y2="43187"/>
                          <a14:foregroundMark x1="7310" y1="36897" x2="7310" y2="65409"/>
                          <a14:foregroundMark x1="15207" y1="36478" x2="15012" y2="69182"/>
                          <a14:foregroundMark x1="48554" y1="36478" x2="48045" y2="71488"/>
                          <a14:foregroundMark x1="48045" y1="71488" x2="48280" y2="72117"/>
                          <a14:foregroundMark x1="91947" y1="40461" x2="92260" y2="71069"/>
                          <a14:foregroundMark x1="92260" y1="71069" x2="92455" y2="74214"/>
                          <a14:foregroundMark x1="87099" y1="34382" x2="87099" y2="34382"/>
                        </a14:backgroundRemoval>
                      </a14:imgEffect>
                    </a14:imgLayer>
                  </a14:imgProps>
                </a:ext>
                <a:ext uri="{28A0092B-C50C-407E-A947-70E740481C1C}">
                  <a14:useLocalDpi xmlns:a14="http://schemas.microsoft.com/office/drawing/2010/main"/>
                </a:ext>
              </a:extLst>
            </a:blip>
            <a:srcRect r="-84"/>
            <a:stretch/>
          </p:blipFill>
          <p:spPr>
            <a:xfrm>
              <a:off x="1408924" y="1498893"/>
              <a:ext cx="9829800" cy="1828800"/>
            </a:xfrm>
            <a:prstGeom prst="rect">
              <a:avLst/>
            </a:prstGeom>
          </p:spPr>
        </p:pic>
      </p:grpSp>
      <p:grpSp>
        <p:nvGrpSpPr>
          <p:cNvPr id="25" name="Group 24">
            <a:extLst>
              <a:ext uri="{FF2B5EF4-FFF2-40B4-BE49-F238E27FC236}">
                <a16:creationId xmlns:a16="http://schemas.microsoft.com/office/drawing/2014/main" id="{2BFF3BF8-D16D-67D8-C329-2A8419E6A9FA}"/>
              </a:ext>
            </a:extLst>
          </p:cNvPr>
          <p:cNvGrpSpPr>
            <a:grpSpLocks noChangeAspect="1"/>
          </p:cNvGrpSpPr>
          <p:nvPr/>
        </p:nvGrpSpPr>
        <p:grpSpPr>
          <a:xfrm>
            <a:off x="6765561" y="5532876"/>
            <a:ext cx="3789828" cy="704347"/>
            <a:chOff x="964070" y="3835503"/>
            <a:chExt cx="5208934" cy="968090"/>
          </a:xfrm>
        </p:grpSpPr>
        <p:pic>
          <p:nvPicPr>
            <p:cNvPr id="26" name="Picture 25">
              <a:extLst>
                <a:ext uri="{FF2B5EF4-FFF2-40B4-BE49-F238E27FC236}">
                  <a16:creationId xmlns:a16="http://schemas.microsoft.com/office/drawing/2014/main" id="{6B4557F4-507B-3D41-D543-A4A57A7471AD}"/>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9886" b="89906" l="1268" r="97862">
                          <a14:foregroundMark x1="17862" y1="13632" x2="77597" y2="31946"/>
                          <a14:foregroundMark x1="77597" y1="31946" x2="84011" y2="27367"/>
                          <a14:foregroundMark x1="84011" y1="27367" x2="24409" y2="4058"/>
                          <a14:foregroundMark x1="24409" y1="4058" x2="11769" y2="28304"/>
                          <a14:foregroundMark x1="11769" y1="28304" x2="91637" y2="36212"/>
                          <a14:foregroundMark x1="91637" y1="36212" x2="87474" y2="13111"/>
                          <a14:foregroundMark x1="87474" y1="13111" x2="84409" y2="11030"/>
                          <a14:foregroundMark x1="8458" y1="27680" x2="15421" y2="40895"/>
                          <a14:foregroundMark x1="15421" y1="40895" x2="32318" y2="39126"/>
                          <a14:foregroundMark x1="32318" y1="39126" x2="75289" y2="45161"/>
                          <a14:foregroundMark x1="75289" y1="45161" x2="91334" y2="37981"/>
                          <a14:foregroundMark x1="91334" y1="37981" x2="97862" y2="40999"/>
                          <a14:foregroundMark x1="8231" y1="29553" x2="8571" y2="40375"/>
                          <a14:foregroundMark x1="5790" y1="34651" x2="7890" y2="40999"/>
                          <a14:foregroundMark x1="1268" y1="39750" x2="6717" y2="40375"/>
                        </a14:backgroundRemoval>
                      </a14:imgEffect>
                    </a14:imgLayer>
                  </a14:imgProps>
                </a:ext>
                <a:ext uri="{28A0092B-C50C-407E-A947-70E740481C1C}">
                  <a14:useLocalDpi xmlns:a14="http://schemas.microsoft.com/office/drawing/2010/main"/>
                </a:ext>
              </a:extLst>
            </a:blip>
            <a:srcRect/>
            <a:stretch/>
          </p:blipFill>
          <p:spPr>
            <a:xfrm>
              <a:off x="1428844" y="3870079"/>
              <a:ext cx="4264058" cy="774472"/>
            </a:xfrm>
            <a:prstGeom prst="rect">
              <a:avLst/>
            </a:prstGeom>
          </p:spPr>
        </p:pic>
        <p:pic>
          <p:nvPicPr>
            <p:cNvPr id="27" name="Picture 26" descr="Graphical user interface&#10;&#10;Description automatically generated with medium confidence">
              <a:extLst>
                <a:ext uri="{FF2B5EF4-FFF2-40B4-BE49-F238E27FC236}">
                  <a16:creationId xmlns:a16="http://schemas.microsoft.com/office/drawing/2014/main" id="{4B775897-5680-E7FA-DFD3-171FA6A57472}"/>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10063" b="89937" l="6646" r="92455">
                          <a14:foregroundMark x1="6646" y1="43187" x2="6646" y2="43187"/>
                          <a14:foregroundMark x1="7310" y1="36897" x2="7310" y2="65409"/>
                          <a14:foregroundMark x1="15207" y1="36478" x2="15012" y2="69182"/>
                          <a14:foregroundMark x1="48554" y1="36478" x2="48045" y2="71488"/>
                          <a14:foregroundMark x1="48045" y1="71488" x2="48280" y2="72117"/>
                          <a14:foregroundMark x1="91947" y1="40461" x2="92260" y2="71069"/>
                          <a14:foregroundMark x1="92260" y1="71069" x2="92455" y2="74214"/>
                          <a14:foregroundMark x1="87099" y1="34382" x2="87099" y2="34382"/>
                        </a14:backgroundRemoval>
                      </a14:imgEffect>
                    </a14:imgLayer>
                  </a14:imgProps>
                </a:ext>
                <a:ext uri="{28A0092B-C50C-407E-A947-70E740481C1C}">
                  <a14:useLocalDpi xmlns:a14="http://schemas.microsoft.com/office/drawing/2010/main"/>
                </a:ext>
              </a:extLst>
            </a:blip>
            <a:srcRect r="-84"/>
            <a:stretch/>
          </p:blipFill>
          <p:spPr>
            <a:xfrm>
              <a:off x="964070" y="3835503"/>
              <a:ext cx="5208934" cy="968090"/>
            </a:xfrm>
            <a:prstGeom prst="rect">
              <a:avLst/>
            </a:prstGeom>
          </p:spPr>
        </p:pic>
        <p:pic>
          <p:nvPicPr>
            <p:cNvPr id="28" name="Picture 27" descr="Graphical user interface&#10;&#10;Description automatically generated with medium confidence">
              <a:extLst>
                <a:ext uri="{FF2B5EF4-FFF2-40B4-BE49-F238E27FC236}">
                  <a16:creationId xmlns:a16="http://schemas.microsoft.com/office/drawing/2014/main" id="{DF969052-C9B8-C3ED-C96A-FA8A379B886D}"/>
                </a:ext>
              </a:extLst>
            </p:cNvPr>
            <p:cNvPicPr preferRelativeResize="0">
              <a:picLocks/>
            </p:cNvPicPr>
            <p:nvPr/>
          </p:nvPicPr>
          <p:blipFill rotWithShape="1">
            <a:blip r:embed="rId10" cstate="screen">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1768491" y="4187500"/>
              <a:ext cx="777240" cy="146304"/>
            </a:xfrm>
            <a:prstGeom prst="rect">
              <a:avLst/>
            </a:prstGeom>
          </p:spPr>
        </p:pic>
        <p:pic>
          <p:nvPicPr>
            <p:cNvPr id="29" name="Picture 28" descr="Graphical user interface&#10;&#10;Description automatically generated with medium confidence">
              <a:extLst>
                <a:ext uri="{FF2B5EF4-FFF2-40B4-BE49-F238E27FC236}">
                  <a16:creationId xmlns:a16="http://schemas.microsoft.com/office/drawing/2014/main" id="{C9A66F46-2D45-B381-F5AD-13979DC1026C}"/>
                </a:ext>
              </a:extLst>
            </p:cNvPr>
            <p:cNvPicPr preferRelativeResize="0">
              <a:picLocks/>
            </p:cNvPicPr>
            <p:nvPr/>
          </p:nvPicPr>
          <p:blipFill rotWithShape="1">
            <a:blip r:embed="rId10" cstate="screen">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1768491" y="4368380"/>
              <a:ext cx="777240" cy="146304"/>
            </a:xfrm>
            <a:prstGeom prst="rect">
              <a:avLst/>
            </a:prstGeom>
          </p:spPr>
        </p:pic>
        <p:pic>
          <p:nvPicPr>
            <p:cNvPr id="30" name="Picture 29" descr="Graphical user interface&#10;&#10;Description automatically generated with medium confidence">
              <a:extLst>
                <a:ext uri="{FF2B5EF4-FFF2-40B4-BE49-F238E27FC236}">
                  <a16:creationId xmlns:a16="http://schemas.microsoft.com/office/drawing/2014/main" id="{93A13271-4A42-2526-F8B0-C412C4064D1C}"/>
                </a:ext>
              </a:extLst>
            </p:cNvPr>
            <p:cNvPicPr preferRelativeResize="0">
              <a:picLocks/>
            </p:cNvPicPr>
            <p:nvPr/>
          </p:nvPicPr>
          <p:blipFill rotWithShape="1">
            <a:blip r:embed="rId10" cstate="screen">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3496063" y="4187500"/>
              <a:ext cx="777240" cy="146304"/>
            </a:xfrm>
            <a:prstGeom prst="rect">
              <a:avLst/>
            </a:prstGeom>
          </p:spPr>
        </p:pic>
        <p:pic>
          <p:nvPicPr>
            <p:cNvPr id="31" name="Picture 30" descr="Graphical user interface&#10;&#10;Description automatically generated with medium confidence">
              <a:extLst>
                <a:ext uri="{FF2B5EF4-FFF2-40B4-BE49-F238E27FC236}">
                  <a16:creationId xmlns:a16="http://schemas.microsoft.com/office/drawing/2014/main" id="{7E0F80B9-D3CD-D75E-F492-7EB179460707}"/>
                </a:ext>
              </a:extLst>
            </p:cNvPr>
            <p:cNvPicPr preferRelativeResize="0">
              <a:picLocks/>
            </p:cNvPicPr>
            <p:nvPr/>
          </p:nvPicPr>
          <p:blipFill rotWithShape="1">
            <a:blip r:embed="rId10" cstate="screen">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3496063" y="4368380"/>
              <a:ext cx="777240" cy="146304"/>
            </a:xfrm>
            <a:prstGeom prst="rect">
              <a:avLst/>
            </a:prstGeom>
          </p:spPr>
        </p:pic>
      </p:grpSp>
    </p:spTree>
    <p:extLst>
      <p:ext uri="{BB962C8B-B14F-4D97-AF65-F5344CB8AC3E}">
        <p14:creationId xmlns:p14="http://schemas.microsoft.com/office/powerpoint/2010/main" val="261861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F009-972C-407A-9A07-3C45A9F3A0E0}"/>
              </a:ext>
            </a:extLst>
          </p:cNvPr>
          <p:cNvSpPr>
            <a:spLocks noGrp="1"/>
          </p:cNvSpPr>
          <p:nvPr>
            <p:ph type="title"/>
          </p:nvPr>
        </p:nvSpPr>
        <p:spPr/>
        <p:txBody>
          <a:bodyPr>
            <a:normAutofit fontScale="90000"/>
          </a:bodyPr>
          <a:lstStyle/>
          <a:p>
            <a:r>
              <a:rPr lang="en-US" sz="4000" dirty="0">
                <a:effectLst>
                  <a:outerShdw blurRad="38100" dist="38100" dir="2700000" algn="tl">
                    <a:srgbClr val="000000">
                      <a:alpha val="43137"/>
                    </a:srgbClr>
                  </a:outerShdw>
                </a:effectLst>
                <a:latin typeface="+mn-lt"/>
              </a:rPr>
              <a:t>CXL Memory Module Solutions through Side Band</a:t>
            </a:r>
          </a:p>
        </p:txBody>
      </p:sp>
      <p:sp>
        <p:nvSpPr>
          <p:cNvPr id="8" name="Rectangle 7">
            <a:extLst>
              <a:ext uri="{FF2B5EF4-FFF2-40B4-BE49-F238E27FC236}">
                <a16:creationId xmlns:a16="http://schemas.microsoft.com/office/drawing/2014/main" id="{EC6296B7-1354-576D-6184-0CCCC773AD96}"/>
              </a:ext>
            </a:extLst>
          </p:cNvPr>
          <p:cNvSpPr/>
          <p:nvPr/>
        </p:nvSpPr>
        <p:spPr>
          <a:xfrm>
            <a:off x="822960" y="822960"/>
            <a:ext cx="9058158" cy="338554"/>
          </a:xfrm>
          <a:prstGeom prst="rect">
            <a:avLst/>
          </a:prstGeom>
        </p:spPr>
        <p:txBody>
          <a:bodyPr wrap="square">
            <a:spAutoFit/>
          </a:bodyPr>
          <a:lstStyle/>
          <a:p>
            <a:r>
              <a:rPr lang="en-US" sz="1600" b="1" dirty="0">
                <a:solidFill>
                  <a:schemeClr val="tx2">
                    <a:lumMod val="60000"/>
                    <a:lumOff val="40000"/>
                  </a:schemeClr>
                </a:solidFill>
                <a:latin typeface="Arial Narrow" panose="020B0606020202030204" pitchFamily="34" charset="0"/>
              </a:rPr>
              <a:t>.</a:t>
            </a:r>
          </a:p>
        </p:txBody>
      </p:sp>
      <p:sp>
        <p:nvSpPr>
          <p:cNvPr id="38" name="Rounded Rectangle 12">
            <a:extLst>
              <a:ext uri="{FF2B5EF4-FFF2-40B4-BE49-F238E27FC236}">
                <a16:creationId xmlns:a16="http://schemas.microsoft.com/office/drawing/2014/main" id="{8068AA25-EAD5-C1BE-7722-EC691ABAE1C5}"/>
              </a:ext>
            </a:extLst>
          </p:cNvPr>
          <p:cNvSpPr/>
          <p:nvPr/>
        </p:nvSpPr>
        <p:spPr>
          <a:xfrm>
            <a:off x="4448787" y="2234952"/>
            <a:ext cx="3546302"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85C3"/>
                </a:solidFill>
              </a:rPr>
              <a:t>xPU</a:t>
            </a:r>
            <a:endParaRPr lang="en-US" sz="1200" b="1" dirty="0">
              <a:solidFill>
                <a:srgbClr val="0085C3"/>
              </a:solidFill>
            </a:endParaRPr>
          </a:p>
        </p:txBody>
      </p:sp>
      <p:sp>
        <p:nvSpPr>
          <p:cNvPr id="39" name="Rounded Rectangle 14">
            <a:extLst>
              <a:ext uri="{FF2B5EF4-FFF2-40B4-BE49-F238E27FC236}">
                <a16:creationId xmlns:a16="http://schemas.microsoft.com/office/drawing/2014/main" id="{8D24BB1A-36C4-ABE1-2482-03701AEE2E40}"/>
              </a:ext>
            </a:extLst>
          </p:cNvPr>
          <p:cNvSpPr/>
          <p:nvPr/>
        </p:nvSpPr>
        <p:spPr>
          <a:xfrm>
            <a:off x="4448787" y="1698233"/>
            <a:ext cx="3546302"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85C3"/>
                </a:solidFill>
              </a:rPr>
              <a:t>GPU</a:t>
            </a:r>
          </a:p>
        </p:txBody>
      </p:sp>
      <p:sp>
        <p:nvSpPr>
          <p:cNvPr id="40" name="Rounded Rectangle 18">
            <a:extLst>
              <a:ext uri="{FF2B5EF4-FFF2-40B4-BE49-F238E27FC236}">
                <a16:creationId xmlns:a16="http://schemas.microsoft.com/office/drawing/2014/main" id="{A6BD1538-8B70-38CC-777E-E99AE9A8F4F9}"/>
              </a:ext>
            </a:extLst>
          </p:cNvPr>
          <p:cNvSpPr/>
          <p:nvPr/>
        </p:nvSpPr>
        <p:spPr>
          <a:xfrm>
            <a:off x="821705" y="1696849"/>
            <a:ext cx="3546302"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85C3"/>
                </a:solidFill>
              </a:rPr>
              <a:t>Network NIC, Smart NIC</a:t>
            </a:r>
          </a:p>
        </p:txBody>
      </p:sp>
      <p:sp>
        <p:nvSpPr>
          <p:cNvPr id="41" name="Rounded Rectangle 19">
            <a:extLst>
              <a:ext uri="{FF2B5EF4-FFF2-40B4-BE49-F238E27FC236}">
                <a16:creationId xmlns:a16="http://schemas.microsoft.com/office/drawing/2014/main" id="{4B2DF219-1F37-A45E-62C9-854A54443B45}"/>
              </a:ext>
            </a:extLst>
          </p:cNvPr>
          <p:cNvSpPr/>
          <p:nvPr/>
        </p:nvSpPr>
        <p:spPr>
          <a:xfrm>
            <a:off x="8075870" y="1700060"/>
            <a:ext cx="3546302"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85C3"/>
                </a:solidFill>
              </a:rPr>
              <a:t>Memory Capacity Expansion</a:t>
            </a:r>
          </a:p>
        </p:txBody>
      </p:sp>
      <p:sp>
        <p:nvSpPr>
          <p:cNvPr id="42" name="Rounded Rectangle 14">
            <a:extLst>
              <a:ext uri="{FF2B5EF4-FFF2-40B4-BE49-F238E27FC236}">
                <a16:creationId xmlns:a16="http://schemas.microsoft.com/office/drawing/2014/main" id="{93617E51-CED2-21CB-5424-2569D0342695}"/>
              </a:ext>
            </a:extLst>
          </p:cNvPr>
          <p:cNvSpPr/>
          <p:nvPr/>
        </p:nvSpPr>
        <p:spPr>
          <a:xfrm>
            <a:off x="8075869" y="2238606"/>
            <a:ext cx="3546302"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85C3"/>
                </a:solidFill>
              </a:rPr>
              <a:t>Memory Bandwidth Expansion</a:t>
            </a:r>
          </a:p>
        </p:txBody>
      </p:sp>
      <p:sp>
        <p:nvSpPr>
          <p:cNvPr id="43" name="Rounded Rectangle 26">
            <a:extLst>
              <a:ext uri="{FF2B5EF4-FFF2-40B4-BE49-F238E27FC236}">
                <a16:creationId xmlns:a16="http://schemas.microsoft.com/office/drawing/2014/main" id="{20DDF9B6-DAA8-4A27-0C08-C9DF28764590}"/>
              </a:ext>
            </a:extLst>
          </p:cNvPr>
          <p:cNvSpPr/>
          <p:nvPr/>
        </p:nvSpPr>
        <p:spPr>
          <a:xfrm>
            <a:off x="821706" y="1161514"/>
            <a:ext cx="3546301" cy="457200"/>
          </a:xfrm>
          <a:prstGeom prst="roundRect">
            <a:avLst/>
          </a:prstGeom>
          <a:solidFill>
            <a:schemeClr val="accent2"/>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Type 1: Networking / Caching / Accelerator Devices </a:t>
            </a:r>
          </a:p>
        </p:txBody>
      </p:sp>
      <p:sp>
        <p:nvSpPr>
          <p:cNvPr id="50" name="Rounded Rectangle 26">
            <a:extLst>
              <a:ext uri="{FF2B5EF4-FFF2-40B4-BE49-F238E27FC236}">
                <a16:creationId xmlns:a16="http://schemas.microsoft.com/office/drawing/2014/main" id="{6A7BB1A2-4E2B-8B06-DAEC-508CEDD67092}"/>
              </a:ext>
            </a:extLst>
          </p:cNvPr>
          <p:cNvSpPr/>
          <p:nvPr/>
        </p:nvSpPr>
        <p:spPr>
          <a:xfrm>
            <a:off x="4448788" y="1161514"/>
            <a:ext cx="3546301" cy="457200"/>
          </a:xfrm>
          <a:prstGeom prst="roundRect">
            <a:avLst/>
          </a:prstGeom>
          <a:solidFill>
            <a:schemeClr val="accent2"/>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Type 2: Accelerator w/ Memory</a:t>
            </a:r>
          </a:p>
        </p:txBody>
      </p:sp>
      <p:sp>
        <p:nvSpPr>
          <p:cNvPr id="51" name="Rounded Rectangle 26">
            <a:extLst>
              <a:ext uri="{FF2B5EF4-FFF2-40B4-BE49-F238E27FC236}">
                <a16:creationId xmlns:a16="http://schemas.microsoft.com/office/drawing/2014/main" id="{6B4E672B-6A63-B563-32D1-1A7DE258443F}"/>
              </a:ext>
            </a:extLst>
          </p:cNvPr>
          <p:cNvSpPr/>
          <p:nvPr/>
        </p:nvSpPr>
        <p:spPr>
          <a:xfrm>
            <a:off x="8075870" y="1161514"/>
            <a:ext cx="3546301" cy="457200"/>
          </a:xfrm>
          <a:prstGeom prst="roundRect">
            <a:avLst/>
          </a:prstGeom>
          <a:solidFill>
            <a:schemeClr val="accent2"/>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Type 3: Memory</a:t>
            </a:r>
          </a:p>
        </p:txBody>
      </p:sp>
      <p:sp>
        <p:nvSpPr>
          <p:cNvPr id="52" name="Rounded Rectangle 14">
            <a:extLst>
              <a:ext uri="{FF2B5EF4-FFF2-40B4-BE49-F238E27FC236}">
                <a16:creationId xmlns:a16="http://schemas.microsoft.com/office/drawing/2014/main" id="{C16B9462-8056-1F36-6BE6-32B39486A4E6}"/>
              </a:ext>
            </a:extLst>
          </p:cNvPr>
          <p:cNvSpPr/>
          <p:nvPr/>
        </p:nvSpPr>
        <p:spPr>
          <a:xfrm>
            <a:off x="8075868" y="2771359"/>
            <a:ext cx="3546302"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85C3"/>
                </a:solidFill>
              </a:rPr>
              <a:t>Storage Class Memory</a:t>
            </a:r>
          </a:p>
        </p:txBody>
      </p:sp>
      <p:sp>
        <p:nvSpPr>
          <p:cNvPr id="53" name="Rounded Rectangle 26">
            <a:extLst>
              <a:ext uri="{FF2B5EF4-FFF2-40B4-BE49-F238E27FC236}">
                <a16:creationId xmlns:a16="http://schemas.microsoft.com/office/drawing/2014/main" id="{457AC0A4-A037-205D-A659-B7DAAED3DCD6}"/>
              </a:ext>
            </a:extLst>
          </p:cNvPr>
          <p:cNvSpPr/>
          <p:nvPr/>
        </p:nvSpPr>
        <p:spPr>
          <a:xfrm>
            <a:off x="8075869" y="3309905"/>
            <a:ext cx="3546301" cy="457200"/>
          </a:xfrm>
          <a:prstGeom prst="roundRect">
            <a:avLst/>
          </a:prstGeom>
          <a:solidFill>
            <a:schemeClr val="accent2"/>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Protocols</a:t>
            </a:r>
          </a:p>
        </p:txBody>
      </p:sp>
      <p:sp>
        <p:nvSpPr>
          <p:cNvPr id="56" name="Rounded Rectangle 26">
            <a:extLst>
              <a:ext uri="{FF2B5EF4-FFF2-40B4-BE49-F238E27FC236}">
                <a16:creationId xmlns:a16="http://schemas.microsoft.com/office/drawing/2014/main" id="{65087515-014E-78CC-6059-43026D54C55B}"/>
              </a:ext>
            </a:extLst>
          </p:cNvPr>
          <p:cNvSpPr/>
          <p:nvPr/>
        </p:nvSpPr>
        <p:spPr>
          <a:xfrm>
            <a:off x="4448786" y="3309905"/>
            <a:ext cx="3546301" cy="457200"/>
          </a:xfrm>
          <a:prstGeom prst="roundRect">
            <a:avLst/>
          </a:prstGeom>
          <a:solidFill>
            <a:schemeClr val="accent2"/>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Protocols</a:t>
            </a:r>
          </a:p>
        </p:txBody>
      </p:sp>
      <p:sp>
        <p:nvSpPr>
          <p:cNvPr id="61" name="Rounded Rectangle 26">
            <a:extLst>
              <a:ext uri="{FF2B5EF4-FFF2-40B4-BE49-F238E27FC236}">
                <a16:creationId xmlns:a16="http://schemas.microsoft.com/office/drawing/2014/main" id="{3424677F-42F0-8F5A-DE67-E03D087864D0}"/>
              </a:ext>
            </a:extLst>
          </p:cNvPr>
          <p:cNvSpPr/>
          <p:nvPr/>
        </p:nvSpPr>
        <p:spPr>
          <a:xfrm>
            <a:off x="821700" y="3311710"/>
            <a:ext cx="3546301" cy="457200"/>
          </a:xfrm>
          <a:prstGeom prst="roundRect">
            <a:avLst/>
          </a:prstGeom>
          <a:solidFill>
            <a:schemeClr val="accent2"/>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Protocols</a:t>
            </a:r>
          </a:p>
        </p:txBody>
      </p:sp>
      <p:sp>
        <p:nvSpPr>
          <p:cNvPr id="62" name="Rounded Rectangle 14">
            <a:extLst>
              <a:ext uri="{FF2B5EF4-FFF2-40B4-BE49-F238E27FC236}">
                <a16:creationId xmlns:a16="http://schemas.microsoft.com/office/drawing/2014/main" id="{0065A508-C81A-D2A8-4CA6-A4AC90E8C418}"/>
              </a:ext>
            </a:extLst>
          </p:cNvPr>
          <p:cNvSpPr/>
          <p:nvPr/>
        </p:nvSpPr>
        <p:spPr>
          <a:xfrm>
            <a:off x="821702" y="3844463"/>
            <a:ext cx="1149758"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85C3"/>
                </a:solidFill>
              </a:rPr>
              <a:t>CXL.io</a:t>
            </a:r>
          </a:p>
        </p:txBody>
      </p:sp>
      <p:sp>
        <p:nvSpPr>
          <p:cNvPr id="64" name="Rounded Rectangle 26">
            <a:extLst>
              <a:ext uri="{FF2B5EF4-FFF2-40B4-BE49-F238E27FC236}">
                <a16:creationId xmlns:a16="http://schemas.microsoft.com/office/drawing/2014/main" id="{8CA4F979-0357-4515-8F86-37F9EC7F85DF}"/>
              </a:ext>
            </a:extLst>
          </p:cNvPr>
          <p:cNvSpPr/>
          <p:nvPr/>
        </p:nvSpPr>
        <p:spPr>
          <a:xfrm>
            <a:off x="8075867" y="4801888"/>
            <a:ext cx="3546301" cy="457200"/>
          </a:xfrm>
          <a:prstGeom prst="roundRect">
            <a:avLst/>
          </a:prstGeom>
          <a:solidFill>
            <a:schemeClr val="accent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Protocol Side Band Management</a:t>
            </a:r>
          </a:p>
        </p:txBody>
      </p:sp>
      <p:sp>
        <p:nvSpPr>
          <p:cNvPr id="65" name="Rounded Rectangle 14">
            <a:extLst>
              <a:ext uri="{FF2B5EF4-FFF2-40B4-BE49-F238E27FC236}">
                <a16:creationId xmlns:a16="http://schemas.microsoft.com/office/drawing/2014/main" id="{994C32CC-8258-F90B-23FF-1CBCA1BB4133}"/>
              </a:ext>
            </a:extLst>
          </p:cNvPr>
          <p:cNvSpPr/>
          <p:nvPr/>
        </p:nvSpPr>
        <p:spPr>
          <a:xfrm>
            <a:off x="8075868" y="5334641"/>
            <a:ext cx="3546302" cy="457200"/>
          </a:xfrm>
          <a:prstGeom prst="round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rPr>
              <a:t>CCI Type 3 + </a:t>
            </a:r>
            <a:r>
              <a:rPr lang="en-US" sz="1200" b="1" dirty="0" err="1">
                <a:solidFill>
                  <a:schemeClr val="accent1"/>
                </a:solidFill>
              </a:rPr>
              <a:t>NVMe</a:t>
            </a:r>
            <a:r>
              <a:rPr lang="en-US" sz="1200" b="1" dirty="0">
                <a:solidFill>
                  <a:schemeClr val="accent1"/>
                </a:solidFill>
              </a:rPr>
              <a:t>-MI Like </a:t>
            </a:r>
            <a:r>
              <a:rPr lang="en-US" sz="1200" b="1" dirty="0" err="1">
                <a:solidFill>
                  <a:schemeClr val="accent1"/>
                </a:solidFill>
              </a:rPr>
              <a:t>Cmd</a:t>
            </a:r>
            <a:r>
              <a:rPr lang="en-US" sz="1200" b="1" dirty="0">
                <a:solidFill>
                  <a:schemeClr val="accent1"/>
                </a:solidFill>
              </a:rPr>
              <a:t> Set</a:t>
            </a:r>
          </a:p>
        </p:txBody>
      </p:sp>
      <p:sp>
        <p:nvSpPr>
          <p:cNvPr id="66" name="Rounded Rectangle 26">
            <a:extLst>
              <a:ext uri="{FF2B5EF4-FFF2-40B4-BE49-F238E27FC236}">
                <a16:creationId xmlns:a16="http://schemas.microsoft.com/office/drawing/2014/main" id="{6FD8BA18-DD6A-C88C-06C2-93DA39084101}"/>
              </a:ext>
            </a:extLst>
          </p:cNvPr>
          <p:cNvSpPr/>
          <p:nvPr/>
        </p:nvSpPr>
        <p:spPr>
          <a:xfrm>
            <a:off x="4448784" y="4801888"/>
            <a:ext cx="3546301" cy="457200"/>
          </a:xfrm>
          <a:prstGeom prst="roundRect">
            <a:avLst/>
          </a:prstGeom>
          <a:solidFill>
            <a:schemeClr val="accent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Protocol Side Band Management</a:t>
            </a:r>
          </a:p>
        </p:txBody>
      </p:sp>
      <p:sp>
        <p:nvSpPr>
          <p:cNvPr id="67" name="Rounded Rectangle 14">
            <a:extLst>
              <a:ext uri="{FF2B5EF4-FFF2-40B4-BE49-F238E27FC236}">
                <a16:creationId xmlns:a16="http://schemas.microsoft.com/office/drawing/2014/main" id="{90E8365F-919A-96A1-F0C1-4D59E8EB8203}"/>
              </a:ext>
            </a:extLst>
          </p:cNvPr>
          <p:cNvSpPr/>
          <p:nvPr/>
        </p:nvSpPr>
        <p:spPr>
          <a:xfrm>
            <a:off x="4448785" y="5334641"/>
            <a:ext cx="3546302" cy="457200"/>
          </a:xfrm>
          <a:prstGeom prst="round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accent1"/>
                </a:solidFill>
              </a:rPr>
              <a:t>SMBus</a:t>
            </a:r>
            <a:r>
              <a:rPr lang="en-US" sz="1200" b="1" dirty="0">
                <a:solidFill>
                  <a:schemeClr val="accent1"/>
                </a:solidFill>
              </a:rPr>
              <a:t> + SMB w/ PBI</a:t>
            </a:r>
          </a:p>
        </p:txBody>
      </p:sp>
      <p:sp>
        <p:nvSpPr>
          <p:cNvPr id="68" name="Rounded Rectangle 26">
            <a:extLst>
              <a:ext uri="{FF2B5EF4-FFF2-40B4-BE49-F238E27FC236}">
                <a16:creationId xmlns:a16="http://schemas.microsoft.com/office/drawing/2014/main" id="{70957513-B6BB-F81E-8059-F65927A83004}"/>
              </a:ext>
            </a:extLst>
          </p:cNvPr>
          <p:cNvSpPr/>
          <p:nvPr/>
        </p:nvSpPr>
        <p:spPr>
          <a:xfrm>
            <a:off x="821698" y="4803693"/>
            <a:ext cx="3546301" cy="457200"/>
          </a:xfrm>
          <a:prstGeom prst="roundRect">
            <a:avLst/>
          </a:prstGeom>
          <a:solidFill>
            <a:schemeClr val="accent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Protocol Side Band Management</a:t>
            </a:r>
          </a:p>
        </p:txBody>
      </p:sp>
      <p:sp>
        <p:nvSpPr>
          <p:cNvPr id="69" name="Rounded Rectangle 14">
            <a:extLst>
              <a:ext uri="{FF2B5EF4-FFF2-40B4-BE49-F238E27FC236}">
                <a16:creationId xmlns:a16="http://schemas.microsoft.com/office/drawing/2014/main" id="{B9AF79AC-8826-5799-1191-C60DB1CFF80B}"/>
              </a:ext>
            </a:extLst>
          </p:cNvPr>
          <p:cNvSpPr/>
          <p:nvPr/>
        </p:nvSpPr>
        <p:spPr>
          <a:xfrm>
            <a:off x="821699" y="5336446"/>
            <a:ext cx="3546302" cy="457200"/>
          </a:xfrm>
          <a:prstGeom prst="round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rPr>
              <a:t>NC-SI + PLDM over MCTP</a:t>
            </a:r>
          </a:p>
        </p:txBody>
      </p:sp>
      <p:sp>
        <p:nvSpPr>
          <p:cNvPr id="81" name="Rounded Rectangle 14">
            <a:extLst>
              <a:ext uri="{FF2B5EF4-FFF2-40B4-BE49-F238E27FC236}">
                <a16:creationId xmlns:a16="http://schemas.microsoft.com/office/drawing/2014/main" id="{F2CA46DA-BDAE-AC22-57B7-B8062BA606BA}"/>
              </a:ext>
            </a:extLst>
          </p:cNvPr>
          <p:cNvSpPr/>
          <p:nvPr/>
        </p:nvSpPr>
        <p:spPr>
          <a:xfrm>
            <a:off x="3218249" y="3847045"/>
            <a:ext cx="1149758"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85C3"/>
                </a:solidFill>
              </a:rPr>
              <a:t>CXL.cache</a:t>
            </a:r>
            <a:endParaRPr lang="en-US" sz="1200" b="1" dirty="0">
              <a:solidFill>
                <a:srgbClr val="0085C3"/>
              </a:solidFill>
            </a:endParaRPr>
          </a:p>
        </p:txBody>
      </p:sp>
      <p:sp>
        <p:nvSpPr>
          <p:cNvPr id="82" name="Rounded Rectangle 14">
            <a:extLst>
              <a:ext uri="{FF2B5EF4-FFF2-40B4-BE49-F238E27FC236}">
                <a16:creationId xmlns:a16="http://schemas.microsoft.com/office/drawing/2014/main" id="{4D1BEF6F-6617-BA89-2B7B-88E7366F8053}"/>
              </a:ext>
            </a:extLst>
          </p:cNvPr>
          <p:cNvSpPr/>
          <p:nvPr/>
        </p:nvSpPr>
        <p:spPr>
          <a:xfrm>
            <a:off x="4448782" y="3844463"/>
            <a:ext cx="1149758"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85C3"/>
                </a:solidFill>
              </a:rPr>
              <a:t>CXL.io</a:t>
            </a:r>
          </a:p>
        </p:txBody>
      </p:sp>
      <p:sp>
        <p:nvSpPr>
          <p:cNvPr id="83" name="Rounded Rectangle 14">
            <a:extLst>
              <a:ext uri="{FF2B5EF4-FFF2-40B4-BE49-F238E27FC236}">
                <a16:creationId xmlns:a16="http://schemas.microsoft.com/office/drawing/2014/main" id="{301457BF-352C-96F4-369B-BC9E9AF70FD2}"/>
              </a:ext>
            </a:extLst>
          </p:cNvPr>
          <p:cNvSpPr/>
          <p:nvPr/>
        </p:nvSpPr>
        <p:spPr>
          <a:xfrm>
            <a:off x="5647340" y="3847045"/>
            <a:ext cx="1149758"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85C3"/>
                </a:solidFill>
              </a:rPr>
              <a:t>CXL.mem</a:t>
            </a:r>
            <a:endParaRPr lang="en-US" sz="1200" b="1" dirty="0">
              <a:solidFill>
                <a:srgbClr val="0085C3"/>
              </a:solidFill>
            </a:endParaRPr>
          </a:p>
        </p:txBody>
      </p:sp>
      <p:sp>
        <p:nvSpPr>
          <p:cNvPr id="84" name="Rounded Rectangle 14">
            <a:extLst>
              <a:ext uri="{FF2B5EF4-FFF2-40B4-BE49-F238E27FC236}">
                <a16:creationId xmlns:a16="http://schemas.microsoft.com/office/drawing/2014/main" id="{D397C383-9674-6103-5102-7961C80FC79A}"/>
              </a:ext>
            </a:extLst>
          </p:cNvPr>
          <p:cNvSpPr/>
          <p:nvPr/>
        </p:nvSpPr>
        <p:spPr>
          <a:xfrm>
            <a:off x="6845329" y="3847045"/>
            <a:ext cx="1149758"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85C3"/>
                </a:solidFill>
              </a:rPr>
              <a:t>CXL.cache</a:t>
            </a:r>
            <a:endParaRPr lang="en-US" sz="1200" b="1" dirty="0">
              <a:solidFill>
                <a:srgbClr val="0085C3"/>
              </a:solidFill>
            </a:endParaRPr>
          </a:p>
        </p:txBody>
      </p:sp>
      <p:sp>
        <p:nvSpPr>
          <p:cNvPr id="85" name="Rounded Rectangle 14">
            <a:extLst>
              <a:ext uri="{FF2B5EF4-FFF2-40B4-BE49-F238E27FC236}">
                <a16:creationId xmlns:a16="http://schemas.microsoft.com/office/drawing/2014/main" id="{A63EE750-E0C0-221C-CFB1-61091C45BDF3}"/>
              </a:ext>
            </a:extLst>
          </p:cNvPr>
          <p:cNvSpPr/>
          <p:nvPr/>
        </p:nvSpPr>
        <p:spPr>
          <a:xfrm>
            <a:off x="8075867" y="3844463"/>
            <a:ext cx="1149758"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85C3"/>
                </a:solidFill>
              </a:rPr>
              <a:t>CXL.io</a:t>
            </a:r>
          </a:p>
        </p:txBody>
      </p:sp>
      <p:sp>
        <p:nvSpPr>
          <p:cNvPr id="86" name="Rounded Rectangle 14">
            <a:extLst>
              <a:ext uri="{FF2B5EF4-FFF2-40B4-BE49-F238E27FC236}">
                <a16:creationId xmlns:a16="http://schemas.microsoft.com/office/drawing/2014/main" id="{5D2A45BA-BC2D-C23B-E282-487A258899DF}"/>
              </a:ext>
            </a:extLst>
          </p:cNvPr>
          <p:cNvSpPr/>
          <p:nvPr/>
        </p:nvSpPr>
        <p:spPr>
          <a:xfrm>
            <a:off x="9274425" y="3847045"/>
            <a:ext cx="1149758"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85C3"/>
                </a:solidFill>
              </a:rPr>
              <a:t>CXL.mem</a:t>
            </a:r>
            <a:endParaRPr lang="en-US" sz="1200" b="1" dirty="0">
              <a:solidFill>
                <a:srgbClr val="0085C3"/>
              </a:solidFill>
            </a:endParaRPr>
          </a:p>
        </p:txBody>
      </p:sp>
      <p:sp>
        <p:nvSpPr>
          <p:cNvPr id="3" name="Rounded Rectangle 26">
            <a:extLst>
              <a:ext uri="{FF2B5EF4-FFF2-40B4-BE49-F238E27FC236}">
                <a16:creationId xmlns:a16="http://schemas.microsoft.com/office/drawing/2014/main" id="{56B941CA-0D44-2673-C692-A1F75DE2EC22}"/>
              </a:ext>
            </a:extLst>
          </p:cNvPr>
          <p:cNvSpPr/>
          <p:nvPr/>
        </p:nvSpPr>
        <p:spPr>
          <a:xfrm>
            <a:off x="821706" y="5867394"/>
            <a:ext cx="10800466" cy="457200"/>
          </a:xfrm>
          <a:prstGeom prst="round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Coherent (PCIe) Interface and Protocol (CXL) but Still No Unified Device Attributes through Side Band Management Across All Device Types</a:t>
            </a:r>
          </a:p>
        </p:txBody>
      </p:sp>
      <p:sp>
        <p:nvSpPr>
          <p:cNvPr id="4" name="Rounded Rectangle 14">
            <a:extLst>
              <a:ext uri="{FF2B5EF4-FFF2-40B4-BE49-F238E27FC236}">
                <a16:creationId xmlns:a16="http://schemas.microsoft.com/office/drawing/2014/main" id="{17A1D2C0-FB8E-1057-1CE9-33E51748D9CE}"/>
              </a:ext>
            </a:extLst>
          </p:cNvPr>
          <p:cNvSpPr/>
          <p:nvPr/>
        </p:nvSpPr>
        <p:spPr>
          <a:xfrm rot="16200000">
            <a:off x="-527128" y="1960516"/>
            <a:ext cx="2078886"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85C3"/>
                </a:solidFill>
              </a:rPr>
              <a:t>CXL Device Type</a:t>
            </a:r>
          </a:p>
        </p:txBody>
      </p:sp>
      <p:sp>
        <p:nvSpPr>
          <p:cNvPr id="5" name="Rounded Rectangle 14">
            <a:extLst>
              <a:ext uri="{FF2B5EF4-FFF2-40B4-BE49-F238E27FC236}">
                <a16:creationId xmlns:a16="http://schemas.microsoft.com/office/drawing/2014/main" id="{2EB78408-3297-CF32-2730-E59480D5376D}"/>
              </a:ext>
            </a:extLst>
          </p:cNvPr>
          <p:cNvSpPr/>
          <p:nvPr/>
        </p:nvSpPr>
        <p:spPr>
          <a:xfrm rot="16200000">
            <a:off x="24682" y="3588014"/>
            <a:ext cx="975262" cy="4572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85C3"/>
                </a:solidFill>
              </a:rPr>
              <a:t>CXL Device Protocol</a:t>
            </a:r>
          </a:p>
        </p:txBody>
      </p:sp>
      <p:sp>
        <p:nvSpPr>
          <p:cNvPr id="6" name="Rounded Rectangle 14">
            <a:extLst>
              <a:ext uri="{FF2B5EF4-FFF2-40B4-BE49-F238E27FC236}">
                <a16:creationId xmlns:a16="http://schemas.microsoft.com/office/drawing/2014/main" id="{3772F968-12CF-893A-E22A-CBA9FBEB6194}"/>
              </a:ext>
            </a:extLst>
          </p:cNvPr>
          <p:cNvSpPr/>
          <p:nvPr/>
        </p:nvSpPr>
        <p:spPr>
          <a:xfrm rot="16200000">
            <a:off x="24682" y="5077415"/>
            <a:ext cx="975262" cy="457200"/>
          </a:xfrm>
          <a:prstGeom prst="round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accent1"/>
                </a:solidFill>
              </a:rPr>
              <a:t>Existing Side Band Protocol</a:t>
            </a:r>
          </a:p>
        </p:txBody>
      </p:sp>
      <p:cxnSp>
        <p:nvCxnSpPr>
          <p:cNvPr id="7" name="Straight Arrow Connector 6">
            <a:extLst>
              <a:ext uri="{FF2B5EF4-FFF2-40B4-BE49-F238E27FC236}">
                <a16:creationId xmlns:a16="http://schemas.microsoft.com/office/drawing/2014/main" id="{0F362F13-8079-C585-1870-690C97B0F39C}"/>
              </a:ext>
            </a:extLst>
          </p:cNvPr>
          <p:cNvCxnSpPr>
            <a:cxnSpLocks/>
          </p:cNvCxnSpPr>
          <p:nvPr/>
        </p:nvCxnSpPr>
        <p:spPr>
          <a:xfrm flipH="1">
            <a:off x="283714" y="4556961"/>
            <a:ext cx="11274623" cy="0"/>
          </a:xfrm>
          <a:prstGeom prst="straightConnector1">
            <a:avLst/>
          </a:prstGeom>
          <a:ln w="44450" cmpd="sng">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2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6AF8-5C80-AEE0-B403-661A1CE0E016}"/>
              </a:ext>
            </a:extLst>
          </p:cNvPr>
          <p:cNvSpPr>
            <a:spLocks noGrp="1"/>
          </p:cNvSpPr>
          <p:nvPr>
            <p:ph type="title"/>
          </p:nvPr>
        </p:nvSpPr>
        <p:spPr/>
        <p:txBody>
          <a:bodyPr/>
          <a:lstStyle/>
          <a:p>
            <a:r>
              <a:rPr lang="en-US" dirty="0">
                <a:effectLst>
                  <a:outerShdw blurRad="38100" dist="38100" dir="2700000" algn="tl">
                    <a:srgbClr val="000000">
                      <a:alpha val="43137"/>
                    </a:srgbClr>
                  </a:outerShdw>
                </a:effectLst>
                <a:latin typeface="+mn-lt"/>
              </a:rPr>
              <a:t>Call to Action</a:t>
            </a:r>
          </a:p>
        </p:txBody>
      </p:sp>
      <p:sp>
        <p:nvSpPr>
          <p:cNvPr id="3" name="Date Placeholder 2">
            <a:extLst>
              <a:ext uri="{FF2B5EF4-FFF2-40B4-BE49-F238E27FC236}">
                <a16:creationId xmlns:a16="http://schemas.microsoft.com/office/drawing/2014/main" id="{5E023614-BA47-ABCF-969B-454651C8ADA6}"/>
              </a:ext>
            </a:extLst>
          </p:cNvPr>
          <p:cNvSpPr>
            <a:spLocks noGrp="1"/>
          </p:cNvSpPr>
          <p:nvPr>
            <p:ph type="dt" sz="half" idx="10"/>
          </p:nvPr>
        </p:nvSpPr>
        <p:spPr/>
        <p:txBody>
          <a:bodyPr/>
          <a:lstStyle/>
          <a:p>
            <a:fld id="{2AF100D4-4316-A84D-BCF2-A17C38343011}" type="datetime1">
              <a:rPr lang="en-US" smtClean="0"/>
              <a:t>7/3/2023</a:t>
            </a:fld>
            <a:endParaRPr lang="en-US" dirty="0"/>
          </a:p>
        </p:txBody>
      </p:sp>
      <p:sp>
        <p:nvSpPr>
          <p:cNvPr id="4" name="Footer Placeholder 3">
            <a:extLst>
              <a:ext uri="{FF2B5EF4-FFF2-40B4-BE49-F238E27FC236}">
                <a16:creationId xmlns:a16="http://schemas.microsoft.com/office/drawing/2014/main" id="{3EFA9F75-CAFF-594F-156A-F3989B306BC5}"/>
              </a:ext>
            </a:extLst>
          </p:cNvPr>
          <p:cNvSpPr>
            <a:spLocks noGrp="1"/>
          </p:cNvSpPr>
          <p:nvPr>
            <p:ph type="ftr" sz="quarter" idx="11"/>
          </p:nvPr>
        </p:nvSpPr>
        <p:spPr/>
        <p:txBody>
          <a:bodyPr/>
          <a:lstStyle/>
          <a:p>
            <a:pPr algn="r"/>
            <a:r>
              <a:rPr lang="en-US"/>
              <a:t>Better Faster Greener™  © 2023 Supermicro</a:t>
            </a:r>
            <a:endParaRPr lang="en-US" dirty="0"/>
          </a:p>
        </p:txBody>
      </p:sp>
      <p:sp>
        <p:nvSpPr>
          <p:cNvPr id="5" name="Slide Number Placeholder 4">
            <a:extLst>
              <a:ext uri="{FF2B5EF4-FFF2-40B4-BE49-F238E27FC236}">
                <a16:creationId xmlns:a16="http://schemas.microsoft.com/office/drawing/2014/main" id="{16D865B4-EF15-8271-15A9-DA95D4D3D45A}"/>
              </a:ext>
            </a:extLst>
          </p:cNvPr>
          <p:cNvSpPr>
            <a:spLocks noGrp="1"/>
          </p:cNvSpPr>
          <p:nvPr>
            <p:ph type="sldNum" sz="quarter" idx="12"/>
          </p:nvPr>
        </p:nvSpPr>
        <p:spPr/>
        <p:txBody>
          <a:bodyPr/>
          <a:lstStyle/>
          <a:p>
            <a:fld id="{4CD8D1E7-0940-1443-9064-E7A6805360BC}" type="slidenum">
              <a:rPr lang="en-US" smtClean="0"/>
              <a:pPr/>
              <a:t>17</a:t>
            </a:fld>
            <a:endParaRPr lang="en-US" dirty="0"/>
          </a:p>
        </p:txBody>
      </p:sp>
      <p:sp>
        <p:nvSpPr>
          <p:cNvPr id="6" name="Content Placeholder 5">
            <a:extLst>
              <a:ext uri="{FF2B5EF4-FFF2-40B4-BE49-F238E27FC236}">
                <a16:creationId xmlns:a16="http://schemas.microsoft.com/office/drawing/2014/main" id="{E6521E49-B8DE-4D99-1B8D-FCDF16F07221}"/>
              </a:ext>
            </a:extLst>
          </p:cNvPr>
          <p:cNvSpPr>
            <a:spLocks noGrp="1"/>
          </p:cNvSpPr>
          <p:nvPr>
            <p:ph sz="quarter" idx="13"/>
          </p:nvPr>
        </p:nvSpPr>
        <p:spPr/>
        <p:txBody>
          <a:bodyPr/>
          <a:lstStyle/>
          <a:p>
            <a:r>
              <a:rPr lang="en-US" dirty="0">
                <a:latin typeface="+mn-lt"/>
              </a:rPr>
              <a:t>Collaborate and build EDSFF eco system</a:t>
            </a:r>
          </a:p>
          <a:p>
            <a:pPr lvl="1"/>
            <a:r>
              <a:rPr lang="en-US" dirty="0">
                <a:latin typeface="+mn-lt"/>
              </a:rPr>
              <a:t>E1.S and E3.S SSD</a:t>
            </a:r>
          </a:p>
          <a:p>
            <a:pPr lvl="1"/>
            <a:r>
              <a:rPr lang="en-US" dirty="0">
                <a:latin typeface="+mn-lt"/>
              </a:rPr>
              <a:t>E3.S 2T CXL</a:t>
            </a:r>
          </a:p>
          <a:p>
            <a:r>
              <a:rPr lang="en-US" dirty="0">
                <a:latin typeface="+mn-lt"/>
              </a:rPr>
              <a:t>Promote the EDSSF based enterprise and data center solutions</a:t>
            </a:r>
          </a:p>
          <a:p>
            <a:endParaRPr lang="en-US" dirty="0">
              <a:latin typeface="+mn-lt"/>
            </a:endParaRPr>
          </a:p>
        </p:txBody>
      </p:sp>
    </p:spTree>
    <p:extLst>
      <p:ext uri="{BB962C8B-B14F-4D97-AF65-F5344CB8AC3E}">
        <p14:creationId xmlns:p14="http://schemas.microsoft.com/office/powerpoint/2010/main" val="164249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7356E5-470F-A346-AA28-01CC3FDF620F}"/>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1000" b="0" i="0" kern="1200" spc="50" baseline="0">
                <a:solidFill>
                  <a:schemeClr val="bg1"/>
                </a:solidFill>
                <a:latin typeface="Arial Narrow"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9569FA-C6A6-B047-8A5B-BD87586D5099}" type="datetime1">
              <a:rPr lang="en-US" smtClean="0"/>
              <a:pPr/>
              <a:t>7/3/2023</a:t>
            </a:fld>
            <a:endParaRPr lang="en-US" dirty="0"/>
          </a:p>
        </p:txBody>
      </p:sp>
      <p:sp>
        <p:nvSpPr>
          <p:cNvPr id="3" name="Footer Placeholder 2">
            <a:extLst>
              <a:ext uri="{FF2B5EF4-FFF2-40B4-BE49-F238E27FC236}">
                <a16:creationId xmlns:a16="http://schemas.microsoft.com/office/drawing/2014/main" id="{11610FF1-799C-5F43-8FB1-3B4072B0003F}"/>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1000" b="0" i="0" kern="1200" spc="50" baseline="0">
                <a:solidFill>
                  <a:schemeClr val="bg1"/>
                </a:solidFill>
                <a:latin typeface="Arial Narrow"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Better Faster Greener™  © 2020 Supermicro</a:t>
            </a:r>
          </a:p>
        </p:txBody>
      </p:sp>
      <p:sp>
        <p:nvSpPr>
          <p:cNvPr id="4" name="Slide Number Placeholder 3">
            <a:extLst>
              <a:ext uri="{FF2B5EF4-FFF2-40B4-BE49-F238E27FC236}">
                <a16:creationId xmlns:a16="http://schemas.microsoft.com/office/drawing/2014/main" id="{34D0E9B9-58BF-BA46-A35B-37332729FFD6}"/>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ctr" defTabSz="914400" rtl="0" eaLnBrk="1" latinLnBrk="0" hangingPunct="1">
              <a:defRPr sz="1000" b="0" i="0" kern="1200" spc="50" baseline="0">
                <a:solidFill>
                  <a:schemeClr val="bg1"/>
                </a:solidFill>
                <a:latin typeface="Arial Narrow"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D8D1E7-0940-1443-9064-E7A6805360BC}" type="slidenum">
              <a:rPr lang="en-US" smtClean="0"/>
              <a:pPr/>
              <a:t>18</a:t>
            </a:fld>
            <a:endParaRPr lang="en-US" dirty="0"/>
          </a:p>
        </p:txBody>
      </p:sp>
    </p:spTree>
    <p:extLst>
      <p:ext uri="{BB962C8B-B14F-4D97-AF65-F5344CB8AC3E}">
        <p14:creationId xmlns:p14="http://schemas.microsoft.com/office/powerpoint/2010/main" val="2170640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DF0C34-CBFD-34D1-8360-2DE625CBB617}"/>
              </a:ext>
            </a:extLst>
          </p:cNvPr>
          <p:cNvSpPr txBox="1"/>
          <p:nvPr/>
        </p:nvSpPr>
        <p:spPr>
          <a:xfrm>
            <a:off x="4721008" y="1846053"/>
            <a:ext cx="2749984" cy="830997"/>
          </a:xfrm>
          <a:prstGeom prst="rect">
            <a:avLst/>
          </a:prstGeom>
          <a:noFill/>
        </p:spPr>
        <p:txBody>
          <a:bodyPr wrap="none" rtlCol="0">
            <a:spAutoFit/>
          </a:bodyPr>
          <a:lstStyle/>
          <a:p>
            <a:r>
              <a:rPr lang="en-US" sz="4800" dirty="0"/>
              <a:t>Thank You</a:t>
            </a:r>
          </a:p>
        </p:txBody>
      </p:sp>
    </p:spTree>
    <p:extLst>
      <p:ext uri="{BB962C8B-B14F-4D97-AF65-F5344CB8AC3E}">
        <p14:creationId xmlns:p14="http://schemas.microsoft.com/office/powerpoint/2010/main" val="2172464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83698-DFF8-145D-ADC1-2F26F57643A2}"/>
              </a:ext>
            </a:extLst>
          </p:cNvPr>
          <p:cNvSpPr>
            <a:spLocks noGrp="1"/>
          </p:cNvSpPr>
          <p:nvPr>
            <p:ph type="title"/>
          </p:nvPr>
        </p:nvSpPr>
        <p:spPr/>
        <p:txBody>
          <a:bodyPr>
            <a:normAutofit/>
          </a:bodyPr>
          <a:lstStyle/>
          <a:p>
            <a:r>
              <a:rPr lang="en-US" sz="4000" dirty="0">
                <a:effectLst>
                  <a:outerShdw blurRad="38100" dist="38100" dir="2700000" algn="tl">
                    <a:srgbClr val="000000">
                      <a:alpha val="43137"/>
                    </a:srgbClr>
                  </a:outerShdw>
                </a:effectLst>
                <a:latin typeface="+mn-lt"/>
              </a:rPr>
              <a:t>Agenda</a:t>
            </a:r>
          </a:p>
        </p:txBody>
      </p:sp>
      <p:sp>
        <p:nvSpPr>
          <p:cNvPr id="3" name="Footer Placeholder 2">
            <a:extLst>
              <a:ext uri="{FF2B5EF4-FFF2-40B4-BE49-F238E27FC236}">
                <a16:creationId xmlns:a16="http://schemas.microsoft.com/office/drawing/2014/main" id="{1CFD8BC7-F3BC-8654-D16A-6243960995E3}"/>
              </a:ext>
            </a:extLst>
          </p:cNvPr>
          <p:cNvSpPr>
            <a:spLocks noGrp="1"/>
          </p:cNvSpPr>
          <p:nvPr>
            <p:ph type="ftr" sz="quarter" idx="11"/>
          </p:nvPr>
        </p:nvSpPr>
        <p:spPr/>
        <p:txBody>
          <a:bodyPr/>
          <a:lstStyle/>
          <a:p>
            <a:pPr algn="r"/>
            <a:r>
              <a:rPr lang="en-US"/>
              <a:t>Better Faster Greener™  © 2023 Supermicro</a:t>
            </a:r>
            <a:endParaRPr lang="en-US" dirty="0"/>
          </a:p>
        </p:txBody>
      </p:sp>
      <p:sp>
        <p:nvSpPr>
          <p:cNvPr id="5" name="Content Placeholder 4">
            <a:extLst>
              <a:ext uri="{FF2B5EF4-FFF2-40B4-BE49-F238E27FC236}">
                <a16:creationId xmlns:a16="http://schemas.microsoft.com/office/drawing/2014/main" id="{DB025E6D-30D2-47AC-16DB-9A789A464B4B}"/>
              </a:ext>
            </a:extLst>
          </p:cNvPr>
          <p:cNvSpPr>
            <a:spLocks noGrp="1"/>
          </p:cNvSpPr>
          <p:nvPr>
            <p:ph sz="quarter" idx="13"/>
          </p:nvPr>
        </p:nvSpPr>
        <p:spPr/>
        <p:txBody>
          <a:bodyPr/>
          <a:lstStyle/>
          <a:p>
            <a:r>
              <a:rPr lang="en-US" i="0" dirty="0">
                <a:solidFill>
                  <a:srgbClr val="1D2228"/>
                </a:solidFill>
                <a:effectLst/>
                <a:latin typeface="+mn-lt"/>
              </a:rPr>
              <a:t>EDSFF </a:t>
            </a:r>
            <a:r>
              <a:rPr lang="en-US" dirty="0">
                <a:solidFill>
                  <a:srgbClr val="1D2228"/>
                </a:solidFill>
                <a:latin typeface="+mn-lt"/>
              </a:rPr>
              <a:t>s</a:t>
            </a:r>
            <a:r>
              <a:rPr lang="en-US" i="0" dirty="0">
                <a:solidFill>
                  <a:srgbClr val="1D2228"/>
                </a:solidFill>
                <a:effectLst/>
                <a:latin typeface="+mn-lt"/>
              </a:rPr>
              <a:t>torage product evolution</a:t>
            </a:r>
          </a:p>
          <a:p>
            <a:r>
              <a:rPr lang="en-US" i="0" dirty="0">
                <a:solidFill>
                  <a:srgbClr val="1D2228"/>
                </a:solidFill>
                <a:effectLst/>
                <a:latin typeface="+mn-lt"/>
              </a:rPr>
              <a:t>Next Generation EDSFF platform Innovation</a:t>
            </a:r>
          </a:p>
          <a:p>
            <a:r>
              <a:rPr lang="en-US" i="0" dirty="0">
                <a:solidFill>
                  <a:srgbClr val="1D2228"/>
                </a:solidFill>
                <a:effectLst/>
                <a:latin typeface="+mn-lt"/>
              </a:rPr>
              <a:t>E3</a:t>
            </a:r>
            <a:r>
              <a:rPr lang="en-US" dirty="0">
                <a:solidFill>
                  <a:srgbClr val="1D2228"/>
                </a:solidFill>
                <a:latin typeface="+mn-lt"/>
              </a:rPr>
              <a:t>.S 2T CXL system management challenges</a:t>
            </a:r>
          </a:p>
          <a:p>
            <a:endParaRPr lang="en-US" dirty="0">
              <a:solidFill>
                <a:srgbClr val="1D2228"/>
              </a:solidFill>
              <a:latin typeface="+mn-lt"/>
            </a:endParaRPr>
          </a:p>
          <a:p>
            <a:pPr marL="0" indent="0">
              <a:buNone/>
            </a:pPr>
            <a:endParaRPr lang="en-US" i="0" dirty="0">
              <a:solidFill>
                <a:srgbClr val="1D2228"/>
              </a:solidFill>
              <a:effectLst/>
              <a:latin typeface="+mn-lt"/>
            </a:endParaRPr>
          </a:p>
          <a:p>
            <a:endParaRPr lang="en-US" dirty="0">
              <a:latin typeface="+mn-lt"/>
            </a:endParaRPr>
          </a:p>
        </p:txBody>
      </p:sp>
    </p:spTree>
    <p:extLst>
      <p:ext uri="{BB962C8B-B14F-4D97-AF65-F5344CB8AC3E}">
        <p14:creationId xmlns:p14="http://schemas.microsoft.com/office/powerpoint/2010/main" val="4236920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3202D45-0AFB-4797-8E0E-2E8A4E4D6B79}"/>
              </a:ext>
            </a:extLst>
          </p:cNvPr>
          <p:cNvSpPr/>
          <p:nvPr/>
        </p:nvSpPr>
        <p:spPr>
          <a:xfrm>
            <a:off x="1372193" y="4676858"/>
            <a:ext cx="2640350" cy="135014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CD30FCB-0C7C-4139-A96B-20A2AED7D04A}"/>
              </a:ext>
            </a:extLst>
          </p:cNvPr>
          <p:cNvSpPr/>
          <p:nvPr/>
        </p:nvSpPr>
        <p:spPr>
          <a:xfrm>
            <a:off x="2787622" y="1907534"/>
            <a:ext cx="2060238" cy="2574314"/>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Arc 15">
            <a:extLst>
              <a:ext uri="{FF2B5EF4-FFF2-40B4-BE49-F238E27FC236}">
                <a16:creationId xmlns:a16="http://schemas.microsoft.com/office/drawing/2014/main" id="{EA538CA6-A0AD-4649-BDCE-6B563098AF88}"/>
              </a:ext>
            </a:extLst>
          </p:cNvPr>
          <p:cNvSpPr/>
          <p:nvPr/>
        </p:nvSpPr>
        <p:spPr>
          <a:xfrm>
            <a:off x="1523148" y="1378416"/>
            <a:ext cx="4389119" cy="4310028"/>
          </a:xfrm>
          <a:prstGeom prst="arc">
            <a:avLst>
              <a:gd name="adj1" fmla="val 16200000"/>
              <a:gd name="adj2" fmla="val 5433205"/>
            </a:avLst>
          </a:prstGeom>
          <a:noFill/>
          <a:ln w="53975" cap="flat" cmpd="sng" algn="ctr">
            <a:gradFill>
              <a:gsLst>
                <a:gs pos="82000">
                  <a:srgbClr val="D9D9D9"/>
                </a:gs>
                <a:gs pos="0">
                  <a:sysClr val="window" lastClr="FFFFFF">
                    <a:lumMod val="85000"/>
                    <a:alpha val="0"/>
                  </a:sysClr>
                </a:gs>
                <a:gs pos="20000">
                  <a:sysClr val="window" lastClr="FFFFFF">
                    <a:lumMod val="85000"/>
                  </a:sysClr>
                </a:gs>
                <a:gs pos="100000">
                  <a:sysClr val="window" lastClr="FFFFFF">
                    <a:lumMod val="85000"/>
                    <a:alpha val="0"/>
                  </a:sysClr>
                </a:gs>
              </a:gsLst>
              <a:lin ang="54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Arial Unicode MS"/>
              <a:cs typeface="+mn-cs"/>
            </a:endParaRPr>
          </a:p>
        </p:txBody>
      </p:sp>
      <p:sp>
        <p:nvSpPr>
          <p:cNvPr id="2" name="Title 1">
            <a:extLst>
              <a:ext uri="{FF2B5EF4-FFF2-40B4-BE49-F238E27FC236}">
                <a16:creationId xmlns:a16="http://schemas.microsoft.com/office/drawing/2014/main" id="{EF2CD18C-1B83-47F4-9E6C-85EC47AEBF1B}"/>
              </a:ext>
            </a:extLst>
          </p:cNvPr>
          <p:cNvSpPr>
            <a:spLocks noGrp="1"/>
          </p:cNvSpPr>
          <p:nvPr>
            <p:ph type="title"/>
          </p:nvPr>
        </p:nvSpPr>
        <p:spPr/>
        <p:txBody>
          <a:bodyPr>
            <a:normAutofit/>
          </a:bodyPr>
          <a:lstStyle/>
          <a:p>
            <a:r>
              <a:rPr lang="en-US" sz="4000" dirty="0">
                <a:effectLst>
                  <a:outerShdw blurRad="38100" dist="38100" dir="2700000" algn="tl">
                    <a:srgbClr val="000000">
                      <a:alpha val="43137"/>
                    </a:srgbClr>
                  </a:outerShdw>
                </a:effectLst>
                <a:latin typeface="+mn-lt"/>
              </a:rPr>
              <a:t>Benefits of EDSFF SSDs</a:t>
            </a:r>
          </a:p>
        </p:txBody>
      </p:sp>
      <p:sp>
        <p:nvSpPr>
          <p:cNvPr id="3" name="Date Placeholder 2">
            <a:extLst>
              <a:ext uri="{FF2B5EF4-FFF2-40B4-BE49-F238E27FC236}">
                <a16:creationId xmlns:a16="http://schemas.microsoft.com/office/drawing/2014/main" id="{70BA1124-3EA5-4E48-A09D-E1B7322AA544}"/>
              </a:ext>
            </a:extLst>
          </p:cNvPr>
          <p:cNvSpPr>
            <a:spLocks noGrp="1"/>
          </p:cNvSpPr>
          <p:nvPr>
            <p:ph type="dt" sz="half" idx="10"/>
          </p:nvPr>
        </p:nvSpPr>
        <p:spPr/>
        <p:txBody>
          <a:bodyPr/>
          <a:lstStyle/>
          <a:p>
            <a:fld id="{2AF100D4-4316-A84D-BCF2-A17C38343011}" type="datetime1">
              <a:rPr lang="en-US" smtClean="0"/>
              <a:t>7/3/2023</a:t>
            </a:fld>
            <a:endParaRPr lang="en-US" dirty="0"/>
          </a:p>
        </p:txBody>
      </p:sp>
      <p:sp>
        <p:nvSpPr>
          <p:cNvPr id="4" name="Footer Placeholder 3">
            <a:extLst>
              <a:ext uri="{FF2B5EF4-FFF2-40B4-BE49-F238E27FC236}">
                <a16:creationId xmlns:a16="http://schemas.microsoft.com/office/drawing/2014/main" id="{F2B84B5B-232E-4785-AFFE-860CEE5FB2EE}"/>
              </a:ext>
            </a:extLst>
          </p:cNvPr>
          <p:cNvSpPr>
            <a:spLocks noGrp="1"/>
          </p:cNvSpPr>
          <p:nvPr>
            <p:ph type="ftr" sz="quarter" idx="11"/>
          </p:nvPr>
        </p:nvSpPr>
        <p:spPr/>
        <p:txBody>
          <a:bodyPr/>
          <a:lstStyle/>
          <a:p>
            <a:pPr algn="r"/>
            <a:r>
              <a:rPr lang="en-US" dirty="0"/>
              <a:t>Better Faster Greener™  © 2022 Supermicro</a:t>
            </a:r>
          </a:p>
        </p:txBody>
      </p:sp>
      <p:sp>
        <p:nvSpPr>
          <p:cNvPr id="5" name="Slide Number Placeholder 4">
            <a:extLst>
              <a:ext uri="{FF2B5EF4-FFF2-40B4-BE49-F238E27FC236}">
                <a16:creationId xmlns:a16="http://schemas.microsoft.com/office/drawing/2014/main" id="{DB8BC8F3-3D66-4E9C-91A9-A3166D1A78EE}"/>
              </a:ext>
            </a:extLst>
          </p:cNvPr>
          <p:cNvSpPr>
            <a:spLocks noGrp="1"/>
          </p:cNvSpPr>
          <p:nvPr>
            <p:ph type="sldNum" sz="quarter" idx="12"/>
          </p:nvPr>
        </p:nvSpPr>
        <p:spPr/>
        <p:txBody>
          <a:bodyPr/>
          <a:lstStyle/>
          <a:p>
            <a:fld id="{4CD8D1E7-0940-1443-9064-E7A6805360BC}" type="slidenum">
              <a:rPr lang="en-US" smtClean="0"/>
              <a:pPr/>
              <a:t>3</a:t>
            </a:fld>
            <a:endParaRPr lang="en-US" dirty="0"/>
          </a:p>
        </p:txBody>
      </p:sp>
      <p:sp>
        <p:nvSpPr>
          <p:cNvPr id="7" name="TextBox 6">
            <a:extLst>
              <a:ext uri="{FF2B5EF4-FFF2-40B4-BE49-F238E27FC236}">
                <a16:creationId xmlns:a16="http://schemas.microsoft.com/office/drawing/2014/main" id="{26EBED02-CC25-4D21-A009-2177E9A864D5}"/>
              </a:ext>
            </a:extLst>
          </p:cNvPr>
          <p:cNvSpPr txBox="1"/>
          <p:nvPr/>
        </p:nvSpPr>
        <p:spPr>
          <a:xfrm>
            <a:off x="822960" y="822960"/>
            <a:ext cx="8477250" cy="338554"/>
          </a:xfrm>
          <a:prstGeom prst="rect">
            <a:avLst/>
          </a:prstGeom>
          <a:noFill/>
        </p:spPr>
        <p:txBody>
          <a:bodyPr wrap="square" rtlCol="0">
            <a:spAutoFit/>
          </a:bodyPr>
          <a:lstStyle/>
          <a:p>
            <a:r>
              <a:rPr lang="en-US" sz="1600" i="1" dirty="0">
                <a:solidFill>
                  <a:srgbClr val="FF0000"/>
                </a:solidFill>
              </a:rPr>
              <a:t>For Both System Architects/Designers and Data Center End-Users</a:t>
            </a:r>
          </a:p>
        </p:txBody>
      </p:sp>
      <p:sp>
        <p:nvSpPr>
          <p:cNvPr id="9" name="Oval 16">
            <a:extLst>
              <a:ext uri="{FF2B5EF4-FFF2-40B4-BE49-F238E27FC236}">
                <a16:creationId xmlns:a16="http://schemas.microsoft.com/office/drawing/2014/main" id="{95E266BD-4257-4E00-9053-B27560F05222}"/>
              </a:ext>
            </a:extLst>
          </p:cNvPr>
          <p:cNvSpPr/>
          <p:nvPr/>
        </p:nvSpPr>
        <p:spPr>
          <a:xfrm>
            <a:off x="4548263" y="1491001"/>
            <a:ext cx="216024" cy="216024"/>
          </a:xfrm>
          <a:prstGeom prst="ellipse">
            <a:avLst/>
          </a:prstGeom>
          <a:solidFill>
            <a:srgbClr val="07A39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12" name="TextBox 11">
            <a:extLst>
              <a:ext uri="{FF2B5EF4-FFF2-40B4-BE49-F238E27FC236}">
                <a16:creationId xmlns:a16="http://schemas.microsoft.com/office/drawing/2014/main" id="{98B23085-C40C-4032-81EE-B4B7C370D03F}"/>
              </a:ext>
            </a:extLst>
          </p:cNvPr>
          <p:cNvSpPr txBox="1"/>
          <p:nvPr/>
        </p:nvSpPr>
        <p:spPr>
          <a:xfrm>
            <a:off x="5663040" y="1275508"/>
            <a:ext cx="4614532" cy="707886"/>
          </a:xfrm>
          <a:prstGeom prst="rect">
            <a:avLst/>
          </a:prstGeom>
          <a:noFill/>
        </p:spPr>
        <p:txBody>
          <a:bodyPr wrap="square" rtlCol="0">
            <a:spAutoFit/>
          </a:bodyPr>
          <a:lstStyle/>
          <a:p>
            <a:r>
              <a:rPr lang="en-US" altLang="ko-KR" sz="2400" b="1" dirty="0">
                <a:solidFill>
                  <a:srgbClr val="07A398"/>
                </a:solidFill>
                <a:ea typeface="Arial Unicode MS"/>
              </a:rPr>
              <a:t>Capacity Scaling</a:t>
            </a:r>
          </a:p>
          <a:p>
            <a:pPr marL="285750" indent="-285750">
              <a:buFont typeface="Arial" panose="020B0604020202020204" pitchFamily="34" charset="0"/>
              <a:buChar char="•"/>
            </a:pPr>
            <a:r>
              <a:rPr lang="it-IT" altLang="ko-KR" sz="1600" dirty="0">
                <a:solidFill>
                  <a:srgbClr val="000000">
                    <a:lumMod val="75000"/>
                    <a:lumOff val="25000"/>
                  </a:srgbClr>
                </a:solidFill>
                <a:ea typeface="Arial Unicode MS"/>
              </a:rPr>
              <a:t>Wider PCBs for more flexible NAND Chip layouts</a:t>
            </a:r>
          </a:p>
        </p:txBody>
      </p:sp>
      <p:sp>
        <p:nvSpPr>
          <p:cNvPr id="15" name="TextBox 14">
            <a:extLst>
              <a:ext uri="{FF2B5EF4-FFF2-40B4-BE49-F238E27FC236}">
                <a16:creationId xmlns:a16="http://schemas.microsoft.com/office/drawing/2014/main" id="{71FF6B23-6AD5-4057-8355-486F628D69B8}"/>
              </a:ext>
            </a:extLst>
          </p:cNvPr>
          <p:cNvSpPr txBox="1"/>
          <p:nvPr/>
        </p:nvSpPr>
        <p:spPr>
          <a:xfrm>
            <a:off x="6790939" y="3113582"/>
            <a:ext cx="4829086" cy="707886"/>
          </a:xfrm>
          <a:prstGeom prst="rect">
            <a:avLst/>
          </a:prstGeom>
          <a:noFill/>
        </p:spPr>
        <p:txBody>
          <a:bodyPr wrap="square" rtlCol="0">
            <a:spAutoFit/>
          </a:bodyPr>
          <a:lstStyle/>
          <a:p>
            <a:r>
              <a:rPr lang="en-US" altLang="ko-KR" sz="2400" b="1" dirty="0">
                <a:solidFill>
                  <a:srgbClr val="FF6600"/>
                </a:solidFill>
                <a:ea typeface="Arial Unicode MS"/>
              </a:rPr>
              <a:t>Thermal Efficient</a:t>
            </a:r>
            <a:endParaRPr lang="en-US" altLang="ko-KR" sz="1600" b="1" dirty="0">
              <a:solidFill>
                <a:srgbClr val="FF6600"/>
              </a:solidFill>
              <a:ea typeface="Arial Unicode MS"/>
            </a:endParaRPr>
          </a:p>
          <a:p>
            <a:pPr marL="285750" indent="-285750">
              <a:buFont typeface="Arial" panose="020B0604020202020204" pitchFamily="34" charset="0"/>
              <a:buChar char="•"/>
            </a:pPr>
            <a:r>
              <a:rPr lang="en-US" altLang="ko-KR" sz="1600" dirty="0">
                <a:solidFill>
                  <a:srgbClr val="000000">
                    <a:lumMod val="75000"/>
                    <a:lumOff val="25000"/>
                  </a:srgbClr>
                </a:solidFill>
                <a:ea typeface="Arial Unicode MS"/>
              </a:rPr>
              <a:t>Improvements for thermal and cooling management</a:t>
            </a:r>
          </a:p>
        </p:txBody>
      </p:sp>
      <p:sp>
        <p:nvSpPr>
          <p:cNvPr id="18" name="TextBox 17">
            <a:extLst>
              <a:ext uri="{FF2B5EF4-FFF2-40B4-BE49-F238E27FC236}">
                <a16:creationId xmlns:a16="http://schemas.microsoft.com/office/drawing/2014/main" id="{C1A0BC30-BC20-46AA-801A-9FFE98D17FE3}"/>
              </a:ext>
            </a:extLst>
          </p:cNvPr>
          <p:cNvSpPr txBox="1"/>
          <p:nvPr/>
        </p:nvSpPr>
        <p:spPr>
          <a:xfrm>
            <a:off x="5742942" y="4950965"/>
            <a:ext cx="4614532" cy="1200329"/>
          </a:xfrm>
          <a:prstGeom prst="rect">
            <a:avLst/>
          </a:prstGeom>
          <a:noFill/>
        </p:spPr>
        <p:txBody>
          <a:bodyPr wrap="square" rtlCol="0">
            <a:spAutoFit/>
          </a:bodyPr>
          <a:lstStyle/>
          <a:p>
            <a:r>
              <a:rPr lang="en-US" altLang="ko-KR" sz="2400" b="1" dirty="0">
                <a:solidFill>
                  <a:srgbClr val="FBA200"/>
                </a:solidFill>
                <a:ea typeface="Arial Unicode MS"/>
              </a:rPr>
              <a:t>Solution Range</a:t>
            </a:r>
          </a:p>
          <a:p>
            <a:pPr marL="285750" indent="-285750">
              <a:buFont typeface="Arial" panose="020B0604020202020204" pitchFamily="34" charset="0"/>
              <a:buChar char="•"/>
            </a:pPr>
            <a:r>
              <a:rPr lang="en-US" altLang="ko-KR" sz="1600" dirty="0">
                <a:solidFill>
                  <a:srgbClr val="000000">
                    <a:lumMod val="75000"/>
                    <a:lumOff val="25000"/>
                  </a:srgbClr>
                </a:solidFill>
                <a:ea typeface="Arial Unicode MS"/>
              </a:rPr>
              <a:t>Wild range of power profiles (20W - 70W) for higher capacity/performance SSDs, SCM </a:t>
            </a:r>
            <a:r>
              <a:rPr lang="en-US" altLang="ko-KR" sz="1600">
                <a:solidFill>
                  <a:srgbClr val="000000">
                    <a:lumMod val="75000"/>
                    <a:lumOff val="25000"/>
                  </a:srgbClr>
                </a:solidFill>
                <a:ea typeface="Arial Unicode MS"/>
              </a:rPr>
              <a:t>and networking </a:t>
            </a:r>
            <a:endParaRPr lang="ko-KR" altLang="en-US" sz="1600" dirty="0">
              <a:solidFill>
                <a:srgbClr val="000000">
                  <a:lumMod val="75000"/>
                  <a:lumOff val="25000"/>
                </a:srgbClr>
              </a:solidFill>
              <a:ea typeface="Arial Unicode MS"/>
            </a:endParaRPr>
          </a:p>
        </p:txBody>
      </p:sp>
      <p:sp>
        <p:nvSpPr>
          <p:cNvPr id="21" name="TextBox 20">
            <a:extLst>
              <a:ext uri="{FF2B5EF4-FFF2-40B4-BE49-F238E27FC236}">
                <a16:creationId xmlns:a16="http://schemas.microsoft.com/office/drawing/2014/main" id="{3EE3CFB5-E764-4C32-A8CD-9BC3E426F422}"/>
              </a:ext>
            </a:extLst>
          </p:cNvPr>
          <p:cNvSpPr txBox="1"/>
          <p:nvPr/>
        </p:nvSpPr>
        <p:spPr>
          <a:xfrm>
            <a:off x="6506945" y="2079392"/>
            <a:ext cx="4614532" cy="954107"/>
          </a:xfrm>
          <a:prstGeom prst="rect">
            <a:avLst/>
          </a:prstGeom>
          <a:noFill/>
        </p:spPr>
        <p:txBody>
          <a:bodyPr wrap="square" rtlCol="0">
            <a:spAutoFit/>
          </a:bodyPr>
          <a:lstStyle/>
          <a:p>
            <a:r>
              <a:rPr lang="en-US" altLang="ko-KR" sz="2400" b="1" dirty="0">
                <a:solidFill>
                  <a:srgbClr val="0680C3"/>
                </a:solidFill>
                <a:ea typeface="Arial Unicode MS"/>
              </a:rPr>
              <a:t>Performance Scaling</a:t>
            </a:r>
          </a:p>
          <a:p>
            <a:pPr marL="285750" indent="-285750">
              <a:buFont typeface="Arial" panose="020B0604020202020204" pitchFamily="34" charset="0"/>
              <a:buChar char="•"/>
            </a:pPr>
            <a:r>
              <a:rPr lang="en-US" altLang="ko-KR" sz="1600" dirty="0">
                <a:solidFill>
                  <a:srgbClr val="000000">
                    <a:lumMod val="75000"/>
                    <a:lumOff val="25000"/>
                  </a:srgbClr>
                </a:solidFill>
                <a:ea typeface="Arial Unicode MS"/>
              </a:rPr>
              <a:t>Scalable Connector Design, Multiple Link widths (x4, x8, x16) and support different power profiles</a:t>
            </a:r>
            <a:endParaRPr lang="en-US" altLang="ko-KR" sz="1600" b="1" dirty="0">
              <a:solidFill>
                <a:srgbClr val="0680C3"/>
              </a:solidFill>
              <a:ea typeface="Arial Unicode MS"/>
            </a:endParaRPr>
          </a:p>
        </p:txBody>
      </p:sp>
      <p:sp>
        <p:nvSpPr>
          <p:cNvPr id="24" name="TextBox 23">
            <a:extLst>
              <a:ext uri="{FF2B5EF4-FFF2-40B4-BE49-F238E27FC236}">
                <a16:creationId xmlns:a16="http://schemas.microsoft.com/office/drawing/2014/main" id="{84DB9B70-58E8-4DB1-B8B6-746C5ECF7438}"/>
              </a:ext>
            </a:extLst>
          </p:cNvPr>
          <p:cNvSpPr txBox="1"/>
          <p:nvPr/>
        </p:nvSpPr>
        <p:spPr>
          <a:xfrm>
            <a:off x="6506945" y="3956943"/>
            <a:ext cx="4614532" cy="954107"/>
          </a:xfrm>
          <a:prstGeom prst="rect">
            <a:avLst/>
          </a:prstGeom>
          <a:noFill/>
        </p:spPr>
        <p:txBody>
          <a:bodyPr wrap="square" rtlCol="0">
            <a:spAutoFit/>
          </a:bodyPr>
          <a:lstStyle/>
          <a:p>
            <a:r>
              <a:rPr lang="en-US" altLang="ko-KR" sz="2400" b="1" dirty="0">
                <a:solidFill>
                  <a:srgbClr val="90C221"/>
                </a:solidFill>
                <a:ea typeface="Arial Unicode MS"/>
              </a:rPr>
              <a:t>Future Proofed</a:t>
            </a:r>
          </a:p>
          <a:p>
            <a:pPr marL="285750" indent="-285750">
              <a:buFont typeface="Arial" panose="020B0604020202020204" pitchFamily="34" charset="0"/>
              <a:buChar char="•"/>
            </a:pPr>
            <a:r>
              <a:rPr lang="en-US" altLang="ko-KR" sz="1600" dirty="0">
                <a:solidFill>
                  <a:srgbClr val="000000">
                    <a:lumMod val="75000"/>
                    <a:lumOff val="25000"/>
                  </a:srgbClr>
                </a:solidFill>
                <a:ea typeface="Arial Unicode MS"/>
              </a:rPr>
              <a:t>Common connector for all form factors and more robust signal integrity for future PCIe generations</a:t>
            </a:r>
          </a:p>
        </p:txBody>
      </p:sp>
      <p:sp>
        <p:nvSpPr>
          <p:cNvPr id="25" name="Oval 43">
            <a:extLst>
              <a:ext uri="{FF2B5EF4-FFF2-40B4-BE49-F238E27FC236}">
                <a16:creationId xmlns:a16="http://schemas.microsoft.com/office/drawing/2014/main" id="{01FC9776-A0CB-45ED-A864-9AEDE65A1242}"/>
              </a:ext>
            </a:extLst>
          </p:cNvPr>
          <p:cNvSpPr/>
          <p:nvPr/>
        </p:nvSpPr>
        <p:spPr>
          <a:xfrm>
            <a:off x="5504704" y="2349265"/>
            <a:ext cx="216024" cy="216024"/>
          </a:xfrm>
          <a:prstGeom prst="ellipse">
            <a:avLst/>
          </a:prstGeom>
          <a:solidFill>
            <a:srgbClr val="0680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Arial Unicode MS"/>
              <a:cs typeface="+mn-cs"/>
            </a:endParaRPr>
          </a:p>
        </p:txBody>
      </p:sp>
      <p:sp>
        <p:nvSpPr>
          <p:cNvPr id="26" name="Oval 44">
            <a:extLst>
              <a:ext uri="{FF2B5EF4-FFF2-40B4-BE49-F238E27FC236}">
                <a16:creationId xmlns:a16="http://schemas.microsoft.com/office/drawing/2014/main" id="{4A8D19F8-55BF-4789-A391-CE35DE4F5F21}"/>
              </a:ext>
            </a:extLst>
          </p:cNvPr>
          <p:cNvSpPr/>
          <p:nvPr/>
        </p:nvSpPr>
        <p:spPr>
          <a:xfrm>
            <a:off x="5818418" y="3375400"/>
            <a:ext cx="216024" cy="216024"/>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6600"/>
              </a:solidFill>
              <a:effectLst/>
              <a:uLnTx/>
              <a:uFillTx/>
              <a:ea typeface="Arial Unicode MS"/>
              <a:cs typeface="+mn-cs"/>
            </a:endParaRPr>
          </a:p>
        </p:txBody>
      </p:sp>
      <p:sp>
        <p:nvSpPr>
          <p:cNvPr id="27" name="Oval 45">
            <a:extLst>
              <a:ext uri="{FF2B5EF4-FFF2-40B4-BE49-F238E27FC236}">
                <a16:creationId xmlns:a16="http://schemas.microsoft.com/office/drawing/2014/main" id="{3280F137-FEF9-4057-BEBA-057274EC0439}"/>
              </a:ext>
            </a:extLst>
          </p:cNvPr>
          <p:cNvSpPr/>
          <p:nvPr/>
        </p:nvSpPr>
        <p:spPr>
          <a:xfrm>
            <a:off x="5510432" y="4460834"/>
            <a:ext cx="216024" cy="216024"/>
          </a:xfrm>
          <a:prstGeom prst="ellipse">
            <a:avLst/>
          </a:prstGeom>
          <a:solidFill>
            <a:srgbClr val="90C2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Arial Unicode MS"/>
              <a:cs typeface="+mn-cs"/>
            </a:endParaRPr>
          </a:p>
        </p:txBody>
      </p:sp>
      <p:sp>
        <p:nvSpPr>
          <p:cNvPr id="28" name="Oval 46">
            <a:extLst>
              <a:ext uri="{FF2B5EF4-FFF2-40B4-BE49-F238E27FC236}">
                <a16:creationId xmlns:a16="http://schemas.microsoft.com/office/drawing/2014/main" id="{E8A08977-4360-4863-BF74-83BF2736DAA4}"/>
              </a:ext>
            </a:extLst>
          </p:cNvPr>
          <p:cNvSpPr/>
          <p:nvPr/>
        </p:nvSpPr>
        <p:spPr>
          <a:xfrm>
            <a:off x="4597305" y="5356562"/>
            <a:ext cx="216024" cy="216024"/>
          </a:xfrm>
          <a:prstGeom prst="ellipse">
            <a:avLst/>
          </a:prstGeom>
          <a:solidFill>
            <a:srgbClr val="FBA2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Arial Unicode MS"/>
              <a:cs typeface="+mn-cs"/>
            </a:endParaRPr>
          </a:p>
        </p:txBody>
      </p:sp>
      <p:pic>
        <p:nvPicPr>
          <p:cNvPr id="37" name="Content Placeholder 7" descr="Graphical user interface&#10;&#10;Description automatically generated with low confidence">
            <a:extLst>
              <a:ext uri="{FF2B5EF4-FFF2-40B4-BE49-F238E27FC236}">
                <a16:creationId xmlns:a16="http://schemas.microsoft.com/office/drawing/2014/main" id="{0BAE6F39-AFE8-4D0B-9C8B-1BCF5BA668ED}"/>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l="-419"/>
          <a:stretch/>
        </p:blipFill>
        <p:spPr>
          <a:xfrm>
            <a:off x="571975" y="1899636"/>
            <a:ext cx="2063343" cy="2560320"/>
          </a:xfrm>
          <a:effectLst>
            <a:outerShdw blurRad="50800" dist="38100" dir="2700000" algn="tl" rotWithShape="0">
              <a:prstClr val="black">
                <a:alpha val="40000"/>
              </a:prstClr>
            </a:outerShdw>
          </a:effectLst>
        </p:spPr>
      </p:pic>
      <p:pic>
        <p:nvPicPr>
          <p:cNvPr id="38" name="Picture 2" descr="https://www.snia.org/sites/default/files/SSSI/e1lg.jpg">
            <a:extLst>
              <a:ext uri="{FF2B5EF4-FFF2-40B4-BE49-F238E27FC236}">
                <a16:creationId xmlns:a16="http://schemas.microsoft.com/office/drawing/2014/main" id="{6097EEB2-4F86-43EB-85F6-8CD8A58F74C2}"/>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9449" b="97638" l="3276" r="94027">
                        <a14:foregroundMark x1="7129" y1="18110" x2="7129" y2="18110"/>
                        <a14:foregroundMark x1="3276" y1="11417" x2="3276" y2="11417"/>
                        <a14:foregroundMark x1="94220" y1="74016" x2="94220" y2="74016"/>
                        <a14:foregroundMark x1="93064" y1="97638" x2="93064" y2="97638"/>
                        <a14:foregroundMark x1="79383" y1="31496" x2="79383" y2="31496"/>
                      </a14:backgroundRemoval>
                    </a14:imgEffect>
                  </a14:imgLayer>
                </a14:imgProps>
              </a:ext>
              <a:ext uri="{28A0092B-C50C-407E-A947-70E740481C1C}">
                <a14:useLocalDpi xmlns:a14="http://schemas.microsoft.com/office/drawing/2010/main"/>
              </a:ext>
            </a:extLst>
          </a:blip>
          <a:srcRect/>
          <a:stretch/>
        </p:blipFill>
        <p:spPr bwMode="auto">
          <a:xfrm>
            <a:off x="1592598" y="4781229"/>
            <a:ext cx="2199540" cy="107685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amsung's first PCIe 5.0 SSD is here and it's stupidly fast | PCWorld">
            <a:extLst>
              <a:ext uri="{FF2B5EF4-FFF2-40B4-BE49-F238E27FC236}">
                <a16:creationId xmlns:a16="http://schemas.microsoft.com/office/drawing/2014/main" id="{3C982A4E-C1B7-455B-B3C5-FFFEACE94058}"/>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801496" y="3145886"/>
            <a:ext cx="1971994" cy="13942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8CDA51-F971-451B-868F-029AAA116D6F}"/>
              </a:ext>
            </a:extLst>
          </p:cNvPr>
          <p:cNvSpPr txBox="1"/>
          <p:nvPr/>
        </p:nvSpPr>
        <p:spPr>
          <a:xfrm>
            <a:off x="2146385" y="6017928"/>
            <a:ext cx="1091966" cy="338554"/>
          </a:xfrm>
          <a:prstGeom prst="rect">
            <a:avLst/>
          </a:prstGeom>
          <a:noFill/>
        </p:spPr>
        <p:txBody>
          <a:bodyPr wrap="none" rtlCol="0">
            <a:spAutoFit/>
          </a:bodyPr>
          <a:lstStyle/>
          <a:p>
            <a:r>
              <a:rPr lang="en-US" sz="1600" b="1" dirty="0"/>
              <a:t>EDSFF E1.L</a:t>
            </a:r>
          </a:p>
        </p:txBody>
      </p:sp>
      <p:sp>
        <p:nvSpPr>
          <p:cNvPr id="39" name="TextBox 38">
            <a:extLst>
              <a:ext uri="{FF2B5EF4-FFF2-40B4-BE49-F238E27FC236}">
                <a16:creationId xmlns:a16="http://schemas.microsoft.com/office/drawing/2014/main" id="{2661ED5B-CE7A-4944-B38C-243100852DDA}"/>
              </a:ext>
            </a:extLst>
          </p:cNvPr>
          <p:cNvSpPr txBox="1"/>
          <p:nvPr/>
        </p:nvSpPr>
        <p:spPr>
          <a:xfrm>
            <a:off x="3342291" y="1561439"/>
            <a:ext cx="950901" cy="338554"/>
          </a:xfrm>
          <a:prstGeom prst="rect">
            <a:avLst/>
          </a:prstGeom>
          <a:noFill/>
        </p:spPr>
        <p:txBody>
          <a:bodyPr wrap="none" rtlCol="0">
            <a:spAutoFit/>
          </a:bodyPr>
          <a:lstStyle/>
          <a:p>
            <a:r>
              <a:rPr lang="en-US" sz="1600" b="1" dirty="0"/>
              <a:t>EDSFF E3</a:t>
            </a:r>
          </a:p>
        </p:txBody>
      </p:sp>
      <p:sp>
        <p:nvSpPr>
          <p:cNvPr id="40" name="TextBox 39">
            <a:extLst>
              <a:ext uri="{FF2B5EF4-FFF2-40B4-BE49-F238E27FC236}">
                <a16:creationId xmlns:a16="http://schemas.microsoft.com/office/drawing/2014/main" id="{7F621174-F02C-474F-A907-2A74AB132A0A}"/>
              </a:ext>
            </a:extLst>
          </p:cNvPr>
          <p:cNvSpPr txBox="1"/>
          <p:nvPr/>
        </p:nvSpPr>
        <p:spPr>
          <a:xfrm>
            <a:off x="1052053" y="1561439"/>
            <a:ext cx="1103187" cy="338554"/>
          </a:xfrm>
          <a:prstGeom prst="rect">
            <a:avLst/>
          </a:prstGeom>
          <a:noFill/>
        </p:spPr>
        <p:txBody>
          <a:bodyPr wrap="none" rtlCol="0">
            <a:spAutoFit/>
          </a:bodyPr>
          <a:lstStyle/>
          <a:p>
            <a:r>
              <a:rPr lang="en-US" sz="1600" b="1" dirty="0"/>
              <a:t>EDSFF E1.S</a:t>
            </a:r>
          </a:p>
        </p:txBody>
      </p:sp>
      <p:pic>
        <p:nvPicPr>
          <p:cNvPr id="2050" name="Picture 2" descr="EDSFF Form Factor Updates In 2020: New Versions, Growing Adoption">
            <a:extLst>
              <a:ext uri="{FF2B5EF4-FFF2-40B4-BE49-F238E27FC236}">
                <a16:creationId xmlns:a16="http://schemas.microsoft.com/office/drawing/2014/main" id="{90096340-F5E7-4382-B6D5-0870DBC263EA}"/>
              </a:ext>
            </a:extLst>
          </p:cNvPr>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6113" b="89964" l="9929" r="89992">
                        <a14:foregroundMark x1="65052" y1="6113" x2="65052" y2="6113"/>
                        <a14:foregroundMark x1="65052" y1="6113" x2="65052" y2="6113"/>
                      </a14:backgroundRemoval>
                    </a14:imgEffect>
                  </a14:imgLayer>
                </a14:imgProps>
              </a:ext>
              <a:ext uri="{28A0092B-C50C-407E-A947-70E740481C1C}">
                <a14:useLocalDpi xmlns:a14="http://schemas.microsoft.com/office/drawing/2010/main"/>
              </a:ext>
            </a:extLst>
          </a:blip>
          <a:srcRect/>
          <a:stretch>
            <a:fillRect/>
          </a:stretch>
        </p:blipFill>
        <p:spPr bwMode="auto">
          <a:xfrm>
            <a:off x="2843497" y="2001416"/>
            <a:ext cx="1748039" cy="1521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11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B019B-58F5-3EA7-2085-E035FA9997C3}"/>
              </a:ext>
            </a:extLst>
          </p:cNvPr>
          <p:cNvSpPr>
            <a:spLocks noGrp="1"/>
          </p:cNvSpPr>
          <p:nvPr>
            <p:ph type="title"/>
          </p:nvPr>
        </p:nvSpPr>
        <p:spPr/>
        <p:txBody>
          <a:bodyPr>
            <a:normAutofit/>
          </a:bodyPr>
          <a:lstStyle/>
          <a:p>
            <a:r>
              <a:rPr lang="en-US" sz="4000" dirty="0">
                <a:effectLst>
                  <a:outerShdw blurRad="38100" dist="38100" dir="2700000" algn="tl">
                    <a:srgbClr val="000000">
                      <a:alpha val="43137"/>
                    </a:srgbClr>
                  </a:outerShdw>
                </a:effectLst>
                <a:latin typeface="+mn-lt"/>
              </a:rPr>
              <a:t>NVMe SSD Form Factor Comparison</a:t>
            </a:r>
          </a:p>
        </p:txBody>
      </p:sp>
      <p:sp>
        <p:nvSpPr>
          <p:cNvPr id="3" name="Date Placeholder 2">
            <a:extLst>
              <a:ext uri="{FF2B5EF4-FFF2-40B4-BE49-F238E27FC236}">
                <a16:creationId xmlns:a16="http://schemas.microsoft.com/office/drawing/2014/main" id="{02775AE0-5478-7F24-CA30-F576C8997BFF}"/>
              </a:ext>
            </a:extLst>
          </p:cNvPr>
          <p:cNvSpPr>
            <a:spLocks noGrp="1"/>
          </p:cNvSpPr>
          <p:nvPr>
            <p:ph type="dt" sz="half" idx="10"/>
          </p:nvPr>
        </p:nvSpPr>
        <p:spPr/>
        <p:txBody>
          <a:bodyPr/>
          <a:lstStyle/>
          <a:p>
            <a:fld id="{2AF100D4-4316-A84D-BCF2-A17C38343011}" type="datetime1">
              <a:rPr lang="en-US" smtClean="0"/>
              <a:t>7/3/2023</a:t>
            </a:fld>
            <a:endParaRPr lang="en-US" dirty="0"/>
          </a:p>
        </p:txBody>
      </p:sp>
      <p:sp>
        <p:nvSpPr>
          <p:cNvPr id="4" name="Footer Placeholder 3">
            <a:extLst>
              <a:ext uri="{FF2B5EF4-FFF2-40B4-BE49-F238E27FC236}">
                <a16:creationId xmlns:a16="http://schemas.microsoft.com/office/drawing/2014/main" id="{7653A978-EF97-FA52-88B6-7245533516DF}"/>
              </a:ext>
            </a:extLst>
          </p:cNvPr>
          <p:cNvSpPr>
            <a:spLocks noGrp="1"/>
          </p:cNvSpPr>
          <p:nvPr>
            <p:ph type="ftr" sz="quarter" idx="11"/>
          </p:nvPr>
        </p:nvSpPr>
        <p:spPr/>
        <p:txBody>
          <a:bodyPr/>
          <a:lstStyle/>
          <a:p>
            <a:pPr algn="r"/>
            <a:r>
              <a:rPr lang="en-US"/>
              <a:t>Better Faster Greener™  © 2022 Supermicro</a:t>
            </a:r>
            <a:endParaRPr lang="en-US" dirty="0"/>
          </a:p>
        </p:txBody>
      </p:sp>
      <p:sp>
        <p:nvSpPr>
          <p:cNvPr id="5" name="Slide Number Placeholder 4">
            <a:extLst>
              <a:ext uri="{FF2B5EF4-FFF2-40B4-BE49-F238E27FC236}">
                <a16:creationId xmlns:a16="http://schemas.microsoft.com/office/drawing/2014/main" id="{711A97B8-6456-A0D4-F341-89F6EAF08A09}"/>
              </a:ext>
            </a:extLst>
          </p:cNvPr>
          <p:cNvSpPr>
            <a:spLocks noGrp="1"/>
          </p:cNvSpPr>
          <p:nvPr>
            <p:ph type="sldNum" sz="quarter" idx="12"/>
          </p:nvPr>
        </p:nvSpPr>
        <p:spPr/>
        <p:txBody>
          <a:bodyPr/>
          <a:lstStyle/>
          <a:p>
            <a:fld id="{4CD8D1E7-0940-1443-9064-E7A6805360BC}" type="slidenum">
              <a:rPr lang="en-US" smtClean="0"/>
              <a:pPr/>
              <a:t>4</a:t>
            </a:fld>
            <a:endParaRPr lang="en-US" dirty="0"/>
          </a:p>
        </p:txBody>
      </p:sp>
      <p:grpSp>
        <p:nvGrpSpPr>
          <p:cNvPr id="110" name="Group 109">
            <a:extLst>
              <a:ext uri="{FF2B5EF4-FFF2-40B4-BE49-F238E27FC236}">
                <a16:creationId xmlns:a16="http://schemas.microsoft.com/office/drawing/2014/main" id="{019D2FC1-BADD-AA9F-D140-ED17BA669546}"/>
              </a:ext>
            </a:extLst>
          </p:cNvPr>
          <p:cNvGrpSpPr/>
          <p:nvPr/>
        </p:nvGrpSpPr>
        <p:grpSpPr>
          <a:xfrm>
            <a:off x="611188" y="963627"/>
            <a:ext cx="4508028" cy="1948507"/>
            <a:chOff x="611188" y="963627"/>
            <a:chExt cx="4508028" cy="1948507"/>
          </a:xfrm>
        </p:grpSpPr>
        <p:sp>
          <p:nvSpPr>
            <p:cNvPr id="25" name="TextBox 27">
              <a:extLst>
                <a:ext uri="{FF2B5EF4-FFF2-40B4-BE49-F238E27FC236}">
                  <a16:creationId xmlns:a16="http://schemas.microsoft.com/office/drawing/2014/main" id="{2AD31392-94E0-2624-B8A3-9C39CFE006BC}"/>
                </a:ext>
              </a:extLst>
            </p:cNvPr>
            <p:cNvSpPr txBox="1">
              <a:spLocks noChangeArrowheads="1"/>
            </p:cNvSpPr>
            <p:nvPr/>
          </p:nvSpPr>
          <p:spPr bwMode="auto">
            <a:xfrm>
              <a:off x="611188" y="1195498"/>
              <a:ext cx="1845377"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2000" b="1" dirty="0">
                  <a:solidFill>
                    <a:srgbClr val="002060"/>
                  </a:solidFill>
                  <a:latin typeface="+mn-lt"/>
                </a:rPr>
                <a:t>U.2</a:t>
              </a:r>
            </a:p>
            <a:p>
              <a:pPr marL="171450" indent="-171450">
                <a:lnSpc>
                  <a:spcPct val="100000"/>
                </a:lnSpc>
                <a:spcBef>
                  <a:spcPct val="0"/>
                </a:spcBef>
                <a:buClrTx/>
              </a:pPr>
              <a:r>
                <a:rPr lang="en-US" altLang="en-US" sz="1050" dirty="0">
                  <a:solidFill>
                    <a:srgbClr val="002060"/>
                  </a:solidFill>
                  <a:latin typeface="+mn-lt"/>
                </a:rPr>
                <a:t>Thickness: 7.0mm/15.0mm</a:t>
              </a:r>
            </a:p>
            <a:p>
              <a:pPr marL="171450" indent="-171450">
                <a:lnSpc>
                  <a:spcPct val="100000"/>
                </a:lnSpc>
                <a:spcBef>
                  <a:spcPct val="0"/>
                </a:spcBef>
                <a:buClrTx/>
              </a:pPr>
              <a:r>
                <a:rPr lang="en-US" altLang="en-US" sz="1050" dirty="0">
                  <a:solidFill>
                    <a:srgbClr val="002060"/>
                  </a:solidFill>
                  <a:latin typeface="+mn-lt"/>
                </a:rPr>
                <a:t>Max Power: 25W             </a:t>
              </a:r>
            </a:p>
          </p:txBody>
        </p:sp>
        <p:grpSp>
          <p:nvGrpSpPr>
            <p:cNvPr id="111" name="Group 110">
              <a:extLst>
                <a:ext uri="{FF2B5EF4-FFF2-40B4-BE49-F238E27FC236}">
                  <a16:creationId xmlns:a16="http://schemas.microsoft.com/office/drawing/2014/main" id="{12FAABAD-3197-D29E-4503-B02EF1F8BF2F}"/>
                </a:ext>
              </a:extLst>
            </p:cNvPr>
            <p:cNvGrpSpPr/>
            <p:nvPr/>
          </p:nvGrpSpPr>
          <p:grpSpPr>
            <a:xfrm>
              <a:off x="2423791" y="963627"/>
              <a:ext cx="2695425" cy="1948507"/>
              <a:chOff x="2439666" y="643048"/>
              <a:chExt cx="2695425" cy="1948507"/>
            </a:xfrm>
          </p:grpSpPr>
          <p:pic>
            <p:nvPicPr>
              <p:cNvPr id="22" name="Picture 8">
                <a:extLst>
                  <a:ext uri="{FF2B5EF4-FFF2-40B4-BE49-F238E27FC236}">
                    <a16:creationId xmlns:a16="http://schemas.microsoft.com/office/drawing/2014/main" id="{2E8278DF-84EF-9413-6B32-E5FEEB705CF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38425" y="643048"/>
                <a:ext cx="233997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63CA20D3-AB7D-95F4-A451-741A01A75AB9}"/>
                  </a:ext>
                </a:extLst>
              </p:cNvPr>
              <p:cNvSpPr/>
              <p:nvPr/>
            </p:nvSpPr>
            <p:spPr>
              <a:xfrm>
                <a:off x="2705100" y="719248"/>
                <a:ext cx="2197100" cy="1520825"/>
              </a:xfrm>
              <a:prstGeom prst="rect">
                <a:avLst/>
              </a:prstGeom>
              <a:solidFill>
                <a:srgbClr val="00B0F0">
                  <a:alpha val="2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cxnSp>
            <p:nvCxnSpPr>
              <p:cNvPr id="27" name="Straight Connector 26">
                <a:extLst>
                  <a:ext uri="{FF2B5EF4-FFF2-40B4-BE49-F238E27FC236}">
                    <a16:creationId xmlns:a16="http://schemas.microsoft.com/office/drawing/2014/main" id="{86B823EB-6BBA-DE90-C161-8EDA546BF01F}"/>
                  </a:ext>
                </a:extLst>
              </p:cNvPr>
              <p:cNvCxnSpPr/>
              <p:nvPr/>
            </p:nvCxnSpPr>
            <p:spPr>
              <a:xfrm flipV="1">
                <a:off x="2706688" y="2284523"/>
                <a:ext cx="0" cy="174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2C71C4-AA17-3A56-9EC2-5FB501BFCEB7}"/>
                  </a:ext>
                </a:extLst>
              </p:cNvPr>
              <p:cNvCxnSpPr/>
              <p:nvPr/>
            </p:nvCxnSpPr>
            <p:spPr>
              <a:xfrm flipV="1">
                <a:off x="4900613" y="2284523"/>
                <a:ext cx="0" cy="174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308FE49-9226-0155-4C4D-40183B94E351}"/>
                  </a:ext>
                </a:extLst>
              </p:cNvPr>
              <p:cNvCxnSpPr>
                <a:cxnSpLocks/>
              </p:cNvCxnSpPr>
              <p:nvPr/>
            </p:nvCxnSpPr>
            <p:spPr>
              <a:xfrm>
                <a:off x="4914900" y="719248"/>
                <a:ext cx="1397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1F326F9-059C-8D09-2E9C-7D3872F91AA0}"/>
                  </a:ext>
                </a:extLst>
              </p:cNvPr>
              <p:cNvCxnSpPr/>
              <p:nvPr/>
            </p:nvCxnSpPr>
            <p:spPr>
              <a:xfrm>
                <a:off x="4908550" y="2259123"/>
                <a:ext cx="15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02702F4-BC23-9997-448F-20B9696A45A3}"/>
                  </a:ext>
                </a:extLst>
              </p:cNvPr>
              <p:cNvCxnSpPr>
                <a:cxnSpLocks/>
              </p:cNvCxnSpPr>
              <p:nvPr/>
            </p:nvCxnSpPr>
            <p:spPr>
              <a:xfrm>
                <a:off x="5019675" y="719248"/>
                <a:ext cx="0" cy="1539875"/>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46">
                <a:extLst>
                  <a:ext uri="{FF2B5EF4-FFF2-40B4-BE49-F238E27FC236}">
                    <a16:creationId xmlns:a16="http://schemas.microsoft.com/office/drawing/2014/main" id="{FBAC12E4-784F-7FC9-BDBE-45E66A4AB4A1}"/>
                  </a:ext>
                </a:extLst>
              </p:cNvPr>
              <p:cNvSpPr txBox="1">
                <a:spLocks noChangeArrowheads="1"/>
              </p:cNvSpPr>
              <p:nvPr/>
            </p:nvSpPr>
            <p:spPr bwMode="auto">
              <a:xfrm rot="16200000">
                <a:off x="4704524" y="1365039"/>
                <a:ext cx="63030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zh-TW" sz="900" dirty="0">
                    <a:latin typeface="+mn-lt"/>
                  </a:rPr>
                  <a:t>69.85</a:t>
                </a:r>
                <a:r>
                  <a:rPr lang="en-US" altLang="en-US" sz="900" dirty="0">
                    <a:latin typeface="+mn-lt"/>
                  </a:rPr>
                  <a:t>mm</a:t>
                </a:r>
              </a:p>
            </p:txBody>
          </p:sp>
          <p:sp>
            <p:nvSpPr>
              <p:cNvPr id="33" name="TextBox 48">
                <a:extLst>
                  <a:ext uri="{FF2B5EF4-FFF2-40B4-BE49-F238E27FC236}">
                    <a16:creationId xmlns:a16="http://schemas.microsoft.com/office/drawing/2014/main" id="{F3068A2C-4AC0-0326-4C02-211D6C271B01}"/>
                  </a:ext>
                </a:extLst>
              </p:cNvPr>
              <p:cNvSpPr txBox="1">
                <a:spLocks noChangeArrowheads="1"/>
              </p:cNvSpPr>
              <p:nvPr/>
            </p:nvSpPr>
            <p:spPr bwMode="auto">
              <a:xfrm>
                <a:off x="3509963" y="2360723"/>
                <a:ext cx="6880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900">
                    <a:latin typeface="+mn-lt"/>
                  </a:rPr>
                  <a:t>100.45mm</a:t>
                </a:r>
              </a:p>
            </p:txBody>
          </p:sp>
          <p:cxnSp>
            <p:nvCxnSpPr>
              <p:cNvPr id="34" name="Straight Arrow Connector 33">
                <a:extLst>
                  <a:ext uri="{FF2B5EF4-FFF2-40B4-BE49-F238E27FC236}">
                    <a16:creationId xmlns:a16="http://schemas.microsoft.com/office/drawing/2014/main" id="{C4FBCA92-2C4F-9E42-83A1-2E59F725FD4D}"/>
                  </a:ext>
                </a:extLst>
              </p:cNvPr>
              <p:cNvCxnSpPr>
                <a:cxnSpLocks/>
              </p:cNvCxnSpPr>
              <p:nvPr/>
            </p:nvCxnSpPr>
            <p:spPr>
              <a:xfrm>
                <a:off x="2717800" y="2371836"/>
                <a:ext cx="218440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Box 65">
                <a:extLst>
                  <a:ext uri="{FF2B5EF4-FFF2-40B4-BE49-F238E27FC236}">
                    <a16:creationId xmlns:a16="http://schemas.microsoft.com/office/drawing/2014/main" id="{24213993-141E-CB31-AED9-9215579BD690}"/>
                  </a:ext>
                </a:extLst>
              </p:cNvPr>
              <p:cNvSpPr txBox="1">
                <a:spLocks noChangeArrowheads="1"/>
              </p:cNvSpPr>
              <p:nvPr/>
            </p:nvSpPr>
            <p:spPr bwMode="auto">
              <a:xfrm rot="16200000">
                <a:off x="2295235" y="1388057"/>
                <a:ext cx="5196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900" dirty="0">
                    <a:latin typeface="+mn-lt"/>
                  </a:rPr>
                  <a:t>x4 only</a:t>
                </a:r>
              </a:p>
            </p:txBody>
          </p:sp>
        </p:grpSp>
      </p:grpSp>
      <p:grpSp>
        <p:nvGrpSpPr>
          <p:cNvPr id="119" name="Group 118">
            <a:extLst>
              <a:ext uri="{FF2B5EF4-FFF2-40B4-BE49-F238E27FC236}">
                <a16:creationId xmlns:a16="http://schemas.microsoft.com/office/drawing/2014/main" id="{DC411FD1-59AA-2B2D-7F6F-308B7AC5A933}"/>
              </a:ext>
            </a:extLst>
          </p:cNvPr>
          <p:cNvGrpSpPr/>
          <p:nvPr/>
        </p:nvGrpSpPr>
        <p:grpSpPr>
          <a:xfrm>
            <a:off x="611188" y="3895836"/>
            <a:ext cx="11561013" cy="1106487"/>
            <a:chOff x="611188" y="3895836"/>
            <a:chExt cx="11561013" cy="1106487"/>
          </a:xfrm>
        </p:grpSpPr>
        <p:sp>
          <p:nvSpPr>
            <p:cNvPr id="90" name="TextBox 146">
              <a:extLst>
                <a:ext uri="{FF2B5EF4-FFF2-40B4-BE49-F238E27FC236}">
                  <a16:creationId xmlns:a16="http://schemas.microsoft.com/office/drawing/2014/main" id="{BA469355-502E-B9D6-3D77-69BA02961FBE}"/>
                </a:ext>
              </a:extLst>
            </p:cNvPr>
            <p:cNvSpPr txBox="1">
              <a:spLocks noChangeArrowheads="1"/>
            </p:cNvSpPr>
            <p:nvPr/>
          </p:nvSpPr>
          <p:spPr bwMode="auto">
            <a:xfrm>
              <a:off x="611188" y="3991086"/>
              <a:ext cx="1906291"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2000" b="1" dirty="0">
                  <a:solidFill>
                    <a:srgbClr val="07A398"/>
                  </a:solidFill>
                  <a:latin typeface="+mn-lt"/>
                </a:rPr>
                <a:t>E1.S</a:t>
              </a:r>
            </a:p>
            <a:p>
              <a:pPr marL="171450" indent="-171450">
                <a:lnSpc>
                  <a:spcPct val="100000"/>
                </a:lnSpc>
                <a:spcBef>
                  <a:spcPct val="0"/>
                </a:spcBef>
                <a:buClrTx/>
              </a:pPr>
              <a:r>
                <a:rPr lang="en-US" altLang="en-US" sz="1050" dirty="0">
                  <a:solidFill>
                    <a:srgbClr val="07A398"/>
                  </a:solidFill>
                  <a:latin typeface="+mn-lt"/>
                </a:rPr>
                <a:t>Thickness: 5.9mm / 8.01mm</a:t>
              </a:r>
            </a:p>
            <a:p>
              <a:pPr marL="171450" indent="-171450">
                <a:lnSpc>
                  <a:spcPct val="100000"/>
                </a:lnSpc>
                <a:spcBef>
                  <a:spcPct val="0"/>
                </a:spcBef>
                <a:buClrTx/>
              </a:pPr>
              <a:r>
                <a:rPr lang="en-US" altLang="en-US" sz="1050" dirty="0">
                  <a:solidFill>
                    <a:srgbClr val="07A398"/>
                  </a:solidFill>
                  <a:latin typeface="+mn-lt"/>
                </a:rPr>
                <a:t>Max Power: 12W/16W</a:t>
              </a:r>
            </a:p>
          </p:txBody>
        </p:sp>
        <p:sp>
          <p:nvSpPr>
            <p:cNvPr id="91" name="TextBox 147">
              <a:extLst>
                <a:ext uri="{FF2B5EF4-FFF2-40B4-BE49-F238E27FC236}">
                  <a16:creationId xmlns:a16="http://schemas.microsoft.com/office/drawing/2014/main" id="{A6D45CE3-B03D-B06A-84C5-272A58D47004}"/>
                </a:ext>
              </a:extLst>
            </p:cNvPr>
            <p:cNvSpPr txBox="1">
              <a:spLocks noChangeArrowheads="1"/>
            </p:cNvSpPr>
            <p:nvPr/>
          </p:nvSpPr>
          <p:spPr bwMode="auto">
            <a:xfrm>
              <a:off x="9820275" y="3991086"/>
              <a:ext cx="2351926"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2000" b="1" dirty="0">
                  <a:solidFill>
                    <a:srgbClr val="002060"/>
                  </a:solidFill>
                  <a:latin typeface="+mn-lt"/>
                </a:rPr>
                <a:t>E1.S</a:t>
              </a:r>
            </a:p>
            <a:p>
              <a:pPr marL="171450" indent="-171450">
                <a:lnSpc>
                  <a:spcPct val="100000"/>
                </a:lnSpc>
                <a:spcBef>
                  <a:spcPct val="0"/>
                </a:spcBef>
                <a:buClrTx/>
              </a:pPr>
              <a:r>
                <a:rPr lang="en-US" altLang="en-US" sz="1050" dirty="0">
                  <a:solidFill>
                    <a:srgbClr val="002060"/>
                  </a:solidFill>
                  <a:latin typeface="+mn-lt"/>
                </a:rPr>
                <a:t>Thickness: 9.5mm/15.0mm/25.0mm</a:t>
              </a:r>
            </a:p>
            <a:p>
              <a:pPr marL="171450" indent="-171450">
                <a:lnSpc>
                  <a:spcPct val="100000"/>
                </a:lnSpc>
                <a:spcBef>
                  <a:spcPct val="0"/>
                </a:spcBef>
                <a:buClrTx/>
              </a:pPr>
              <a:r>
                <a:rPr lang="en-US" altLang="en-US" sz="1050" dirty="0">
                  <a:solidFill>
                    <a:srgbClr val="002060"/>
                  </a:solidFill>
                  <a:latin typeface="+mn-lt"/>
                </a:rPr>
                <a:t>Max Power: 20W/20W/25W</a:t>
              </a:r>
            </a:p>
          </p:txBody>
        </p:sp>
        <p:grpSp>
          <p:nvGrpSpPr>
            <p:cNvPr id="115" name="Group 114">
              <a:extLst>
                <a:ext uri="{FF2B5EF4-FFF2-40B4-BE49-F238E27FC236}">
                  <a16:creationId xmlns:a16="http://schemas.microsoft.com/office/drawing/2014/main" id="{6EFF73DA-759B-6E4B-3658-4C0BCEC4C3AD}"/>
                </a:ext>
              </a:extLst>
            </p:cNvPr>
            <p:cNvGrpSpPr/>
            <p:nvPr/>
          </p:nvGrpSpPr>
          <p:grpSpPr>
            <a:xfrm>
              <a:off x="6061548" y="3895836"/>
              <a:ext cx="3695227" cy="1106487"/>
              <a:chOff x="6061548" y="4057761"/>
              <a:chExt cx="3695227" cy="1106487"/>
            </a:xfrm>
          </p:grpSpPr>
          <p:cxnSp>
            <p:nvCxnSpPr>
              <p:cNvPr id="15" name="Straight Arrow Connector 14">
                <a:extLst>
                  <a:ext uri="{FF2B5EF4-FFF2-40B4-BE49-F238E27FC236}">
                    <a16:creationId xmlns:a16="http://schemas.microsoft.com/office/drawing/2014/main" id="{6D4E643D-4ED5-971F-DDFA-C638768FC6C6}"/>
                  </a:ext>
                </a:extLst>
              </p:cNvPr>
              <p:cNvCxnSpPr>
                <a:cxnSpLocks/>
              </p:cNvCxnSpPr>
              <p:nvPr/>
            </p:nvCxnSpPr>
            <p:spPr>
              <a:xfrm>
                <a:off x="9320213" y="4068873"/>
                <a:ext cx="0" cy="83820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4">
                <a:extLst>
                  <a:ext uri="{FF2B5EF4-FFF2-40B4-BE49-F238E27FC236}">
                    <a16:creationId xmlns:a16="http://schemas.microsoft.com/office/drawing/2014/main" id="{0426E5B6-8134-C342-2A79-D3E551C7DD52}"/>
                  </a:ext>
                </a:extLst>
              </p:cNvPr>
              <p:cNvSpPr txBox="1">
                <a:spLocks noChangeArrowheads="1"/>
              </p:cNvSpPr>
              <p:nvPr/>
            </p:nvSpPr>
            <p:spPr bwMode="auto">
              <a:xfrm>
                <a:off x="9177338" y="4356211"/>
                <a:ext cx="579437" cy="214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800" dirty="0">
                    <a:latin typeface="Calibri" panose="020F0502020204030204" pitchFamily="34" charset="0"/>
                  </a:rPr>
                  <a:t>33.75mm</a:t>
                </a:r>
              </a:p>
            </p:txBody>
          </p:sp>
          <p:cxnSp>
            <p:nvCxnSpPr>
              <p:cNvPr id="92" name="Straight Connector 91">
                <a:extLst>
                  <a:ext uri="{FF2B5EF4-FFF2-40B4-BE49-F238E27FC236}">
                    <a16:creationId xmlns:a16="http://schemas.microsoft.com/office/drawing/2014/main" id="{781BB736-233F-401F-3759-8AC7D7570BB6}"/>
                  </a:ext>
                </a:extLst>
              </p:cNvPr>
              <p:cNvCxnSpPr>
                <a:cxnSpLocks/>
              </p:cNvCxnSpPr>
              <p:nvPr/>
            </p:nvCxnSpPr>
            <p:spPr>
              <a:xfrm flipV="1">
                <a:off x="6281738" y="4913423"/>
                <a:ext cx="0" cy="250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917673C-56A9-9CB3-A9BD-DBE2378F2420}"/>
                  </a:ext>
                </a:extLst>
              </p:cNvPr>
              <p:cNvCxnSpPr>
                <a:cxnSpLocks/>
              </p:cNvCxnSpPr>
              <p:nvPr/>
            </p:nvCxnSpPr>
            <p:spPr>
              <a:xfrm flipV="1">
                <a:off x="9221788" y="4938823"/>
                <a:ext cx="0" cy="171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894FB58A-5CFA-00E8-FDBC-79991E58EA1D}"/>
                  </a:ext>
                </a:extLst>
              </p:cNvPr>
              <p:cNvCxnSpPr>
                <a:cxnSpLocks/>
              </p:cNvCxnSpPr>
              <p:nvPr/>
            </p:nvCxnSpPr>
            <p:spPr>
              <a:xfrm>
                <a:off x="6281738" y="5040423"/>
                <a:ext cx="293370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5" name="TextBox 152">
                <a:extLst>
                  <a:ext uri="{FF2B5EF4-FFF2-40B4-BE49-F238E27FC236}">
                    <a16:creationId xmlns:a16="http://schemas.microsoft.com/office/drawing/2014/main" id="{132A42C7-E793-DAEB-60A6-CA4C8AE8B46B}"/>
                  </a:ext>
                </a:extLst>
              </p:cNvPr>
              <p:cNvSpPr txBox="1">
                <a:spLocks noChangeArrowheads="1"/>
              </p:cNvSpPr>
              <p:nvPr/>
            </p:nvSpPr>
            <p:spPr bwMode="auto">
              <a:xfrm>
                <a:off x="7516813" y="4930886"/>
                <a:ext cx="688009"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900" dirty="0">
                    <a:latin typeface="+mn-lt"/>
                  </a:rPr>
                  <a:t>118.75mm</a:t>
                </a:r>
              </a:p>
            </p:txBody>
          </p:sp>
          <p:sp>
            <p:nvSpPr>
              <p:cNvPr id="96" name="TextBox 153">
                <a:extLst>
                  <a:ext uri="{FF2B5EF4-FFF2-40B4-BE49-F238E27FC236}">
                    <a16:creationId xmlns:a16="http://schemas.microsoft.com/office/drawing/2014/main" id="{A1A054E1-4E29-F0C1-22CC-CA924955FDA1}"/>
                  </a:ext>
                </a:extLst>
              </p:cNvPr>
              <p:cNvSpPr txBox="1">
                <a:spLocks noChangeArrowheads="1"/>
              </p:cNvSpPr>
              <p:nvPr/>
            </p:nvSpPr>
            <p:spPr bwMode="auto">
              <a:xfrm rot="16200000">
                <a:off x="5929139" y="4392401"/>
                <a:ext cx="4956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900">
                    <a:latin typeface="+mn-lt"/>
                  </a:rPr>
                  <a:t>x4 / x8</a:t>
                </a:r>
              </a:p>
            </p:txBody>
          </p:sp>
          <p:cxnSp>
            <p:nvCxnSpPr>
              <p:cNvPr id="97" name="Straight Connector 96">
                <a:extLst>
                  <a:ext uri="{FF2B5EF4-FFF2-40B4-BE49-F238E27FC236}">
                    <a16:creationId xmlns:a16="http://schemas.microsoft.com/office/drawing/2014/main" id="{828C79C1-2427-6C5D-0891-E9919C59EB6F}"/>
                  </a:ext>
                </a:extLst>
              </p:cNvPr>
              <p:cNvCxnSpPr/>
              <p:nvPr/>
            </p:nvCxnSpPr>
            <p:spPr>
              <a:xfrm>
                <a:off x="9240838" y="4068873"/>
                <a:ext cx="15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3AAB9DD-2E50-0257-DCE5-D34A7980FE1F}"/>
                  </a:ext>
                </a:extLst>
              </p:cNvPr>
              <p:cNvCxnSpPr/>
              <p:nvPr/>
            </p:nvCxnSpPr>
            <p:spPr>
              <a:xfrm>
                <a:off x="9244013" y="4910248"/>
                <a:ext cx="1524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9" name="Picture 162" descr="Text&#10;&#10;Description automatically generated">
                <a:extLst>
                  <a:ext uri="{FF2B5EF4-FFF2-40B4-BE49-F238E27FC236}">
                    <a16:creationId xmlns:a16="http://schemas.microsoft.com/office/drawing/2014/main" id="{8521A7DE-2C4B-521E-C028-4D21FFA036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67450" y="4057761"/>
                <a:ext cx="2967038"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Rectangle 99">
                <a:extLst>
                  <a:ext uri="{FF2B5EF4-FFF2-40B4-BE49-F238E27FC236}">
                    <a16:creationId xmlns:a16="http://schemas.microsoft.com/office/drawing/2014/main" id="{967A7A5B-2096-C4E1-A0E1-C6F8C690B788}"/>
                  </a:ext>
                </a:extLst>
              </p:cNvPr>
              <p:cNvSpPr/>
              <p:nvPr/>
            </p:nvSpPr>
            <p:spPr>
              <a:xfrm>
                <a:off x="6462713" y="4078398"/>
                <a:ext cx="2759075" cy="833438"/>
              </a:xfrm>
              <a:prstGeom prst="rect">
                <a:avLst/>
              </a:prstGeom>
              <a:solidFill>
                <a:srgbClr val="00B0F0">
                  <a:alpha val="2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113" name="Group 112">
              <a:extLst>
                <a:ext uri="{FF2B5EF4-FFF2-40B4-BE49-F238E27FC236}">
                  <a16:creationId xmlns:a16="http://schemas.microsoft.com/office/drawing/2014/main" id="{DC3EEE0D-E817-BF08-EF2E-35EE53B50487}"/>
                </a:ext>
              </a:extLst>
            </p:cNvPr>
            <p:cNvGrpSpPr/>
            <p:nvPr/>
          </p:nvGrpSpPr>
          <p:grpSpPr>
            <a:xfrm>
              <a:off x="2484910" y="3951398"/>
              <a:ext cx="3453433" cy="1030932"/>
              <a:chOff x="2484910" y="4113323"/>
              <a:chExt cx="3453433" cy="1030932"/>
            </a:xfrm>
          </p:grpSpPr>
          <p:cxnSp>
            <p:nvCxnSpPr>
              <p:cNvPr id="17" name="Straight Arrow Connector 16">
                <a:extLst>
                  <a:ext uri="{FF2B5EF4-FFF2-40B4-BE49-F238E27FC236}">
                    <a16:creationId xmlns:a16="http://schemas.microsoft.com/office/drawing/2014/main" id="{6BEBA07E-54A5-C5CF-9CE9-99F9F6CB77D0}"/>
                  </a:ext>
                </a:extLst>
              </p:cNvPr>
              <p:cNvCxnSpPr/>
              <p:nvPr/>
            </p:nvCxnSpPr>
            <p:spPr>
              <a:xfrm>
                <a:off x="5534025" y="4121261"/>
                <a:ext cx="0" cy="777875"/>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36">
                <a:extLst>
                  <a:ext uri="{FF2B5EF4-FFF2-40B4-BE49-F238E27FC236}">
                    <a16:creationId xmlns:a16="http://schemas.microsoft.com/office/drawing/2014/main" id="{33751A70-FA02-432B-724C-B2039D8A829D}"/>
                  </a:ext>
                </a:extLst>
              </p:cNvPr>
              <p:cNvSpPr txBox="1">
                <a:spLocks noChangeArrowheads="1"/>
              </p:cNvSpPr>
              <p:nvPr/>
            </p:nvSpPr>
            <p:spPr bwMode="auto">
              <a:xfrm>
                <a:off x="5365750" y="4386373"/>
                <a:ext cx="572593"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900">
                    <a:latin typeface="+mn-lt"/>
                  </a:rPr>
                  <a:t>31.5mm</a:t>
                </a:r>
              </a:p>
            </p:txBody>
          </p:sp>
          <p:cxnSp>
            <p:nvCxnSpPr>
              <p:cNvPr id="64" name="Straight Connector 63">
                <a:extLst>
                  <a:ext uri="{FF2B5EF4-FFF2-40B4-BE49-F238E27FC236}">
                    <a16:creationId xmlns:a16="http://schemas.microsoft.com/office/drawing/2014/main" id="{8AA92646-855D-D9F7-5208-8889EEC7929B}"/>
                  </a:ext>
                </a:extLst>
              </p:cNvPr>
              <p:cNvCxnSpPr>
                <a:cxnSpLocks/>
              </p:cNvCxnSpPr>
              <p:nvPr/>
            </p:nvCxnSpPr>
            <p:spPr>
              <a:xfrm flipV="1">
                <a:off x="5427663" y="4913423"/>
                <a:ext cx="0" cy="1762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53096B4-A968-EBD2-5E43-2DD17CC00A89}"/>
                  </a:ext>
                </a:extLst>
              </p:cNvPr>
              <p:cNvCxnSpPr>
                <a:cxnSpLocks/>
              </p:cNvCxnSpPr>
              <p:nvPr/>
            </p:nvCxnSpPr>
            <p:spPr>
              <a:xfrm>
                <a:off x="2711450" y="5024548"/>
                <a:ext cx="2713038"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TextBox 133">
                <a:extLst>
                  <a:ext uri="{FF2B5EF4-FFF2-40B4-BE49-F238E27FC236}">
                    <a16:creationId xmlns:a16="http://schemas.microsoft.com/office/drawing/2014/main" id="{73179918-5286-BDE1-1B4A-96735FB2CEBE}"/>
                  </a:ext>
                </a:extLst>
              </p:cNvPr>
              <p:cNvSpPr txBox="1">
                <a:spLocks noChangeArrowheads="1"/>
              </p:cNvSpPr>
              <p:nvPr/>
            </p:nvSpPr>
            <p:spPr bwMode="auto">
              <a:xfrm>
                <a:off x="3743325" y="4913423"/>
                <a:ext cx="688009"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900">
                    <a:latin typeface="+mn-lt"/>
                  </a:rPr>
                  <a:t>110.49mm</a:t>
                </a:r>
              </a:p>
            </p:txBody>
          </p:sp>
          <p:sp>
            <p:nvSpPr>
              <p:cNvPr id="67" name="TextBox 134">
                <a:extLst>
                  <a:ext uri="{FF2B5EF4-FFF2-40B4-BE49-F238E27FC236}">
                    <a16:creationId xmlns:a16="http://schemas.microsoft.com/office/drawing/2014/main" id="{ECF68EEC-FB86-18DB-8FF4-BED27DF2996F}"/>
                  </a:ext>
                </a:extLst>
              </p:cNvPr>
              <p:cNvSpPr txBox="1">
                <a:spLocks noChangeArrowheads="1"/>
              </p:cNvSpPr>
              <p:nvPr/>
            </p:nvSpPr>
            <p:spPr bwMode="auto">
              <a:xfrm rot="16200000">
                <a:off x="2352501" y="4274926"/>
                <a:ext cx="4956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900" dirty="0">
                    <a:latin typeface="+mn-lt"/>
                  </a:rPr>
                  <a:t>x4 / x8</a:t>
                </a:r>
              </a:p>
            </p:txBody>
          </p:sp>
          <p:cxnSp>
            <p:nvCxnSpPr>
              <p:cNvPr id="68" name="Straight Connector 67">
                <a:extLst>
                  <a:ext uri="{FF2B5EF4-FFF2-40B4-BE49-F238E27FC236}">
                    <a16:creationId xmlns:a16="http://schemas.microsoft.com/office/drawing/2014/main" id="{C57D80FE-8929-4774-CDF8-CB7F45258ADE}"/>
                  </a:ext>
                </a:extLst>
              </p:cNvPr>
              <p:cNvCxnSpPr/>
              <p:nvPr/>
            </p:nvCxnSpPr>
            <p:spPr>
              <a:xfrm>
                <a:off x="5454650" y="4121261"/>
                <a:ext cx="15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FBE0F76-4776-D957-01CA-A295F5DE8CF6}"/>
                  </a:ext>
                </a:extLst>
              </p:cNvPr>
              <p:cNvCxnSpPr/>
              <p:nvPr/>
            </p:nvCxnSpPr>
            <p:spPr>
              <a:xfrm>
                <a:off x="5457825" y="4895961"/>
                <a:ext cx="1524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8" name="Picture 145" descr="A picture containing text&#10;&#10;Description automatically generated">
                <a:extLst>
                  <a:ext uri="{FF2B5EF4-FFF2-40B4-BE49-F238E27FC236}">
                    <a16:creationId xmlns:a16="http://schemas.microsoft.com/office/drawing/2014/main" id="{56AA1C23-BA4A-C1CF-6E2F-C662CCF28144}"/>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90813" y="4113323"/>
                <a:ext cx="2757487"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Rectangle 88">
                <a:extLst>
                  <a:ext uri="{FF2B5EF4-FFF2-40B4-BE49-F238E27FC236}">
                    <a16:creationId xmlns:a16="http://schemas.microsoft.com/office/drawing/2014/main" id="{045AB84C-9819-B94B-3E23-ED14AB685538}"/>
                  </a:ext>
                </a:extLst>
              </p:cNvPr>
              <p:cNvSpPr/>
              <p:nvPr/>
            </p:nvSpPr>
            <p:spPr>
              <a:xfrm>
                <a:off x="2863850" y="4124436"/>
                <a:ext cx="2559050" cy="765175"/>
              </a:xfrm>
              <a:prstGeom prst="rect">
                <a:avLst/>
              </a:prstGeom>
              <a:solidFill>
                <a:srgbClr val="FF0000">
                  <a:alpha val="20000"/>
                </a:srgbClr>
              </a:solidFill>
              <a:ln>
                <a:solidFill>
                  <a:srgbClr val="07A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01" name="Straight Connector 100">
                <a:extLst>
                  <a:ext uri="{FF2B5EF4-FFF2-40B4-BE49-F238E27FC236}">
                    <a16:creationId xmlns:a16="http://schemas.microsoft.com/office/drawing/2014/main" id="{9F98361F-010B-47CD-A278-0A88E9C6E1B2}"/>
                  </a:ext>
                </a:extLst>
              </p:cNvPr>
              <p:cNvCxnSpPr>
                <a:cxnSpLocks/>
              </p:cNvCxnSpPr>
              <p:nvPr/>
            </p:nvCxnSpPr>
            <p:spPr>
              <a:xfrm flipV="1">
                <a:off x="2709863" y="4651486"/>
                <a:ext cx="0" cy="447675"/>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18" name="Group 117">
            <a:extLst>
              <a:ext uri="{FF2B5EF4-FFF2-40B4-BE49-F238E27FC236}">
                <a16:creationId xmlns:a16="http://schemas.microsoft.com/office/drawing/2014/main" id="{E8E6863B-ACEC-CAC8-3B96-61EF584529A7}"/>
              </a:ext>
            </a:extLst>
          </p:cNvPr>
          <p:cNvGrpSpPr/>
          <p:nvPr/>
        </p:nvGrpSpPr>
        <p:grpSpPr>
          <a:xfrm>
            <a:off x="611188" y="2921111"/>
            <a:ext cx="5389562" cy="913457"/>
            <a:chOff x="611188" y="2921111"/>
            <a:chExt cx="5389562" cy="913457"/>
          </a:xfrm>
        </p:grpSpPr>
        <p:grpSp>
          <p:nvGrpSpPr>
            <p:cNvPr id="112" name="Group 111">
              <a:extLst>
                <a:ext uri="{FF2B5EF4-FFF2-40B4-BE49-F238E27FC236}">
                  <a16:creationId xmlns:a16="http://schemas.microsoft.com/office/drawing/2014/main" id="{A5212C37-7834-B40C-E2DE-2C4337672E96}"/>
                </a:ext>
              </a:extLst>
            </p:cNvPr>
            <p:cNvGrpSpPr/>
            <p:nvPr/>
          </p:nvGrpSpPr>
          <p:grpSpPr>
            <a:xfrm>
              <a:off x="2467447" y="2970323"/>
              <a:ext cx="3533303" cy="864245"/>
              <a:chOff x="2467447" y="2970323"/>
              <a:chExt cx="3533303" cy="864245"/>
            </a:xfrm>
          </p:grpSpPr>
          <p:cxnSp>
            <p:nvCxnSpPr>
              <p:cNvPr id="19" name="Straight Arrow Connector 18">
                <a:extLst>
                  <a:ext uri="{FF2B5EF4-FFF2-40B4-BE49-F238E27FC236}">
                    <a16:creationId xmlns:a16="http://schemas.microsoft.com/office/drawing/2014/main" id="{240A0480-E5A4-2BD2-43CE-2A01A48C63FD}"/>
                  </a:ext>
                </a:extLst>
              </p:cNvPr>
              <p:cNvCxnSpPr>
                <a:cxnSpLocks/>
              </p:cNvCxnSpPr>
              <p:nvPr/>
            </p:nvCxnSpPr>
            <p:spPr>
              <a:xfrm>
                <a:off x="5562600" y="3036998"/>
                <a:ext cx="1588" cy="536575"/>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68">
                <a:extLst>
                  <a:ext uri="{FF2B5EF4-FFF2-40B4-BE49-F238E27FC236}">
                    <a16:creationId xmlns:a16="http://schemas.microsoft.com/office/drawing/2014/main" id="{5C8FCFBF-75C6-D629-191E-376F3398E3AA}"/>
                  </a:ext>
                </a:extLst>
              </p:cNvPr>
              <p:cNvSpPr txBox="1">
                <a:spLocks noChangeArrowheads="1"/>
              </p:cNvSpPr>
              <p:nvPr/>
            </p:nvSpPr>
            <p:spPr bwMode="auto">
              <a:xfrm>
                <a:off x="5403850" y="3198923"/>
                <a:ext cx="596900"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900" dirty="0">
                    <a:latin typeface="Calibri" panose="020F0502020204030204" pitchFamily="34" charset="0"/>
                  </a:rPr>
                  <a:t>22.0mm</a:t>
                </a:r>
              </a:p>
            </p:txBody>
          </p:sp>
          <p:pic>
            <p:nvPicPr>
              <p:cNvPr id="21" name="Picture 4">
                <a:extLst>
                  <a:ext uri="{FF2B5EF4-FFF2-40B4-BE49-F238E27FC236}">
                    <a16:creationId xmlns:a16="http://schemas.microsoft.com/office/drawing/2014/main" id="{39EEBA8A-9B0D-811B-C30D-5141CB2EB0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70175" y="2970323"/>
                <a:ext cx="2819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EEC78999-FD59-3CF6-0533-DC94E9D1542E}"/>
                  </a:ext>
                </a:extLst>
              </p:cNvPr>
              <p:cNvSpPr/>
              <p:nvPr/>
            </p:nvSpPr>
            <p:spPr>
              <a:xfrm>
                <a:off x="2822575" y="3044936"/>
                <a:ext cx="2630488" cy="53657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3" name="TextBox 66">
                <a:extLst>
                  <a:ext uri="{FF2B5EF4-FFF2-40B4-BE49-F238E27FC236}">
                    <a16:creationId xmlns:a16="http://schemas.microsoft.com/office/drawing/2014/main" id="{DA351AE2-2294-FDD0-76E2-41CB19FAEAD0}"/>
                  </a:ext>
                </a:extLst>
              </p:cNvPr>
              <p:cNvSpPr txBox="1">
                <a:spLocks noChangeArrowheads="1"/>
              </p:cNvSpPr>
              <p:nvPr/>
            </p:nvSpPr>
            <p:spPr bwMode="auto">
              <a:xfrm rot="16200000">
                <a:off x="2323016" y="3185107"/>
                <a:ext cx="5196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900" dirty="0">
                    <a:latin typeface="Calibri" panose="020F0502020204030204" pitchFamily="34" charset="0"/>
                  </a:rPr>
                  <a:t>x4 only</a:t>
                </a:r>
              </a:p>
            </p:txBody>
          </p:sp>
          <p:sp>
            <p:nvSpPr>
              <p:cNvPr id="70" name="Rectangle 69">
                <a:extLst>
                  <a:ext uri="{FF2B5EF4-FFF2-40B4-BE49-F238E27FC236}">
                    <a16:creationId xmlns:a16="http://schemas.microsoft.com/office/drawing/2014/main" id="{526D458A-CCFA-C5AD-AE22-F614A9BDF916}"/>
                  </a:ext>
                </a:extLst>
              </p:cNvPr>
              <p:cNvSpPr/>
              <p:nvPr/>
            </p:nvSpPr>
            <p:spPr>
              <a:xfrm>
                <a:off x="2822575" y="3038586"/>
                <a:ext cx="2635250" cy="539750"/>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7A398"/>
                  </a:solidFill>
                </a:endParaRPr>
              </a:p>
            </p:txBody>
          </p:sp>
          <p:cxnSp>
            <p:nvCxnSpPr>
              <p:cNvPr id="71" name="Straight Connector 70">
                <a:extLst>
                  <a:ext uri="{FF2B5EF4-FFF2-40B4-BE49-F238E27FC236}">
                    <a16:creationId xmlns:a16="http://schemas.microsoft.com/office/drawing/2014/main" id="{A1FF7936-8CC7-E5E9-169C-060026D4153E}"/>
                  </a:ext>
                </a:extLst>
              </p:cNvPr>
              <p:cNvCxnSpPr/>
              <p:nvPr/>
            </p:nvCxnSpPr>
            <p:spPr>
              <a:xfrm flipV="1">
                <a:off x="4724400" y="3044936"/>
                <a:ext cx="0" cy="5270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1BA3D46-DA04-70A1-CE30-7CB49F0CDC7E}"/>
                  </a:ext>
                </a:extLst>
              </p:cNvPr>
              <p:cNvCxnSpPr/>
              <p:nvPr/>
            </p:nvCxnSpPr>
            <p:spPr>
              <a:xfrm flipV="1">
                <a:off x="4224338" y="3046523"/>
                <a:ext cx="0" cy="5270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AC766E9-3783-0DE6-8F76-900D4E0691DD}"/>
                  </a:ext>
                </a:extLst>
              </p:cNvPr>
              <p:cNvCxnSpPr/>
              <p:nvPr/>
            </p:nvCxnSpPr>
            <p:spPr>
              <a:xfrm flipV="1">
                <a:off x="3762375" y="3040173"/>
                <a:ext cx="0" cy="5270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286A0747-2C27-9C60-474E-72AA77984FEF}"/>
                  </a:ext>
                </a:extLst>
              </p:cNvPr>
              <p:cNvSpPr/>
              <p:nvPr/>
            </p:nvSpPr>
            <p:spPr>
              <a:xfrm>
                <a:off x="3490913" y="3052873"/>
                <a:ext cx="263525" cy="173038"/>
              </a:xfrm>
              <a:prstGeom prst="rect">
                <a:avLst/>
              </a:prstGeom>
              <a:solidFill>
                <a:srgbClr val="FF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5" name="TextBox 101">
                <a:extLst>
                  <a:ext uri="{FF2B5EF4-FFF2-40B4-BE49-F238E27FC236}">
                    <a16:creationId xmlns:a16="http://schemas.microsoft.com/office/drawing/2014/main" id="{527B8C4F-6E18-BFBF-8D01-0BD3ECDBF69F}"/>
                  </a:ext>
                </a:extLst>
              </p:cNvPr>
              <p:cNvSpPr txBox="1">
                <a:spLocks noChangeArrowheads="1"/>
              </p:cNvSpPr>
              <p:nvPr/>
            </p:nvSpPr>
            <p:spPr bwMode="auto">
              <a:xfrm>
                <a:off x="3441700" y="2998898"/>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1200" b="1" dirty="0">
                    <a:solidFill>
                      <a:srgbClr val="07A398"/>
                    </a:solidFill>
                    <a:latin typeface="Calibri" panose="020F0502020204030204" pitchFamily="34" charset="0"/>
                  </a:rPr>
                  <a:t>42</a:t>
                </a:r>
              </a:p>
            </p:txBody>
          </p:sp>
          <p:sp>
            <p:nvSpPr>
              <p:cNvPr id="76" name="Rectangle 75">
                <a:extLst>
                  <a:ext uri="{FF2B5EF4-FFF2-40B4-BE49-F238E27FC236}">
                    <a16:creationId xmlns:a16="http://schemas.microsoft.com/office/drawing/2014/main" id="{1AA419F0-4E6E-2450-3265-104A4AA202D5}"/>
                  </a:ext>
                </a:extLst>
              </p:cNvPr>
              <p:cNvSpPr/>
              <p:nvPr/>
            </p:nvSpPr>
            <p:spPr>
              <a:xfrm>
                <a:off x="3949700" y="3052873"/>
                <a:ext cx="263525" cy="174625"/>
              </a:xfrm>
              <a:prstGeom prst="rect">
                <a:avLst/>
              </a:prstGeom>
              <a:solidFill>
                <a:srgbClr val="FF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7" name="Rectangle 76">
                <a:extLst>
                  <a:ext uri="{FF2B5EF4-FFF2-40B4-BE49-F238E27FC236}">
                    <a16:creationId xmlns:a16="http://schemas.microsoft.com/office/drawing/2014/main" id="{23F69BE5-AF67-4C3E-90B0-835E13D165EB}"/>
                  </a:ext>
                </a:extLst>
              </p:cNvPr>
              <p:cNvSpPr/>
              <p:nvPr/>
            </p:nvSpPr>
            <p:spPr>
              <a:xfrm>
                <a:off x="4452938" y="3052873"/>
                <a:ext cx="261937" cy="173038"/>
              </a:xfrm>
              <a:prstGeom prst="rect">
                <a:avLst/>
              </a:prstGeom>
              <a:solidFill>
                <a:srgbClr val="FF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8" name="Rectangle 77">
                <a:extLst>
                  <a:ext uri="{FF2B5EF4-FFF2-40B4-BE49-F238E27FC236}">
                    <a16:creationId xmlns:a16="http://schemas.microsoft.com/office/drawing/2014/main" id="{B90A6907-AF39-2ED9-ADCE-41ADF83FAEDB}"/>
                  </a:ext>
                </a:extLst>
              </p:cNvPr>
              <p:cNvSpPr/>
              <p:nvPr/>
            </p:nvSpPr>
            <p:spPr>
              <a:xfrm>
                <a:off x="5137150" y="3051286"/>
                <a:ext cx="306388" cy="174625"/>
              </a:xfrm>
              <a:prstGeom prst="rect">
                <a:avLst/>
              </a:prstGeom>
              <a:solidFill>
                <a:srgbClr val="FF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9" name="TextBox 103">
                <a:extLst>
                  <a:ext uri="{FF2B5EF4-FFF2-40B4-BE49-F238E27FC236}">
                    <a16:creationId xmlns:a16="http://schemas.microsoft.com/office/drawing/2014/main" id="{5A32F301-6119-5439-355C-3677CAA34B01}"/>
                  </a:ext>
                </a:extLst>
              </p:cNvPr>
              <p:cNvSpPr txBox="1">
                <a:spLocks noChangeArrowheads="1"/>
              </p:cNvSpPr>
              <p:nvPr/>
            </p:nvSpPr>
            <p:spPr bwMode="auto">
              <a:xfrm>
                <a:off x="3905250" y="2994136"/>
                <a:ext cx="35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1200" b="1">
                    <a:solidFill>
                      <a:srgbClr val="07A398"/>
                    </a:solidFill>
                    <a:latin typeface="Calibri" panose="020F0502020204030204" pitchFamily="34" charset="0"/>
                  </a:rPr>
                  <a:t>60</a:t>
                </a:r>
              </a:p>
            </p:txBody>
          </p:sp>
          <p:sp>
            <p:nvSpPr>
              <p:cNvPr id="80" name="TextBox 105">
                <a:extLst>
                  <a:ext uri="{FF2B5EF4-FFF2-40B4-BE49-F238E27FC236}">
                    <a16:creationId xmlns:a16="http://schemas.microsoft.com/office/drawing/2014/main" id="{59603AE4-04B4-50A2-C06C-616B63AA9076}"/>
                  </a:ext>
                </a:extLst>
              </p:cNvPr>
              <p:cNvSpPr txBox="1">
                <a:spLocks noChangeArrowheads="1"/>
              </p:cNvSpPr>
              <p:nvPr/>
            </p:nvSpPr>
            <p:spPr bwMode="auto">
              <a:xfrm>
                <a:off x="4419600" y="2998898"/>
                <a:ext cx="35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1200" b="1" dirty="0">
                    <a:solidFill>
                      <a:srgbClr val="07A398"/>
                    </a:solidFill>
                    <a:latin typeface="Calibri" panose="020F0502020204030204" pitchFamily="34" charset="0"/>
                  </a:rPr>
                  <a:t>80</a:t>
                </a:r>
              </a:p>
            </p:txBody>
          </p:sp>
          <p:sp>
            <p:nvSpPr>
              <p:cNvPr id="81" name="TextBox 111">
                <a:extLst>
                  <a:ext uri="{FF2B5EF4-FFF2-40B4-BE49-F238E27FC236}">
                    <a16:creationId xmlns:a16="http://schemas.microsoft.com/office/drawing/2014/main" id="{25767394-AACD-A29B-C245-3A64466DD608}"/>
                  </a:ext>
                </a:extLst>
              </p:cNvPr>
              <p:cNvSpPr txBox="1">
                <a:spLocks noChangeArrowheads="1"/>
              </p:cNvSpPr>
              <p:nvPr/>
            </p:nvSpPr>
            <p:spPr bwMode="auto">
              <a:xfrm>
                <a:off x="5064125" y="3006836"/>
                <a:ext cx="431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1200" b="1" dirty="0">
                    <a:solidFill>
                      <a:srgbClr val="07A398"/>
                    </a:solidFill>
                    <a:latin typeface="Calibri" panose="020F0502020204030204" pitchFamily="34" charset="0"/>
                  </a:rPr>
                  <a:t>110</a:t>
                </a:r>
              </a:p>
            </p:txBody>
          </p:sp>
          <p:cxnSp>
            <p:nvCxnSpPr>
              <p:cNvPr id="82" name="Straight Connector 81">
                <a:extLst>
                  <a:ext uri="{FF2B5EF4-FFF2-40B4-BE49-F238E27FC236}">
                    <a16:creationId xmlns:a16="http://schemas.microsoft.com/office/drawing/2014/main" id="{783A0D47-2FE2-3AFF-4B63-C9DB2875E393}"/>
                  </a:ext>
                </a:extLst>
              </p:cNvPr>
              <p:cNvCxnSpPr/>
              <p:nvPr/>
            </p:nvCxnSpPr>
            <p:spPr>
              <a:xfrm>
                <a:off x="5494338" y="3036998"/>
                <a:ext cx="15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D65C4EF-B473-5FE4-EF9F-6FCA1AB05735}"/>
                  </a:ext>
                </a:extLst>
              </p:cNvPr>
              <p:cNvCxnSpPr/>
              <p:nvPr/>
            </p:nvCxnSpPr>
            <p:spPr>
              <a:xfrm>
                <a:off x="5494338" y="3579923"/>
                <a:ext cx="15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9BF201C-99E7-BA05-8E66-88D89B2E4B4C}"/>
                  </a:ext>
                </a:extLst>
              </p:cNvPr>
              <p:cNvCxnSpPr>
                <a:cxnSpLocks/>
              </p:cNvCxnSpPr>
              <p:nvPr/>
            </p:nvCxnSpPr>
            <p:spPr>
              <a:xfrm flipV="1">
                <a:off x="2708275" y="3608498"/>
                <a:ext cx="0" cy="174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95B440B-0B9B-72C9-3002-39D2649CCC71}"/>
                  </a:ext>
                </a:extLst>
              </p:cNvPr>
              <p:cNvCxnSpPr/>
              <p:nvPr/>
            </p:nvCxnSpPr>
            <p:spPr>
              <a:xfrm flipV="1">
                <a:off x="5464175" y="3608498"/>
                <a:ext cx="0" cy="174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31D7C2E2-236C-2BBC-F396-66EED62379E8}"/>
                  </a:ext>
                </a:extLst>
              </p:cNvPr>
              <p:cNvCxnSpPr>
                <a:cxnSpLocks/>
              </p:cNvCxnSpPr>
              <p:nvPr/>
            </p:nvCxnSpPr>
            <p:spPr>
              <a:xfrm>
                <a:off x="2709863" y="3719623"/>
                <a:ext cx="2747962"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7" name="TextBox 53">
                <a:extLst>
                  <a:ext uri="{FF2B5EF4-FFF2-40B4-BE49-F238E27FC236}">
                    <a16:creationId xmlns:a16="http://schemas.microsoft.com/office/drawing/2014/main" id="{9301F3E9-2ADE-C716-5161-7B9A662186C2}"/>
                  </a:ext>
                </a:extLst>
              </p:cNvPr>
              <p:cNvSpPr txBox="1">
                <a:spLocks noChangeArrowheads="1"/>
              </p:cNvSpPr>
              <p:nvPr/>
            </p:nvSpPr>
            <p:spPr bwMode="auto">
              <a:xfrm>
                <a:off x="3905250" y="3603736"/>
                <a:ext cx="63030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900">
                    <a:latin typeface="Calibri" panose="020F0502020204030204" pitchFamily="34" charset="0"/>
                  </a:rPr>
                  <a:t>110.0mm</a:t>
                </a:r>
              </a:p>
            </p:txBody>
          </p:sp>
        </p:grpSp>
        <p:sp>
          <p:nvSpPr>
            <p:cNvPr id="102" name="TextBox 146">
              <a:extLst>
                <a:ext uri="{FF2B5EF4-FFF2-40B4-BE49-F238E27FC236}">
                  <a16:creationId xmlns:a16="http://schemas.microsoft.com/office/drawing/2014/main" id="{9B67AA10-DD52-8E68-01BC-E83568E58AF7}"/>
                </a:ext>
              </a:extLst>
            </p:cNvPr>
            <p:cNvSpPr txBox="1">
              <a:spLocks noChangeArrowheads="1"/>
            </p:cNvSpPr>
            <p:nvPr/>
          </p:nvSpPr>
          <p:spPr bwMode="auto">
            <a:xfrm>
              <a:off x="611188" y="2921111"/>
              <a:ext cx="1633781"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2000" b="1" dirty="0">
                  <a:solidFill>
                    <a:srgbClr val="07A398"/>
                  </a:solidFill>
                  <a:latin typeface="+mn-lt"/>
                </a:rPr>
                <a:t>M.2</a:t>
              </a:r>
            </a:p>
            <a:p>
              <a:pPr marL="171450" indent="-171450">
                <a:lnSpc>
                  <a:spcPct val="100000"/>
                </a:lnSpc>
                <a:spcBef>
                  <a:spcPct val="0"/>
                </a:spcBef>
                <a:buClrTx/>
              </a:pPr>
              <a:r>
                <a:rPr lang="en-US" altLang="en-US" sz="1050" dirty="0">
                  <a:solidFill>
                    <a:srgbClr val="07A398"/>
                  </a:solidFill>
                  <a:latin typeface="+mn-lt"/>
                </a:rPr>
                <a:t>Thickness: 4.3mm MAX</a:t>
              </a:r>
            </a:p>
            <a:p>
              <a:pPr marL="171450" indent="-171450">
                <a:lnSpc>
                  <a:spcPct val="100000"/>
                </a:lnSpc>
                <a:spcBef>
                  <a:spcPct val="0"/>
                </a:spcBef>
                <a:buClrTx/>
              </a:pPr>
              <a:r>
                <a:rPr lang="en-US" altLang="en-US" sz="1050" dirty="0">
                  <a:solidFill>
                    <a:srgbClr val="07A398"/>
                  </a:solidFill>
                  <a:latin typeface="+mn-lt"/>
                </a:rPr>
                <a:t>Max Power: 8W    </a:t>
              </a:r>
            </a:p>
          </p:txBody>
        </p:sp>
      </p:grpSp>
      <p:grpSp>
        <p:nvGrpSpPr>
          <p:cNvPr id="120" name="Group 119">
            <a:extLst>
              <a:ext uri="{FF2B5EF4-FFF2-40B4-BE49-F238E27FC236}">
                <a16:creationId xmlns:a16="http://schemas.microsoft.com/office/drawing/2014/main" id="{5D7E408B-C3B7-6B7A-6C58-5936C0CBB7DC}"/>
              </a:ext>
            </a:extLst>
          </p:cNvPr>
          <p:cNvGrpSpPr/>
          <p:nvPr/>
        </p:nvGrpSpPr>
        <p:grpSpPr>
          <a:xfrm>
            <a:off x="611188" y="5138848"/>
            <a:ext cx="10454780" cy="1200795"/>
            <a:chOff x="611188" y="5138848"/>
            <a:chExt cx="10454780" cy="1200795"/>
          </a:xfrm>
        </p:grpSpPr>
        <p:sp>
          <p:nvSpPr>
            <p:cNvPr id="103" name="TextBox 147">
              <a:extLst>
                <a:ext uri="{FF2B5EF4-FFF2-40B4-BE49-F238E27FC236}">
                  <a16:creationId xmlns:a16="http://schemas.microsoft.com/office/drawing/2014/main" id="{D24FA060-1E6D-E3B9-3D01-10A82BA88FD3}"/>
                </a:ext>
              </a:extLst>
            </p:cNvPr>
            <p:cNvSpPr txBox="1">
              <a:spLocks noChangeArrowheads="1"/>
            </p:cNvSpPr>
            <p:nvPr/>
          </p:nvSpPr>
          <p:spPr bwMode="auto">
            <a:xfrm>
              <a:off x="611188" y="5262673"/>
              <a:ext cx="1845377"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2000" b="1" dirty="0">
                  <a:solidFill>
                    <a:srgbClr val="002060"/>
                  </a:solidFill>
                  <a:latin typeface="+mn-lt"/>
                </a:rPr>
                <a:t>E1.L</a:t>
              </a:r>
            </a:p>
            <a:p>
              <a:pPr marL="171450" indent="-171450">
                <a:lnSpc>
                  <a:spcPct val="100000"/>
                </a:lnSpc>
                <a:spcBef>
                  <a:spcPct val="0"/>
                </a:spcBef>
                <a:buClrTx/>
              </a:pPr>
              <a:r>
                <a:rPr lang="en-US" altLang="en-US" sz="1050" dirty="0">
                  <a:solidFill>
                    <a:srgbClr val="002060"/>
                  </a:solidFill>
                  <a:latin typeface="+mn-lt"/>
                </a:rPr>
                <a:t>Thickness: 9.5mm/18.0mm</a:t>
              </a:r>
            </a:p>
            <a:p>
              <a:pPr marL="171450" indent="-171450">
                <a:lnSpc>
                  <a:spcPct val="100000"/>
                </a:lnSpc>
                <a:spcBef>
                  <a:spcPct val="0"/>
                </a:spcBef>
                <a:buClrTx/>
              </a:pPr>
              <a:r>
                <a:rPr lang="en-US" altLang="en-US" sz="1050" dirty="0">
                  <a:solidFill>
                    <a:srgbClr val="002060"/>
                  </a:solidFill>
                  <a:latin typeface="+mn-lt"/>
                </a:rPr>
                <a:t>Max Power: 25W/ 40W  </a:t>
              </a:r>
            </a:p>
          </p:txBody>
        </p:sp>
        <p:grpSp>
          <p:nvGrpSpPr>
            <p:cNvPr id="116" name="Group 115">
              <a:extLst>
                <a:ext uri="{FF2B5EF4-FFF2-40B4-BE49-F238E27FC236}">
                  <a16:creationId xmlns:a16="http://schemas.microsoft.com/office/drawing/2014/main" id="{C579F48B-F8FC-C610-B132-297FD59B2976}"/>
                </a:ext>
              </a:extLst>
            </p:cNvPr>
            <p:cNvGrpSpPr/>
            <p:nvPr/>
          </p:nvGrpSpPr>
          <p:grpSpPr>
            <a:xfrm>
              <a:off x="2496022" y="5138848"/>
              <a:ext cx="8569946" cy="1200795"/>
              <a:chOff x="2496022" y="5376973"/>
              <a:chExt cx="8569946" cy="1200795"/>
            </a:xfrm>
          </p:grpSpPr>
          <p:pic>
            <p:nvPicPr>
              <p:cNvPr id="7" name="Picture 22">
                <a:extLst>
                  <a:ext uri="{FF2B5EF4-FFF2-40B4-BE49-F238E27FC236}">
                    <a16:creationId xmlns:a16="http://schemas.microsoft.com/office/drawing/2014/main" id="{958747F5-85F8-714C-FD84-B91158221EA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71763" y="5376973"/>
                <a:ext cx="7896225"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C302AB-E4C8-56D3-55DB-63862502849D}"/>
                  </a:ext>
                </a:extLst>
              </p:cNvPr>
              <p:cNvSpPr/>
              <p:nvPr/>
            </p:nvSpPr>
            <p:spPr>
              <a:xfrm>
                <a:off x="3092449" y="5613510"/>
                <a:ext cx="484469" cy="54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0080E9E2-4173-068C-A93B-D27680C29009}"/>
                  </a:ext>
                </a:extLst>
              </p:cNvPr>
              <p:cNvCxnSpPr>
                <a:cxnSpLocks/>
              </p:cNvCxnSpPr>
              <p:nvPr/>
            </p:nvCxnSpPr>
            <p:spPr>
              <a:xfrm>
                <a:off x="10664825" y="5403961"/>
                <a:ext cx="0" cy="919162"/>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75">
                <a:extLst>
                  <a:ext uri="{FF2B5EF4-FFF2-40B4-BE49-F238E27FC236}">
                    <a16:creationId xmlns:a16="http://schemas.microsoft.com/office/drawing/2014/main" id="{4B0E7CEC-FD56-41B4-861C-36ACED8CD76D}"/>
                  </a:ext>
                </a:extLst>
              </p:cNvPr>
              <p:cNvSpPr txBox="1">
                <a:spLocks noChangeArrowheads="1"/>
              </p:cNvSpPr>
              <p:nvPr/>
            </p:nvSpPr>
            <p:spPr bwMode="auto">
              <a:xfrm>
                <a:off x="10493375" y="5723048"/>
                <a:ext cx="572593"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900">
                    <a:latin typeface="+mn-lt"/>
                  </a:rPr>
                  <a:t>38.4mm</a:t>
                </a:r>
              </a:p>
            </p:txBody>
          </p:sp>
          <p:sp>
            <p:nvSpPr>
              <p:cNvPr id="45" name="Rectangle 44">
                <a:extLst>
                  <a:ext uri="{FF2B5EF4-FFF2-40B4-BE49-F238E27FC236}">
                    <a16:creationId xmlns:a16="http://schemas.microsoft.com/office/drawing/2014/main" id="{B60B488B-0CBC-E85E-F6D3-D75F9BB01952}"/>
                  </a:ext>
                </a:extLst>
              </p:cNvPr>
              <p:cNvSpPr/>
              <p:nvPr/>
            </p:nvSpPr>
            <p:spPr>
              <a:xfrm>
                <a:off x="8047038" y="5599223"/>
                <a:ext cx="2174875" cy="661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6" name="Rectangle 45">
                <a:extLst>
                  <a:ext uri="{FF2B5EF4-FFF2-40B4-BE49-F238E27FC236}">
                    <a16:creationId xmlns:a16="http://schemas.microsoft.com/office/drawing/2014/main" id="{F19C3BA6-8336-6A63-407B-438D86E4C22F}"/>
                  </a:ext>
                </a:extLst>
              </p:cNvPr>
              <p:cNvSpPr/>
              <p:nvPr/>
            </p:nvSpPr>
            <p:spPr>
              <a:xfrm>
                <a:off x="2889250" y="5410311"/>
                <a:ext cx="7654925" cy="917575"/>
              </a:xfrm>
              <a:prstGeom prst="rect">
                <a:avLst/>
              </a:prstGeom>
              <a:solidFill>
                <a:srgbClr val="00B0F0">
                  <a:alpha val="2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7" name="Straight Connector 46">
                <a:extLst>
                  <a:ext uri="{FF2B5EF4-FFF2-40B4-BE49-F238E27FC236}">
                    <a16:creationId xmlns:a16="http://schemas.microsoft.com/office/drawing/2014/main" id="{8EBDF75E-4B5A-F7AA-BC40-9CC109FDE33F}"/>
                  </a:ext>
                </a:extLst>
              </p:cNvPr>
              <p:cNvCxnSpPr>
                <a:cxnSpLocks/>
              </p:cNvCxnSpPr>
              <p:nvPr/>
            </p:nvCxnSpPr>
            <p:spPr>
              <a:xfrm flipV="1">
                <a:off x="10536238" y="6365986"/>
                <a:ext cx="0" cy="163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B9004C6-E25F-0444-170C-EEFE7FFC8A92}"/>
                  </a:ext>
                </a:extLst>
              </p:cNvPr>
              <p:cNvCxnSpPr/>
              <p:nvPr/>
            </p:nvCxnSpPr>
            <p:spPr>
              <a:xfrm>
                <a:off x="2713038" y="6461236"/>
                <a:ext cx="7813675"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61">
                <a:extLst>
                  <a:ext uri="{FF2B5EF4-FFF2-40B4-BE49-F238E27FC236}">
                    <a16:creationId xmlns:a16="http://schemas.microsoft.com/office/drawing/2014/main" id="{8C76D49A-C49C-C7C8-0303-2D83BDA8B48C}"/>
                  </a:ext>
                </a:extLst>
              </p:cNvPr>
              <p:cNvSpPr txBox="1">
                <a:spLocks noChangeArrowheads="1"/>
              </p:cNvSpPr>
              <p:nvPr/>
            </p:nvSpPr>
            <p:spPr bwMode="auto">
              <a:xfrm>
                <a:off x="6634163" y="6346936"/>
                <a:ext cx="688009"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900">
                    <a:latin typeface="+mn-lt"/>
                  </a:rPr>
                  <a:t>318.75mm</a:t>
                </a:r>
              </a:p>
            </p:txBody>
          </p:sp>
          <p:sp>
            <p:nvSpPr>
              <p:cNvPr id="51" name="TextBox 64">
                <a:extLst>
                  <a:ext uri="{FF2B5EF4-FFF2-40B4-BE49-F238E27FC236}">
                    <a16:creationId xmlns:a16="http://schemas.microsoft.com/office/drawing/2014/main" id="{5B55BE6A-5F81-3EBB-37B4-E348317B39B6}"/>
                  </a:ext>
                </a:extLst>
              </p:cNvPr>
              <p:cNvSpPr txBox="1">
                <a:spLocks noChangeArrowheads="1"/>
              </p:cNvSpPr>
              <p:nvPr/>
            </p:nvSpPr>
            <p:spPr bwMode="auto">
              <a:xfrm rot="16200000">
                <a:off x="2363613" y="5810039"/>
                <a:ext cx="4956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900" dirty="0">
                    <a:latin typeface="+mn-lt"/>
                  </a:rPr>
                  <a:t>x4 / x8</a:t>
                </a:r>
              </a:p>
            </p:txBody>
          </p:sp>
          <p:cxnSp>
            <p:nvCxnSpPr>
              <p:cNvPr id="54" name="Straight Arrow Connector 53">
                <a:extLst>
                  <a:ext uri="{FF2B5EF4-FFF2-40B4-BE49-F238E27FC236}">
                    <a16:creationId xmlns:a16="http://schemas.microsoft.com/office/drawing/2014/main" id="{D28E1020-735B-51A5-FD45-030A56ED6350}"/>
                  </a:ext>
                </a:extLst>
              </p:cNvPr>
              <p:cNvCxnSpPr/>
              <p:nvPr/>
            </p:nvCxnSpPr>
            <p:spPr>
              <a:xfrm>
                <a:off x="10191750" y="5418248"/>
                <a:ext cx="0" cy="900113"/>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9FF413B-0F73-0658-8EE5-6D8CAF6289B0}"/>
                  </a:ext>
                </a:extLst>
              </p:cNvPr>
              <p:cNvCxnSpPr/>
              <p:nvPr/>
            </p:nvCxnSpPr>
            <p:spPr>
              <a:xfrm>
                <a:off x="10571163" y="5403961"/>
                <a:ext cx="15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E934E2C-DD54-CCF1-C0F0-B237BE422D10}"/>
                  </a:ext>
                </a:extLst>
              </p:cNvPr>
              <p:cNvCxnSpPr/>
              <p:nvPr/>
            </p:nvCxnSpPr>
            <p:spPr>
              <a:xfrm>
                <a:off x="10574338" y="6321536"/>
                <a:ext cx="152400" cy="0"/>
              </a:xfrm>
              <a:prstGeom prst="line">
                <a:avLst/>
              </a:prstGeom>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7A8A9C11-DA39-837D-B64F-B24B0B121163}"/>
                  </a:ext>
                </a:extLst>
              </p:cNvPr>
              <p:cNvSpPr/>
              <p:nvPr/>
            </p:nvSpPr>
            <p:spPr>
              <a:xfrm>
                <a:off x="2576513" y="6227873"/>
                <a:ext cx="295275" cy="147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7" name="Straight Connector 106">
                <a:extLst>
                  <a:ext uri="{FF2B5EF4-FFF2-40B4-BE49-F238E27FC236}">
                    <a16:creationId xmlns:a16="http://schemas.microsoft.com/office/drawing/2014/main" id="{087B10D7-5547-371A-A105-08DFE86D0594}"/>
                  </a:ext>
                </a:extLst>
              </p:cNvPr>
              <p:cNvCxnSpPr>
                <a:cxnSpLocks/>
              </p:cNvCxnSpPr>
              <p:nvPr/>
            </p:nvCxnSpPr>
            <p:spPr>
              <a:xfrm flipV="1">
                <a:off x="2713038" y="6232636"/>
                <a:ext cx="0" cy="284162"/>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09" name="TextBox 6">
            <a:extLst>
              <a:ext uri="{FF2B5EF4-FFF2-40B4-BE49-F238E27FC236}">
                <a16:creationId xmlns:a16="http://schemas.microsoft.com/office/drawing/2014/main" id="{EFC6E20C-8371-105B-157F-693E2217B715}"/>
              </a:ext>
            </a:extLst>
          </p:cNvPr>
          <p:cNvSpPr txBox="1">
            <a:spLocks noChangeArrowheads="1"/>
          </p:cNvSpPr>
          <p:nvPr/>
        </p:nvSpPr>
        <p:spPr bwMode="auto">
          <a:xfrm>
            <a:off x="568326" y="6364398"/>
            <a:ext cx="46783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1000" dirty="0">
                <a:latin typeface="+mn-lt"/>
              </a:rPr>
              <a:t>*Reference: 3.5” HDD Dimension: 147mm x 101.6mm, thickness: 25.4mm/26.1mm  </a:t>
            </a:r>
          </a:p>
        </p:txBody>
      </p:sp>
      <p:grpSp>
        <p:nvGrpSpPr>
          <p:cNvPr id="122" name="Group 121">
            <a:extLst>
              <a:ext uri="{FF2B5EF4-FFF2-40B4-BE49-F238E27FC236}">
                <a16:creationId xmlns:a16="http://schemas.microsoft.com/office/drawing/2014/main" id="{E5822319-3785-A9AC-A9E8-1ACED3A724E8}"/>
              </a:ext>
            </a:extLst>
          </p:cNvPr>
          <p:cNvGrpSpPr/>
          <p:nvPr/>
        </p:nvGrpSpPr>
        <p:grpSpPr>
          <a:xfrm>
            <a:off x="6047259" y="997283"/>
            <a:ext cx="5679307" cy="2102370"/>
            <a:chOff x="6047259" y="997283"/>
            <a:chExt cx="5679307" cy="2102370"/>
          </a:xfrm>
        </p:grpSpPr>
        <p:sp>
          <p:nvSpPr>
            <p:cNvPr id="26" name="TextBox 26">
              <a:extLst>
                <a:ext uri="{FF2B5EF4-FFF2-40B4-BE49-F238E27FC236}">
                  <a16:creationId xmlns:a16="http://schemas.microsoft.com/office/drawing/2014/main" id="{F309ABE0-73B8-D36E-5EBC-7F18AFD89BA8}"/>
                </a:ext>
              </a:extLst>
            </p:cNvPr>
            <p:cNvSpPr txBox="1">
              <a:spLocks noChangeArrowheads="1"/>
            </p:cNvSpPr>
            <p:nvPr/>
          </p:nvSpPr>
          <p:spPr bwMode="auto">
            <a:xfrm>
              <a:off x="9820275" y="1078023"/>
              <a:ext cx="1845377"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2000" b="1" dirty="0">
                  <a:solidFill>
                    <a:srgbClr val="002060"/>
                  </a:solidFill>
                  <a:latin typeface="+mn-lt"/>
                </a:rPr>
                <a:t>E3.S/2T</a:t>
              </a:r>
            </a:p>
            <a:p>
              <a:pPr marL="171450" indent="-171450">
                <a:lnSpc>
                  <a:spcPct val="100000"/>
                </a:lnSpc>
                <a:spcBef>
                  <a:spcPct val="0"/>
                </a:spcBef>
                <a:buClrTx/>
              </a:pPr>
              <a:r>
                <a:rPr lang="en-US" altLang="en-US" sz="1050" dirty="0">
                  <a:solidFill>
                    <a:srgbClr val="002060"/>
                  </a:solidFill>
                  <a:latin typeface="+mn-lt"/>
                </a:rPr>
                <a:t>Thickness: 7.5mm/16.8mm</a:t>
              </a:r>
            </a:p>
            <a:p>
              <a:pPr marL="171450" indent="-171450">
                <a:lnSpc>
                  <a:spcPct val="100000"/>
                </a:lnSpc>
                <a:spcBef>
                  <a:spcPct val="0"/>
                </a:spcBef>
                <a:buClrTx/>
              </a:pPr>
              <a:r>
                <a:rPr lang="en-US" altLang="en-US" sz="1050" dirty="0">
                  <a:solidFill>
                    <a:srgbClr val="002060"/>
                  </a:solidFill>
                  <a:latin typeface="+mn-lt"/>
                </a:rPr>
                <a:t>Max Power: 25W/40W    </a:t>
              </a:r>
            </a:p>
          </p:txBody>
        </p:sp>
        <p:sp>
          <p:nvSpPr>
            <p:cNvPr id="108" name="TextBox 26">
              <a:extLst>
                <a:ext uri="{FF2B5EF4-FFF2-40B4-BE49-F238E27FC236}">
                  <a16:creationId xmlns:a16="http://schemas.microsoft.com/office/drawing/2014/main" id="{3040485B-FEE1-F682-D8BC-C6DDF4768AD6}"/>
                </a:ext>
              </a:extLst>
            </p:cNvPr>
            <p:cNvSpPr txBox="1">
              <a:spLocks noChangeArrowheads="1"/>
            </p:cNvSpPr>
            <p:nvPr/>
          </p:nvSpPr>
          <p:spPr bwMode="auto">
            <a:xfrm>
              <a:off x="9820275" y="1803511"/>
              <a:ext cx="1906291"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2000" b="1" dirty="0">
                  <a:solidFill>
                    <a:srgbClr val="002060"/>
                  </a:solidFill>
                  <a:latin typeface="+mn-lt"/>
                </a:rPr>
                <a:t>E3.L/2T</a:t>
              </a:r>
            </a:p>
            <a:p>
              <a:pPr marL="171450" indent="-171450">
                <a:lnSpc>
                  <a:spcPct val="100000"/>
                </a:lnSpc>
                <a:spcBef>
                  <a:spcPct val="0"/>
                </a:spcBef>
                <a:buClrTx/>
              </a:pPr>
              <a:r>
                <a:rPr lang="en-US" altLang="en-US" sz="1050" dirty="0">
                  <a:solidFill>
                    <a:srgbClr val="002060"/>
                  </a:solidFill>
                  <a:latin typeface="+mn-lt"/>
                </a:rPr>
                <a:t>Thickness: 7.5mm / 16.8mm</a:t>
              </a:r>
            </a:p>
            <a:p>
              <a:pPr marL="171450" indent="-171450">
                <a:lnSpc>
                  <a:spcPct val="100000"/>
                </a:lnSpc>
                <a:spcBef>
                  <a:spcPct val="0"/>
                </a:spcBef>
                <a:buClrTx/>
              </a:pPr>
              <a:r>
                <a:rPr lang="en-US" altLang="en-US" sz="1050" dirty="0">
                  <a:solidFill>
                    <a:srgbClr val="002060"/>
                  </a:solidFill>
                  <a:latin typeface="+mn-lt"/>
                </a:rPr>
                <a:t>Max Power: 40W/ 70W</a:t>
              </a:r>
            </a:p>
          </p:txBody>
        </p:sp>
        <p:grpSp>
          <p:nvGrpSpPr>
            <p:cNvPr id="117" name="Group 116">
              <a:extLst>
                <a:ext uri="{FF2B5EF4-FFF2-40B4-BE49-F238E27FC236}">
                  <a16:creationId xmlns:a16="http://schemas.microsoft.com/office/drawing/2014/main" id="{C393348C-B4B1-9A31-CEAD-A1B8186738EE}"/>
                </a:ext>
              </a:extLst>
            </p:cNvPr>
            <p:cNvGrpSpPr/>
            <p:nvPr/>
          </p:nvGrpSpPr>
          <p:grpSpPr>
            <a:xfrm>
              <a:off x="6047259" y="997283"/>
              <a:ext cx="3602683" cy="2102370"/>
              <a:chOff x="6047259" y="997283"/>
              <a:chExt cx="3602683" cy="2102370"/>
            </a:xfrm>
          </p:grpSpPr>
          <p:grpSp>
            <p:nvGrpSpPr>
              <p:cNvPr id="114" name="Group 113">
                <a:extLst>
                  <a:ext uri="{FF2B5EF4-FFF2-40B4-BE49-F238E27FC236}">
                    <a16:creationId xmlns:a16="http://schemas.microsoft.com/office/drawing/2014/main" id="{80D4F647-9E27-DFEC-38E2-7C47F8C7F111}"/>
                  </a:ext>
                </a:extLst>
              </p:cNvPr>
              <p:cNvGrpSpPr/>
              <p:nvPr/>
            </p:nvGrpSpPr>
            <p:grpSpPr>
              <a:xfrm>
                <a:off x="6047259" y="997283"/>
                <a:ext cx="3602683" cy="2032000"/>
                <a:chOff x="6017097" y="698611"/>
                <a:chExt cx="3602683" cy="2032000"/>
              </a:xfrm>
            </p:grpSpPr>
            <p:grpSp>
              <p:nvGrpSpPr>
                <p:cNvPr id="9" name="Group 83">
                  <a:extLst>
                    <a:ext uri="{FF2B5EF4-FFF2-40B4-BE49-F238E27FC236}">
                      <a16:creationId xmlns:a16="http://schemas.microsoft.com/office/drawing/2014/main" id="{42D09795-86DC-0D50-FA2B-3B28877E25F7}"/>
                    </a:ext>
                  </a:extLst>
                </p:cNvPr>
                <p:cNvGrpSpPr>
                  <a:grpSpLocks/>
                </p:cNvGrpSpPr>
                <p:nvPr/>
              </p:nvGrpSpPr>
              <p:grpSpPr bwMode="auto">
                <a:xfrm rot="5400000">
                  <a:off x="6981032" y="-13383"/>
                  <a:ext cx="1709737" cy="3165475"/>
                  <a:chOff x="3505200" y="0"/>
                  <a:chExt cx="3546879" cy="6562725"/>
                </a:xfrm>
              </p:grpSpPr>
              <p:pic>
                <p:nvPicPr>
                  <p:cNvPr id="10" name="Picture 84" descr="Graphical user interface&#10;&#10;Description automatically generated with medium confidence">
                    <a:extLst>
                      <a:ext uri="{FF2B5EF4-FFF2-40B4-BE49-F238E27FC236}">
                        <a16:creationId xmlns:a16="http://schemas.microsoft.com/office/drawing/2014/main" id="{E9E992EE-0D00-8E6A-E29C-F71E273B127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05200" y="0"/>
                    <a:ext cx="3543300"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2" descr="Diagram&#10;&#10;Description automatically generated">
                    <a:extLst>
                      <a:ext uri="{FF2B5EF4-FFF2-40B4-BE49-F238E27FC236}">
                        <a16:creationId xmlns:a16="http://schemas.microsoft.com/office/drawing/2014/main" id="{C005D716-E4C6-0044-3933-40428AC77F73}"/>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05200" y="1340436"/>
                    <a:ext cx="3546879" cy="522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a:extLst>
                    <a:ext uri="{FF2B5EF4-FFF2-40B4-BE49-F238E27FC236}">
                      <a16:creationId xmlns:a16="http://schemas.microsoft.com/office/drawing/2014/main" id="{95669F1F-6BDF-93AA-0FC8-A1DA29F04846}"/>
                    </a:ext>
                  </a:extLst>
                </p:cNvPr>
                <p:cNvSpPr/>
                <p:nvPr/>
              </p:nvSpPr>
              <p:spPr>
                <a:xfrm>
                  <a:off x="6444783" y="1033573"/>
                  <a:ext cx="1241425" cy="1042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6FF10C01-EE92-3884-D125-2D7BD016C377}"/>
                    </a:ext>
                  </a:extLst>
                </p:cNvPr>
                <p:cNvCxnSpPr>
                  <a:cxnSpLocks/>
                </p:cNvCxnSpPr>
                <p:nvPr/>
              </p:nvCxnSpPr>
              <p:spPr>
                <a:xfrm flipV="1">
                  <a:off x="6272213" y="2003536"/>
                  <a:ext cx="0" cy="727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F75676-33CC-1267-F5E8-ADB265651FAC}"/>
                    </a:ext>
                  </a:extLst>
                </p:cNvPr>
                <p:cNvCxnSpPr>
                  <a:cxnSpLocks/>
                </p:cNvCxnSpPr>
                <p:nvPr/>
              </p:nvCxnSpPr>
              <p:spPr>
                <a:xfrm flipV="1">
                  <a:off x="8750300" y="2417873"/>
                  <a:ext cx="0" cy="160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B654E84-A782-2E6C-CA35-EB5CA8078ED7}"/>
                    </a:ext>
                  </a:extLst>
                </p:cNvPr>
                <p:cNvCxnSpPr>
                  <a:cxnSpLocks/>
                </p:cNvCxnSpPr>
                <p:nvPr/>
              </p:nvCxnSpPr>
              <p:spPr>
                <a:xfrm>
                  <a:off x="6275388" y="2521061"/>
                  <a:ext cx="2468562"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517A31E-FFD9-5E93-0966-D6ED7010DADD}"/>
                    </a:ext>
                  </a:extLst>
                </p:cNvPr>
                <p:cNvCxnSpPr>
                  <a:cxnSpLocks/>
                </p:cNvCxnSpPr>
                <p:nvPr/>
              </p:nvCxnSpPr>
              <p:spPr>
                <a:xfrm>
                  <a:off x="6273800" y="2673461"/>
                  <a:ext cx="310515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971C140-C9A8-DE34-57A2-5F3F8EF00AB6}"/>
                    </a:ext>
                  </a:extLst>
                </p:cNvPr>
                <p:cNvCxnSpPr>
                  <a:cxnSpLocks/>
                </p:cNvCxnSpPr>
                <p:nvPr/>
              </p:nvCxnSpPr>
              <p:spPr>
                <a:xfrm flipV="1">
                  <a:off x="9382125" y="2417873"/>
                  <a:ext cx="0" cy="312738"/>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3F48812-8C43-C405-8988-92A445B8BA06}"/>
                    </a:ext>
                  </a:extLst>
                </p:cNvPr>
                <p:cNvSpPr txBox="1">
                  <a:spLocks noChangeArrowheads="1"/>
                </p:cNvSpPr>
                <p:nvPr/>
              </p:nvSpPr>
              <p:spPr bwMode="auto">
                <a:xfrm>
                  <a:off x="7073900" y="2414698"/>
                  <a:ext cx="688009"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900" dirty="0">
                      <a:latin typeface="+mn-lt"/>
                    </a:rPr>
                    <a:t>112.75mm</a:t>
                  </a:r>
                </a:p>
              </p:txBody>
            </p:sp>
            <p:cxnSp>
              <p:nvCxnSpPr>
                <p:cNvPr id="42" name="Straight Connector 41">
                  <a:extLst>
                    <a:ext uri="{FF2B5EF4-FFF2-40B4-BE49-F238E27FC236}">
                      <a16:creationId xmlns:a16="http://schemas.microsoft.com/office/drawing/2014/main" id="{53F2955B-7E31-FE7B-0612-3B6774D7D6EB}"/>
                    </a:ext>
                  </a:extLst>
                </p:cNvPr>
                <p:cNvCxnSpPr>
                  <a:cxnSpLocks/>
                </p:cNvCxnSpPr>
                <p:nvPr/>
              </p:nvCxnSpPr>
              <p:spPr>
                <a:xfrm>
                  <a:off x="9418638" y="2387711"/>
                  <a:ext cx="1412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4B4CF82-513B-8ABC-B68C-F50F64F8DB8F}"/>
                    </a:ext>
                  </a:extLst>
                </p:cNvPr>
                <p:cNvCxnSpPr/>
                <p:nvPr/>
              </p:nvCxnSpPr>
              <p:spPr>
                <a:xfrm>
                  <a:off x="9499600" y="725598"/>
                  <a:ext cx="4763" cy="1662113"/>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12">
                  <a:extLst>
                    <a:ext uri="{FF2B5EF4-FFF2-40B4-BE49-F238E27FC236}">
                      <a16:creationId xmlns:a16="http://schemas.microsoft.com/office/drawing/2014/main" id="{62658B7D-8925-9992-7F75-37B72D46B39E}"/>
                    </a:ext>
                  </a:extLst>
                </p:cNvPr>
                <p:cNvSpPr txBox="1">
                  <a:spLocks noChangeArrowheads="1"/>
                </p:cNvSpPr>
                <p:nvPr/>
              </p:nvSpPr>
              <p:spPr bwMode="auto">
                <a:xfrm rot="16200000">
                  <a:off x="9218067" y="1399170"/>
                  <a:ext cx="572593"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900">
                      <a:latin typeface="+mn-lt"/>
                    </a:rPr>
                    <a:t>76.0mm</a:t>
                  </a:r>
                </a:p>
              </p:txBody>
            </p:sp>
            <p:sp>
              <p:nvSpPr>
                <p:cNvPr id="50" name="TextBox 63">
                  <a:extLst>
                    <a:ext uri="{FF2B5EF4-FFF2-40B4-BE49-F238E27FC236}">
                      <a16:creationId xmlns:a16="http://schemas.microsoft.com/office/drawing/2014/main" id="{37685217-E15E-7FD7-1F87-F009B6C518D5}"/>
                    </a:ext>
                  </a:extLst>
                </p:cNvPr>
                <p:cNvSpPr txBox="1">
                  <a:spLocks noChangeArrowheads="1"/>
                </p:cNvSpPr>
                <p:nvPr/>
              </p:nvSpPr>
              <p:spPr bwMode="auto">
                <a:xfrm rot="16200000">
                  <a:off x="5754044" y="1265820"/>
                  <a:ext cx="75693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900" dirty="0">
                      <a:latin typeface="+mn-lt"/>
                    </a:rPr>
                    <a:t>x4 / x8 / x16</a:t>
                  </a:r>
                </a:p>
              </p:txBody>
            </p:sp>
            <p:sp>
              <p:nvSpPr>
                <p:cNvPr id="55" name="Rectangle 54">
                  <a:extLst>
                    <a:ext uri="{FF2B5EF4-FFF2-40B4-BE49-F238E27FC236}">
                      <a16:creationId xmlns:a16="http://schemas.microsoft.com/office/drawing/2014/main" id="{24A0B595-E64B-124A-ADC1-EAEF0A4CF81B}"/>
                    </a:ext>
                  </a:extLst>
                </p:cNvPr>
                <p:cNvSpPr/>
                <p:nvPr/>
              </p:nvSpPr>
              <p:spPr>
                <a:xfrm>
                  <a:off x="6240463" y="719248"/>
                  <a:ext cx="46037" cy="153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6" name="Rectangle 55">
                  <a:extLst>
                    <a:ext uri="{FF2B5EF4-FFF2-40B4-BE49-F238E27FC236}">
                      <a16:creationId xmlns:a16="http://schemas.microsoft.com/office/drawing/2014/main" id="{5FF1DC30-8DFE-BE3D-9468-D618BB8757FB}"/>
                    </a:ext>
                  </a:extLst>
                </p:cNvPr>
                <p:cNvSpPr/>
                <p:nvPr/>
              </p:nvSpPr>
              <p:spPr>
                <a:xfrm>
                  <a:off x="6427788" y="727186"/>
                  <a:ext cx="2962275" cy="1673225"/>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 name="Rectangle 56">
                  <a:extLst>
                    <a:ext uri="{FF2B5EF4-FFF2-40B4-BE49-F238E27FC236}">
                      <a16:creationId xmlns:a16="http://schemas.microsoft.com/office/drawing/2014/main" id="{1CEB8C0E-331B-8427-DD4A-4A76DE9D691A}"/>
                    </a:ext>
                  </a:extLst>
                </p:cNvPr>
                <p:cNvSpPr/>
                <p:nvPr/>
              </p:nvSpPr>
              <p:spPr>
                <a:xfrm>
                  <a:off x="6430963" y="725598"/>
                  <a:ext cx="2317750" cy="1668463"/>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8" name="Rectangle 57">
                  <a:extLst>
                    <a:ext uri="{FF2B5EF4-FFF2-40B4-BE49-F238E27FC236}">
                      <a16:creationId xmlns:a16="http://schemas.microsoft.com/office/drawing/2014/main" id="{8B0214BD-F1B8-555F-0D1C-DCC704A98F1E}"/>
                    </a:ext>
                  </a:extLst>
                </p:cNvPr>
                <p:cNvSpPr/>
                <p:nvPr/>
              </p:nvSpPr>
              <p:spPr>
                <a:xfrm>
                  <a:off x="6430963" y="719248"/>
                  <a:ext cx="2952750" cy="1668463"/>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9" name="Straight Connector 58">
                  <a:extLst>
                    <a:ext uri="{FF2B5EF4-FFF2-40B4-BE49-F238E27FC236}">
                      <a16:creationId xmlns:a16="http://schemas.microsoft.com/office/drawing/2014/main" id="{F36C3D84-9C2C-0413-0358-CED21ED0E16C}"/>
                    </a:ext>
                  </a:extLst>
                </p:cNvPr>
                <p:cNvCxnSpPr>
                  <a:cxnSpLocks/>
                </p:cNvCxnSpPr>
                <p:nvPr/>
              </p:nvCxnSpPr>
              <p:spPr>
                <a:xfrm>
                  <a:off x="9407525" y="717661"/>
                  <a:ext cx="1524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8475A30C-94A1-A18A-27E1-2CFE461EB18B}"/>
                    </a:ext>
                  </a:extLst>
                </p:cNvPr>
                <p:cNvSpPr/>
                <p:nvPr/>
              </p:nvSpPr>
              <p:spPr>
                <a:xfrm>
                  <a:off x="8970963" y="744648"/>
                  <a:ext cx="392112" cy="214313"/>
                </a:xfrm>
                <a:prstGeom prst="rect">
                  <a:avLst/>
                </a:prstGeom>
                <a:solidFill>
                  <a:srgbClr val="CCEF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 name="Rectangle 60">
                  <a:extLst>
                    <a:ext uri="{FF2B5EF4-FFF2-40B4-BE49-F238E27FC236}">
                      <a16:creationId xmlns:a16="http://schemas.microsoft.com/office/drawing/2014/main" id="{5E0DC1B5-D7C3-62D0-CCCE-C6110480740C}"/>
                    </a:ext>
                  </a:extLst>
                </p:cNvPr>
                <p:cNvSpPr/>
                <p:nvPr/>
              </p:nvSpPr>
              <p:spPr>
                <a:xfrm>
                  <a:off x="8291513" y="744648"/>
                  <a:ext cx="436562" cy="214313"/>
                </a:xfrm>
                <a:prstGeom prst="rect">
                  <a:avLst/>
                </a:prstGeom>
                <a:solidFill>
                  <a:srgbClr val="CCEF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2" name="TextBox 97">
                  <a:extLst>
                    <a:ext uri="{FF2B5EF4-FFF2-40B4-BE49-F238E27FC236}">
                      <a16:creationId xmlns:a16="http://schemas.microsoft.com/office/drawing/2014/main" id="{3D8E4F60-49C5-7E4F-1BF9-3EA705DB1773}"/>
                    </a:ext>
                  </a:extLst>
                </p:cNvPr>
                <p:cNvSpPr txBox="1">
                  <a:spLocks noChangeArrowheads="1"/>
                </p:cNvSpPr>
                <p:nvPr/>
              </p:nvSpPr>
              <p:spPr bwMode="auto">
                <a:xfrm>
                  <a:off x="8928100" y="698611"/>
                  <a:ext cx="4460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1200" b="1">
                      <a:solidFill>
                        <a:srgbClr val="0000FF"/>
                      </a:solidFill>
                      <a:latin typeface="Calibri" panose="020F0502020204030204" pitchFamily="34" charset="0"/>
                    </a:rPr>
                    <a:t>E3.L</a:t>
                  </a:r>
                </a:p>
              </p:txBody>
            </p:sp>
            <p:sp>
              <p:nvSpPr>
                <p:cNvPr id="63" name="TextBox 41">
                  <a:extLst>
                    <a:ext uri="{FF2B5EF4-FFF2-40B4-BE49-F238E27FC236}">
                      <a16:creationId xmlns:a16="http://schemas.microsoft.com/office/drawing/2014/main" id="{127EE422-D8D7-631B-3846-5720E88C6724}"/>
                    </a:ext>
                  </a:extLst>
                </p:cNvPr>
                <p:cNvSpPr txBox="1">
                  <a:spLocks noChangeArrowheads="1"/>
                </p:cNvSpPr>
                <p:nvPr/>
              </p:nvSpPr>
              <p:spPr bwMode="auto">
                <a:xfrm>
                  <a:off x="8259763" y="698611"/>
                  <a:ext cx="4524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1200" b="1">
                      <a:solidFill>
                        <a:srgbClr val="0000FF"/>
                      </a:solidFill>
                      <a:latin typeface="Calibri" panose="020F0502020204030204" pitchFamily="34" charset="0"/>
                    </a:rPr>
                    <a:t>E3.S</a:t>
                  </a:r>
                </a:p>
              </p:txBody>
            </p:sp>
          </p:grpSp>
          <p:sp>
            <p:nvSpPr>
              <p:cNvPr id="41" name="TextBox 51">
                <a:extLst>
                  <a:ext uri="{FF2B5EF4-FFF2-40B4-BE49-F238E27FC236}">
                    <a16:creationId xmlns:a16="http://schemas.microsoft.com/office/drawing/2014/main" id="{E99DD2CD-0C13-667C-2B8E-6B792DC4284E}"/>
                  </a:ext>
                </a:extLst>
              </p:cNvPr>
              <p:cNvSpPr txBox="1">
                <a:spLocks noChangeArrowheads="1"/>
              </p:cNvSpPr>
              <p:nvPr/>
            </p:nvSpPr>
            <p:spPr bwMode="auto">
              <a:xfrm>
                <a:off x="7425173" y="2868821"/>
                <a:ext cx="630238"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003A70"/>
                  </a:buClr>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Clr>
                    <a:srgbClr val="003A70"/>
                  </a:buClr>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Clr>
                    <a:srgbClr val="003A70"/>
                  </a:buClr>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Clr>
                    <a:srgbClr val="003A70"/>
                  </a:buClr>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Clr>
                    <a:srgbClr val="003A70"/>
                  </a:buClr>
                  <a:buFont typeface="Arial" panose="020B0604020202020204" pitchFamily="34" charset="0"/>
                  <a:buChar char="•"/>
                  <a:defRPr>
                    <a:solidFill>
                      <a:schemeClr val="tx1"/>
                    </a:solidFill>
                    <a:latin typeface="Arial Narrow" panose="020B0606020202030204" pitchFamily="34" charset="0"/>
                  </a:defRPr>
                </a:lvl9pPr>
              </a:lstStyle>
              <a:p>
                <a:pPr algn="ctr" eaLnBrk="1" hangingPunct="1">
                  <a:lnSpc>
                    <a:spcPct val="100000"/>
                  </a:lnSpc>
                  <a:spcBef>
                    <a:spcPct val="0"/>
                  </a:spcBef>
                  <a:buClrTx/>
                  <a:buFontTx/>
                  <a:buNone/>
                </a:pPr>
                <a:r>
                  <a:rPr lang="en-US" altLang="en-US" sz="900" dirty="0">
                    <a:latin typeface="+mn-lt"/>
                  </a:rPr>
                  <a:t>142.2mm</a:t>
                </a:r>
              </a:p>
            </p:txBody>
          </p:sp>
        </p:grpSp>
      </p:grpSp>
    </p:spTree>
    <p:extLst>
      <p:ext uri="{BB962C8B-B14F-4D97-AF65-F5344CB8AC3E}">
        <p14:creationId xmlns:p14="http://schemas.microsoft.com/office/powerpoint/2010/main" val="2410809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116">
            <a:extLst>
              <a:ext uri="{FF2B5EF4-FFF2-40B4-BE49-F238E27FC236}">
                <a16:creationId xmlns:a16="http://schemas.microsoft.com/office/drawing/2014/main" id="{C975F271-0E47-790F-FEC0-63EE67D89970}"/>
              </a:ext>
            </a:extLst>
          </p:cNvPr>
          <p:cNvGrpSpPr/>
          <p:nvPr/>
        </p:nvGrpSpPr>
        <p:grpSpPr>
          <a:xfrm>
            <a:off x="1024505" y="1354864"/>
            <a:ext cx="2481119" cy="3200400"/>
            <a:chOff x="3648320" y="1349735"/>
            <a:chExt cx="2343652" cy="3566160"/>
          </a:xfrm>
        </p:grpSpPr>
        <p:sp>
          <p:nvSpPr>
            <p:cNvPr id="118" name="Rounded Rectangle 3">
              <a:extLst>
                <a:ext uri="{FF2B5EF4-FFF2-40B4-BE49-F238E27FC236}">
                  <a16:creationId xmlns:a16="http://schemas.microsoft.com/office/drawing/2014/main" id="{FF5588AC-B012-7BF0-EBF4-26C8A86166BD}"/>
                </a:ext>
              </a:extLst>
            </p:cNvPr>
            <p:cNvSpPr/>
            <p:nvPr/>
          </p:nvSpPr>
          <p:spPr>
            <a:xfrm>
              <a:off x="3648320" y="1349735"/>
              <a:ext cx="2343652" cy="3566160"/>
            </a:xfrm>
            <a:custGeom>
              <a:avLst/>
              <a:gdLst>
                <a:gd name="connsiteX0" fmla="*/ 130869 w 1881086"/>
                <a:gd name="connsiteY0" fmla="*/ 0 h 3024336"/>
                <a:gd name="connsiteX1" fmla="*/ 1453307 w 1881086"/>
                <a:gd name="connsiteY1" fmla="*/ 0 h 3024336"/>
                <a:gd name="connsiteX2" fmla="*/ 1584176 w 1881086"/>
                <a:gd name="connsiteY2" fmla="*/ 130869 h 3024336"/>
                <a:gd name="connsiteX3" fmla="*/ 1584176 w 1881086"/>
                <a:gd name="connsiteY3" fmla="*/ 131000 h 3024336"/>
                <a:gd name="connsiteX4" fmla="*/ 1881086 w 1881086"/>
                <a:gd name="connsiteY4" fmla="*/ 1538919 h 3024336"/>
                <a:gd name="connsiteX5" fmla="*/ 1574806 w 1881086"/>
                <a:gd name="connsiteY5" fmla="*/ 2939881 h 3024336"/>
                <a:gd name="connsiteX6" fmla="*/ 1453307 w 1881086"/>
                <a:gd name="connsiteY6" fmla="*/ 3024336 h 3024336"/>
                <a:gd name="connsiteX7" fmla="*/ 130869 w 1881086"/>
                <a:gd name="connsiteY7" fmla="*/ 3024336 h 3024336"/>
                <a:gd name="connsiteX8" fmla="*/ 0 w 1881086"/>
                <a:gd name="connsiteY8" fmla="*/ 2893467 h 3024336"/>
                <a:gd name="connsiteX9" fmla="*/ 0 w 1881086"/>
                <a:gd name="connsiteY9" fmla="*/ 130869 h 3024336"/>
                <a:gd name="connsiteX10" fmla="*/ 130869 w 1881086"/>
                <a:gd name="connsiteY10" fmla="*/ 0 h 3024336"/>
                <a:gd name="connsiteX0" fmla="*/ 130869 w 2078588"/>
                <a:gd name="connsiteY0" fmla="*/ 0 h 3024336"/>
                <a:gd name="connsiteX1" fmla="*/ 1453307 w 2078588"/>
                <a:gd name="connsiteY1" fmla="*/ 0 h 3024336"/>
                <a:gd name="connsiteX2" fmla="*/ 1584176 w 2078588"/>
                <a:gd name="connsiteY2" fmla="*/ 130869 h 3024336"/>
                <a:gd name="connsiteX3" fmla="*/ 1584176 w 2078588"/>
                <a:gd name="connsiteY3" fmla="*/ 131000 h 3024336"/>
                <a:gd name="connsiteX4" fmla="*/ 2078588 w 2078588"/>
                <a:gd name="connsiteY4" fmla="*/ 1531925 h 3024336"/>
                <a:gd name="connsiteX5" fmla="*/ 1574806 w 2078588"/>
                <a:gd name="connsiteY5" fmla="*/ 2939881 h 3024336"/>
                <a:gd name="connsiteX6" fmla="*/ 1453307 w 2078588"/>
                <a:gd name="connsiteY6" fmla="*/ 3024336 h 3024336"/>
                <a:gd name="connsiteX7" fmla="*/ 130869 w 2078588"/>
                <a:gd name="connsiteY7" fmla="*/ 3024336 h 3024336"/>
                <a:gd name="connsiteX8" fmla="*/ 0 w 2078588"/>
                <a:gd name="connsiteY8" fmla="*/ 2893467 h 3024336"/>
                <a:gd name="connsiteX9" fmla="*/ 0 w 2078588"/>
                <a:gd name="connsiteY9" fmla="*/ 130869 h 3024336"/>
                <a:gd name="connsiteX10" fmla="*/ 130869 w 2078588"/>
                <a:gd name="connsiteY10" fmla="*/ 0 h 3024336"/>
                <a:gd name="connsiteX0" fmla="*/ 130869 w 2078588"/>
                <a:gd name="connsiteY0" fmla="*/ 0 h 3024336"/>
                <a:gd name="connsiteX1" fmla="*/ 1453307 w 2078588"/>
                <a:gd name="connsiteY1" fmla="*/ 0 h 3024336"/>
                <a:gd name="connsiteX2" fmla="*/ 1584176 w 2078588"/>
                <a:gd name="connsiteY2" fmla="*/ 130869 h 3024336"/>
                <a:gd name="connsiteX3" fmla="*/ 1584176 w 2078588"/>
                <a:gd name="connsiteY3" fmla="*/ 131000 h 3024336"/>
                <a:gd name="connsiteX4" fmla="*/ 2078588 w 2078588"/>
                <a:gd name="connsiteY4" fmla="*/ 1531925 h 3024336"/>
                <a:gd name="connsiteX5" fmla="*/ 1574806 w 2078588"/>
                <a:gd name="connsiteY5" fmla="*/ 2939881 h 3024336"/>
                <a:gd name="connsiteX6" fmla="*/ 1453307 w 2078588"/>
                <a:gd name="connsiteY6" fmla="*/ 3024336 h 3024336"/>
                <a:gd name="connsiteX7" fmla="*/ 130869 w 2078588"/>
                <a:gd name="connsiteY7" fmla="*/ 3024336 h 3024336"/>
                <a:gd name="connsiteX8" fmla="*/ 0 w 2078588"/>
                <a:gd name="connsiteY8" fmla="*/ 2893467 h 3024336"/>
                <a:gd name="connsiteX9" fmla="*/ 0 w 2078588"/>
                <a:gd name="connsiteY9" fmla="*/ 130869 h 3024336"/>
                <a:gd name="connsiteX10" fmla="*/ 130869 w 2078588"/>
                <a:gd name="connsiteY10" fmla="*/ 0 h 3024336"/>
                <a:gd name="connsiteX0" fmla="*/ 130869 w 2078588"/>
                <a:gd name="connsiteY0" fmla="*/ 0 h 3024336"/>
                <a:gd name="connsiteX1" fmla="*/ 1453307 w 2078588"/>
                <a:gd name="connsiteY1" fmla="*/ 0 h 3024336"/>
                <a:gd name="connsiteX2" fmla="*/ 1584176 w 2078588"/>
                <a:gd name="connsiteY2" fmla="*/ 130869 h 3024336"/>
                <a:gd name="connsiteX3" fmla="*/ 1584176 w 2078588"/>
                <a:gd name="connsiteY3" fmla="*/ 131000 h 3024336"/>
                <a:gd name="connsiteX4" fmla="*/ 2078588 w 2078588"/>
                <a:gd name="connsiteY4" fmla="*/ 1531925 h 3024336"/>
                <a:gd name="connsiteX5" fmla="*/ 1574806 w 2078588"/>
                <a:gd name="connsiteY5" fmla="*/ 2939881 h 3024336"/>
                <a:gd name="connsiteX6" fmla="*/ 1453307 w 2078588"/>
                <a:gd name="connsiteY6" fmla="*/ 3024336 h 3024336"/>
                <a:gd name="connsiteX7" fmla="*/ 130869 w 2078588"/>
                <a:gd name="connsiteY7" fmla="*/ 3024336 h 3024336"/>
                <a:gd name="connsiteX8" fmla="*/ 0 w 2078588"/>
                <a:gd name="connsiteY8" fmla="*/ 2893467 h 3024336"/>
                <a:gd name="connsiteX9" fmla="*/ 0 w 2078588"/>
                <a:gd name="connsiteY9" fmla="*/ 130869 h 3024336"/>
                <a:gd name="connsiteX10" fmla="*/ 130869 w 2078588"/>
                <a:gd name="connsiteY10" fmla="*/ 0 h 302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8588" h="3024336">
                  <a:moveTo>
                    <a:pt x="130869" y="0"/>
                  </a:moveTo>
                  <a:lnTo>
                    <a:pt x="1453307" y="0"/>
                  </a:lnTo>
                  <a:cubicBezTo>
                    <a:pt x="1525584" y="0"/>
                    <a:pt x="1584176" y="58592"/>
                    <a:pt x="1584176" y="130869"/>
                  </a:cubicBezTo>
                  <a:lnTo>
                    <a:pt x="1584176" y="131000"/>
                  </a:lnTo>
                  <a:lnTo>
                    <a:pt x="2078588" y="1531925"/>
                  </a:lnTo>
                  <a:cubicBezTo>
                    <a:pt x="1925291" y="2033885"/>
                    <a:pt x="1742733" y="2465900"/>
                    <a:pt x="1574806" y="2939881"/>
                  </a:cubicBezTo>
                  <a:cubicBezTo>
                    <a:pt x="1556783" y="2989390"/>
                    <a:pt x="1509126" y="3024336"/>
                    <a:pt x="1453307" y="3024336"/>
                  </a:cubicBezTo>
                  <a:lnTo>
                    <a:pt x="130869" y="3024336"/>
                  </a:lnTo>
                  <a:cubicBezTo>
                    <a:pt x="58592" y="3024336"/>
                    <a:pt x="0" y="2965744"/>
                    <a:pt x="0" y="2893467"/>
                  </a:cubicBezTo>
                  <a:lnTo>
                    <a:pt x="0" y="130869"/>
                  </a:lnTo>
                  <a:cubicBezTo>
                    <a:pt x="0" y="58592"/>
                    <a:pt x="58592" y="0"/>
                    <a:pt x="130869" y="0"/>
                  </a:cubicBezTo>
                  <a:close/>
                </a:path>
              </a:pathLst>
            </a:custGeom>
            <a:solidFill>
              <a:sysClr val="window" lastClr="FFFFFF"/>
            </a:solidFill>
            <a:ln w="28575" cap="flat" cmpd="sng" algn="ctr">
              <a:solidFill>
                <a:srgbClr val="0E7FB7"/>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rgbClr val="0E7FB7"/>
                </a:solidFill>
                <a:effectLst/>
                <a:uLnTx/>
                <a:uFillTx/>
                <a:latin typeface="Arial"/>
                <a:ea typeface="Arial Unicode MS"/>
                <a:cs typeface="+mn-cs"/>
              </a:endParaRPr>
            </a:p>
          </p:txBody>
        </p:sp>
        <p:sp>
          <p:nvSpPr>
            <p:cNvPr id="119" name="Diamond 68">
              <a:extLst>
                <a:ext uri="{FF2B5EF4-FFF2-40B4-BE49-F238E27FC236}">
                  <a16:creationId xmlns:a16="http://schemas.microsoft.com/office/drawing/2014/main" id="{74772946-12CF-9CA6-25DF-B2A9B09E1F41}"/>
                </a:ext>
              </a:extLst>
            </p:cNvPr>
            <p:cNvSpPr/>
            <p:nvPr/>
          </p:nvSpPr>
          <p:spPr>
            <a:xfrm>
              <a:off x="5221997" y="2009023"/>
              <a:ext cx="769975" cy="2318585"/>
            </a:xfrm>
            <a:prstGeom prst="diamond">
              <a:avLst/>
            </a:prstGeom>
            <a:solidFill>
              <a:srgbClr val="0E7FB7"/>
            </a:solidFill>
            <a:ln w="28575" cap="flat" cmpd="sng" algn="ctr">
              <a:solidFill>
                <a:srgbClr val="0E7FB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0" name="TextBox 119">
              <a:extLst>
                <a:ext uri="{FF2B5EF4-FFF2-40B4-BE49-F238E27FC236}">
                  <a16:creationId xmlns:a16="http://schemas.microsoft.com/office/drawing/2014/main" id="{32CA2D18-3FCD-F2BD-36BC-76B1927285B3}"/>
                </a:ext>
              </a:extLst>
            </p:cNvPr>
            <p:cNvSpPr txBox="1"/>
            <p:nvPr/>
          </p:nvSpPr>
          <p:spPr>
            <a:xfrm>
              <a:off x="5271620" y="2928249"/>
              <a:ext cx="699815" cy="480131"/>
            </a:xfrm>
            <a:prstGeom prst="rect">
              <a:avLst/>
            </a:prstGeom>
            <a:noFill/>
          </p:spPr>
          <p:txBody>
            <a:bodyPr wrap="square" lIns="72000" tIns="0" rIns="7200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ko-KR" sz="2800" b="1" kern="0" dirty="0">
                  <a:solidFill>
                    <a:prstClr val="white"/>
                  </a:solidFill>
                  <a:latin typeface="Arial"/>
                  <a:ea typeface="Arial Unicode MS"/>
                </a:rPr>
                <a:t>18’</a:t>
              </a:r>
              <a:endParaRPr kumimoji="0" lang="ko-KR" altLang="en-US" sz="2800" b="1" i="0" u="none" strike="noStrike" kern="0" cap="none" spc="0" normalizeH="0" baseline="0" noProof="0" dirty="0">
                <a:ln>
                  <a:noFill/>
                </a:ln>
                <a:solidFill>
                  <a:prstClr val="white"/>
                </a:solidFill>
                <a:effectLst/>
                <a:uLnTx/>
                <a:uFillTx/>
                <a:latin typeface="Arial"/>
                <a:ea typeface="Arial Unicode MS"/>
              </a:endParaRPr>
            </a:p>
          </p:txBody>
        </p:sp>
      </p:grpSp>
      <p:grpSp>
        <p:nvGrpSpPr>
          <p:cNvPr id="111" name="Group 110">
            <a:extLst>
              <a:ext uri="{FF2B5EF4-FFF2-40B4-BE49-F238E27FC236}">
                <a16:creationId xmlns:a16="http://schemas.microsoft.com/office/drawing/2014/main" id="{5971D85F-015C-B9C8-EEA9-E19EE01A3B74}"/>
              </a:ext>
            </a:extLst>
          </p:cNvPr>
          <p:cNvGrpSpPr/>
          <p:nvPr/>
        </p:nvGrpSpPr>
        <p:grpSpPr>
          <a:xfrm>
            <a:off x="9007246" y="1349735"/>
            <a:ext cx="2481119" cy="3200400"/>
            <a:chOff x="9007247" y="1349735"/>
            <a:chExt cx="2343652" cy="3566160"/>
          </a:xfrm>
        </p:grpSpPr>
        <p:sp>
          <p:nvSpPr>
            <p:cNvPr id="64" name="Rounded Rectangle 3">
              <a:extLst>
                <a:ext uri="{FF2B5EF4-FFF2-40B4-BE49-F238E27FC236}">
                  <a16:creationId xmlns:a16="http://schemas.microsoft.com/office/drawing/2014/main" id="{29BC9257-736F-BE0D-01F3-F6CF915F9A7F}"/>
                </a:ext>
              </a:extLst>
            </p:cNvPr>
            <p:cNvSpPr/>
            <p:nvPr/>
          </p:nvSpPr>
          <p:spPr>
            <a:xfrm>
              <a:off x="9007247" y="1349735"/>
              <a:ext cx="2343652" cy="3566160"/>
            </a:xfrm>
            <a:custGeom>
              <a:avLst/>
              <a:gdLst>
                <a:gd name="connsiteX0" fmla="*/ 130869 w 1881086"/>
                <a:gd name="connsiteY0" fmla="*/ 0 h 3024336"/>
                <a:gd name="connsiteX1" fmla="*/ 1453307 w 1881086"/>
                <a:gd name="connsiteY1" fmla="*/ 0 h 3024336"/>
                <a:gd name="connsiteX2" fmla="*/ 1584176 w 1881086"/>
                <a:gd name="connsiteY2" fmla="*/ 130869 h 3024336"/>
                <a:gd name="connsiteX3" fmla="*/ 1584176 w 1881086"/>
                <a:gd name="connsiteY3" fmla="*/ 131000 h 3024336"/>
                <a:gd name="connsiteX4" fmla="*/ 1881086 w 1881086"/>
                <a:gd name="connsiteY4" fmla="*/ 1538919 h 3024336"/>
                <a:gd name="connsiteX5" fmla="*/ 1574806 w 1881086"/>
                <a:gd name="connsiteY5" fmla="*/ 2939881 h 3024336"/>
                <a:gd name="connsiteX6" fmla="*/ 1453307 w 1881086"/>
                <a:gd name="connsiteY6" fmla="*/ 3024336 h 3024336"/>
                <a:gd name="connsiteX7" fmla="*/ 130869 w 1881086"/>
                <a:gd name="connsiteY7" fmla="*/ 3024336 h 3024336"/>
                <a:gd name="connsiteX8" fmla="*/ 0 w 1881086"/>
                <a:gd name="connsiteY8" fmla="*/ 2893467 h 3024336"/>
                <a:gd name="connsiteX9" fmla="*/ 0 w 1881086"/>
                <a:gd name="connsiteY9" fmla="*/ 130869 h 3024336"/>
                <a:gd name="connsiteX10" fmla="*/ 130869 w 1881086"/>
                <a:gd name="connsiteY10" fmla="*/ 0 h 3024336"/>
                <a:gd name="connsiteX0" fmla="*/ 130869 w 2078588"/>
                <a:gd name="connsiteY0" fmla="*/ 0 h 3024336"/>
                <a:gd name="connsiteX1" fmla="*/ 1453307 w 2078588"/>
                <a:gd name="connsiteY1" fmla="*/ 0 h 3024336"/>
                <a:gd name="connsiteX2" fmla="*/ 1584176 w 2078588"/>
                <a:gd name="connsiteY2" fmla="*/ 130869 h 3024336"/>
                <a:gd name="connsiteX3" fmla="*/ 1584176 w 2078588"/>
                <a:gd name="connsiteY3" fmla="*/ 131000 h 3024336"/>
                <a:gd name="connsiteX4" fmla="*/ 2078588 w 2078588"/>
                <a:gd name="connsiteY4" fmla="*/ 1531925 h 3024336"/>
                <a:gd name="connsiteX5" fmla="*/ 1574806 w 2078588"/>
                <a:gd name="connsiteY5" fmla="*/ 2939881 h 3024336"/>
                <a:gd name="connsiteX6" fmla="*/ 1453307 w 2078588"/>
                <a:gd name="connsiteY6" fmla="*/ 3024336 h 3024336"/>
                <a:gd name="connsiteX7" fmla="*/ 130869 w 2078588"/>
                <a:gd name="connsiteY7" fmla="*/ 3024336 h 3024336"/>
                <a:gd name="connsiteX8" fmla="*/ 0 w 2078588"/>
                <a:gd name="connsiteY8" fmla="*/ 2893467 h 3024336"/>
                <a:gd name="connsiteX9" fmla="*/ 0 w 2078588"/>
                <a:gd name="connsiteY9" fmla="*/ 130869 h 3024336"/>
                <a:gd name="connsiteX10" fmla="*/ 130869 w 2078588"/>
                <a:gd name="connsiteY10" fmla="*/ 0 h 3024336"/>
                <a:gd name="connsiteX0" fmla="*/ 130869 w 2078588"/>
                <a:gd name="connsiteY0" fmla="*/ 0 h 3024336"/>
                <a:gd name="connsiteX1" fmla="*/ 1453307 w 2078588"/>
                <a:gd name="connsiteY1" fmla="*/ 0 h 3024336"/>
                <a:gd name="connsiteX2" fmla="*/ 1584176 w 2078588"/>
                <a:gd name="connsiteY2" fmla="*/ 130869 h 3024336"/>
                <a:gd name="connsiteX3" fmla="*/ 1584176 w 2078588"/>
                <a:gd name="connsiteY3" fmla="*/ 131000 h 3024336"/>
                <a:gd name="connsiteX4" fmla="*/ 2078588 w 2078588"/>
                <a:gd name="connsiteY4" fmla="*/ 1531925 h 3024336"/>
                <a:gd name="connsiteX5" fmla="*/ 1574806 w 2078588"/>
                <a:gd name="connsiteY5" fmla="*/ 2939881 h 3024336"/>
                <a:gd name="connsiteX6" fmla="*/ 1453307 w 2078588"/>
                <a:gd name="connsiteY6" fmla="*/ 3024336 h 3024336"/>
                <a:gd name="connsiteX7" fmla="*/ 130869 w 2078588"/>
                <a:gd name="connsiteY7" fmla="*/ 3024336 h 3024336"/>
                <a:gd name="connsiteX8" fmla="*/ 0 w 2078588"/>
                <a:gd name="connsiteY8" fmla="*/ 2893467 h 3024336"/>
                <a:gd name="connsiteX9" fmla="*/ 0 w 2078588"/>
                <a:gd name="connsiteY9" fmla="*/ 130869 h 3024336"/>
                <a:gd name="connsiteX10" fmla="*/ 130869 w 2078588"/>
                <a:gd name="connsiteY10" fmla="*/ 0 h 3024336"/>
                <a:gd name="connsiteX0" fmla="*/ 130869 w 2078588"/>
                <a:gd name="connsiteY0" fmla="*/ 0 h 3024336"/>
                <a:gd name="connsiteX1" fmla="*/ 1453307 w 2078588"/>
                <a:gd name="connsiteY1" fmla="*/ 0 h 3024336"/>
                <a:gd name="connsiteX2" fmla="*/ 1584176 w 2078588"/>
                <a:gd name="connsiteY2" fmla="*/ 130869 h 3024336"/>
                <a:gd name="connsiteX3" fmla="*/ 1584176 w 2078588"/>
                <a:gd name="connsiteY3" fmla="*/ 131000 h 3024336"/>
                <a:gd name="connsiteX4" fmla="*/ 2078588 w 2078588"/>
                <a:gd name="connsiteY4" fmla="*/ 1531925 h 3024336"/>
                <a:gd name="connsiteX5" fmla="*/ 1574806 w 2078588"/>
                <a:gd name="connsiteY5" fmla="*/ 2939881 h 3024336"/>
                <a:gd name="connsiteX6" fmla="*/ 1453307 w 2078588"/>
                <a:gd name="connsiteY6" fmla="*/ 3024336 h 3024336"/>
                <a:gd name="connsiteX7" fmla="*/ 130869 w 2078588"/>
                <a:gd name="connsiteY7" fmla="*/ 3024336 h 3024336"/>
                <a:gd name="connsiteX8" fmla="*/ 0 w 2078588"/>
                <a:gd name="connsiteY8" fmla="*/ 2893467 h 3024336"/>
                <a:gd name="connsiteX9" fmla="*/ 0 w 2078588"/>
                <a:gd name="connsiteY9" fmla="*/ 130869 h 3024336"/>
                <a:gd name="connsiteX10" fmla="*/ 130869 w 2078588"/>
                <a:gd name="connsiteY10" fmla="*/ 0 h 302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8588" h="3024336">
                  <a:moveTo>
                    <a:pt x="130869" y="0"/>
                  </a:moveTo>
                  <a:lnTo>
                    <a:pt x="1453307" y="0"/>
                  </a:lnTo>
                  <a:cubicBezTo>
                    <a:pt x="1525584" y="0"/>
                    <a:pt x="1584176" y="58592"/>
                    <a:pt x="1584176" y="130869"/>
                  </a:cubicBezTo>
                  <a:lnTo>
                    <a:pt x="1584176" y="131000"/>
                  </a:lnTo>
                  <a:lnTo>
                    <a:pt x="2078588" y="1531925"/>
                  </a:lnTo>
                  <a:cubicBezTo>
                    <a:pt x="1925291" y="2033885"/>
                    <a:pt x="1742733" y="2465900"/>
                    <a:pt x="1574806" y="2939881"/>
                  </a:cubicBezTo>
                  <a:cubicBezTo>
                    <a:pt x="1556783" y="2989390"/>
                    <a:pt x="1509126" y="3024336"/>
                    <a:pt x="1453307" y="3024336"/>
                  </a:cubicBezTo>
                  <a:lnTo>
                    <a:pt x="130869" y="3024336"/>
                  </a:lnTo>
                  <a:cubicBezTo>
                    <a:pt x="58592" y="3024336"/>
                    <a:pt x="0" y="2965744"/>
                    <a:pt x="0" y="2893467"/>
                  </a:cubicBezTo>
                  <a:lnTo>
                    <a:pt x="0" y="130869"/>
                  </a:lnTo>
                  <a:cubicBezTo>
                    <a:pt x="0" y="58592"/>
                    <a:pt x="58592" y="0"/>
                    <a:pt x="130869" y="0"/>
                  </a:cubicBezTo>
                  <a:close/>
                </a:path>
              </a:pathLst>
            </a:custGeom>
            <a:solidFill>
              <a:sysClr val="window" lastClr="FFFFFF"/>
            </a:solidFill>
            <a:ln w="28575" cap="flat" cmpd="sng" algn="ctr">
              <a:solidFill>
                <a:srgbClr val="B9D533"/>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rgbClr val="0E7FB7"/>
                </a:solidFill>
                <a:effectLst/>
                <a:uLnTx/>
                <a:uFillTx/>
                <a:latin typeface="Arial"/>
                <a:ea typeface="Arial Unicode MS"/>
                <a:cs typeface="+mn-cs"/>
              </a:endParaRPr>
            </a:p>
          </p:txBody>
        </p:sp>
        <p:sp>
          <p:nvSpPr>
            <p:cNvPr id="65" name="Diamond 2">
              <a:extLst>
                <a:ext uri="{FF2B5EF4-FFF2-40B4-BE49-F238E27FC236}">
                  <a16:creationId xmlns:a16="http://schemas.microsoft.com/office/drawing/2014/main" id="{5B70F776-0405-B2A0-77BB-E9CF55CDCF99}"/>
                </a:ext>
              </a:extLst>
            </p:cNvPr>
            <p:cNvSpPr/>
            <p:nvPr/>
          </p:nvSpPr>
          <p:spPr>
            <a:xfrm>
              <a:off x="10580924" y="2009023"/>
              <a:ext cx="769975" cy="2318585"/>
            </a:xfrm>
            <a:prstGeom prst="diamond">
              <a:avLst/>
            </a:prstGeom>
            <a:solidFill>
              <a:srgbClr val="B9D533"/>
            </a:solidFill>
            <a:ln w="28575" cap="flat" cmpd="sng" algn="ctr">
              <a:solidFill>
                <a:srgbClr val="B9D5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67" name="TextBox 66">
              <a:extLst>
                <a:ext uri="{FF2B5EF4-FFF2-40B4-BE49-F238E27FC236}">
                  <a16:creationId xmlns:a16="http://schemas.microsoft.com/office/drawing/2014/main" id="{443B3CBF-D47A-FFEE-5C6D-028C01D44B0C}"/>
                </a:ext>
              </a:extLst>
            </p:cNvPr>
            <p:cNvSpPr txBox="1"/>
            <p:nvPr/>
          </p:nvSpPr>
          <p:spPr>
            <a:xfrm>
              <a:off x="10630547" y="2928250"/>
              <a:ext cx="699815" cy="480131"/>
            </a:xfrm>
            <a:prstGeom prst="rect">
              <a:avLst/>
            </a:prstGeom>
            <a:noFill/>
          </p:spPr>
          <p:txBody>
            <a:bodyPr wrap="square" lIns="72000" tIns="0" rIns="7200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ko-KR" sz="2800" b="1" kern="0" dirty="0">
                  <a:solidFill>
                    <a:prstClr val="white"/>
                  </a:solidFill>
                  <a:latin typeface="Arial"/>
                  <a:ea typeface="Arial Unicode MS"/>
                </a:rPr>
                <a:t>23’</a:t>
              </a:r>
              <a:endParaRPr kumimoji="0" lang="ko-KR" altLang="en-US" sz="2800" b="1" i="0" u="none" strike="noStrike" kern="0" cap="none" spc="0" normalizeH="0" baseline="0" noProof="0" dirty="0">
                <a:ln>
                  <a:noFill/>
                </a:ln>
                <a:solidFill>
                  <a:prstClr val="white"/>
                </a:solidFill>
                <a:effectLst/>
                <a:uLnTx/>
                <a:uFillTx/>
                <a:latin typeface="Arial"/>
                <a:ea typeface="Arial Unicode MS"/>
              </a:endParaRPr>
            </a:p>
          </p:txBody>
        </p:sp>
      </p:grpSp>
      <p:grpSp>
        <p:nvGrpSpPr>
          <p:cNvPr id="112" name="Group 111">
            <a:extLst>
              <a:ext uri="{FF2B5EF4-FFF2-40B4-BE49-F238E27FC236}">
                <a16:creationId xmlns:a16="http://schemas.microsoft.com/office/drawing/2014/main" id="{C3532951-4AF1-CA49-2ED6-191382572683}"/>
              </a:ext>
            </a:extLst>
          </p:cNvPr>
          <p:cNvGrpSpPr/>
          <p:nvPr/>
        </p:nvGrpSpPr>
        <p:grpSpPr>
          <a:xfrm>
            <a:off x="6327782" y="1349735"/>
            <a:ext cx="2481119" cy="3200400"/>
            <a:chOff x="6327783" y="1349735"/>
            <a:chExt cx="2343652" cy="3566160"/>
          </a:xfrm>
        </p:grpSpPr>
        <p:sp>
          <p:nvSpPr>
            <p:cNvPr id="71" name="Rounded Rectangle 3">
              <a:extLst>
                <a:ext uri="{FF2B5EF4-FFF2-40B4-BE49-F238E27FC236}">
                  <a16:creationId xmlns:a16="http://schemas.microsoft.com/office/drawing/2014/main" id="{BCE328CC-ADDF-EA6D-9031-2542A023D8B5}"/>
                </a:ext>
              </a:extLst>
            </p:cNvPr>
            <p:cNvSpPr/>
            <p:nvPr/>
          </p:nvSpPr>
          <p:spPr>
            <a:xfrm>
              <a:off x="6327783" y="1349735"/>
              <a:ext cx="2343652" cy="3566160"/>
            </a:xfrm>
            <a:custGeom>
              <a:avLst/>
              <a:gdLst>
                <a:gd name="connsiteX0" fmla="*/ 130869 w 1881086"/>
                <a:gd name="connsiteY0" fmla="*/ 0 h 3024336"/>
                <a:gd name="connsiteX1" fmla="*/ 1453307 w 1881086"/>
                <a:gd name="connsiteY1" fmla="*/ 0 h 3024336"/>
                <a:gd name="connsiteX2" fmla="*/ 1584176 w 1881086"/>
                <a:gd name="connsiteY2" fmla="*/ 130869 h 3024336"/>
                <a:gd name="connsiteX3" fmla="*/ 1584176 w 1881086"/>
                <a:gd name="connsiteY3" fmla="*/ 131000 h 3024336"/>
                <a:gd name="connsiteX4" fmla="*/ 1881086 w 1881086"/>
                <a:gd name="connsiteY4" fmla="*/ 1538919 h 3024336"/>
                <a:gd name="connsiteX5" fmla="*/ 1574806 w 1881086"/>
                <a:gd name="connsiteY5" fmla="*/ 2939881 h 3024336"/>
                <a:gd name="connsiteX6" fmla="*/ 1453307 w 1881086"/>
                <a:gd name="connsiteY6" fmla="*/ 3024336 h 3024336"/>
                <a:gd name="connsiteX7" fmla="*/ 130869 w 1881086"/>
                <a:gd name="connsiteY7" fmla="*/ 3024336 h 3024336"/>
                <a:gd name="connsiteX8" fmla="*/ 0 w 1881086"/>
                <a:gd name="connsiteY8" fmla="*/ 2893467 h 3024336"/>
                <a:gd name="connsiteX9" fmla="*/ 0 w 1881086"/>
                <a:gd name="connsiteY9" fmla="*/ 130869 h 3024336"/>
                <a:gd name="connsiteX10" fmla="*/ 130869 w 1881086"/>
                <a:gd name="connsiteY10" fmla="*/ 0 h 3024336"/>
                <a:gd name="connsiteX0" fmla="*/ 130869 w 2078588"/>
                <a:gd name="connsiteY0" fmla="*/ 0 h 3024336"/>
                <a:gd name="connsiteX1" fmla="*/ 1453307 w 2078588"/>
                <a:gd name="connsiteY1" fmla="*/ 0 h 3024336"/>
                <a:gd name="connsiteX2" fmla="*/ 1584176 w 2078588"/>
                <a:gd name="connsiteY2" fmla="*/ 130869 h 3024336"/>
                <a:gd name="connsiteX3" fmla="*/ 1584176 w 2078588"/>
                <a:gd name="connsiteY3" fmla="*/ 131000 h 3024336"/>
                <a:gd name="connsiteX4" fmla="*/ 2078588 w 2078588"/>
                <a:gd name="connsiteY4" fmla="*/ 1531925 h 3024336"/>
                <a:gd name="connsiteX5" fmla="*/ 1574806 w 2078588"/>
                <a:gd name="connsiteY5" fmla="*/ 2939881 h 3024336"/>
                <a:gd name="connsiteX6" fmla="*/ 1453307 w 2078588"/>
                <a:gd name="connsiteY6" fmla="*/ 3024336 h 3024336"/>
                <a:gd name="connsiteX7" fmla="*/ 130869 w 2078588"/>
                <a:gd name="connsiteY7" fmla="*/ 3024336 h 3024336"/>
                <a:gd name="connsiteX8" fmla="*/ 0 w 2078588"/>
                <a:gd name="connsiteY8" fmla="*/ 2893467 h 3024336"/>
                <a:gd name="connsiteX9" fmla="*/ 0 w 2078588"/>
                <a:gd name="connsiteY9" fmla="*/ 130869 h 3024336"/>
                <a:gd name="connsiteX10" fmla="*/ 130869 w 2078588"/>
                <a:gd name="connsiteY10" fmla="*/ 0 h 3024336"/>
                <a:gd name="connsiteX0" fmla="*/ 130869 w 2078588"/>
                <a:gd name="connsiteY0" fmla="*/ 0 h 3024336"/>
                <a:gd name="connsiteX1" fmla="*/ 1453307 w 2078588"/>
                <a:gd name="connsiteY1" fmla="*/ 0 h 3024336"/>
                <a:gd name="connsiteX2" fmla="*/ 1584176 w 2078588"/>
                <a:gd name="connsiteY2" fmla="*/ 130869 h 3024336"/>
                <a:gd name="connsiteX3" fmla="*/ 1584176 w 2078588"/>
                <a:gd name="connsiteY3" fmla="*/ 131000 h 3024336"/>
                <a:gd name="connsiteX4" fmla="*/ 2078588 w 2078588"/>
                <a:gd name="connsiteY4" fmla="*/ 1531925 h 3024336"/>
                <a:gd name="connsiteX5" fmla="*/ 1574806 w 2078588"/>
                <a:gd name="connsiteY5" fmla="*/ 2939881 h 3024336"/>
                <a:gd name="connsiteX6" fmla="*/ 1453307 w 2078588"/>
                <a:gd name="connsiteY6" fmla="*/ 3024336 h 3024336"/>
                <a:gd name="connsiteX7" fmla="*/ 130869 w 2078588"/>
                <a:gd name="connsiteY7" fmla="*/ 3024336 h 3024336"/>
                <a:gd name="connsiteX8" fmla="*/ 0 w 2078588"/>
                <a:gd name="connsiteY8" fmla="*/ 2893467 h 3024336"/>
                <a:gd name="connsiteX9" fmla="*/ 0 w 2078588"/>
                <a:gd name="connsiteY9" fmla="*/ 130869 h 3024336"/>
                <a:gd name="connsiteX10" fmla="*/ 130869 w 2078588"/>
                <a:gd name="connsiteY10" fmla="*/ 0 h 3024336"/>
                <a:gd name="connsiteX0" fmla="*/ 130869 w 2078588"/>
                <a:gd name="connsiteY0" fmla="*/ 0 h 3024336"/>
                <a:gd name="connsiteX1" fmla="*/ 1453307 w 2078588"/>
                <a:gd name="connsiteY1" fmla="*/ 0 h 3024336"/>
                <a:gd name="connsiteX2" fmla="*/ 1584176 w 2078588"/>
                <a:gd name="connsiteY2" fmla="*/ 130869 h 3024336"/>
                <a:gd name="connsiteX3" fmla="*/ 1584176 w 2078588"/>
                <a:gd name="connsiteY3" fmla="*/ 131000 h 3024336"/>
                <a:gd name="connsiteX4" fmla="*/ 2078588 w 2078588"/>
                <a:gd name="connsiteY4" fmla="*/ 1531925 h 3024336"/>
                <a:gd name="connsiteX5" fmla="*/ 1574806 w 2078588"/>
                <a:gd name="connsiteY5" fmla="*/ 2939881 h 3024336"/>
                <a:gd name="connsiteX6" fmla="*/ 1453307 w 2078588"/>
                <a:gd name="connsiteY6" fmla="*/ 3024336 h 3024336"/>
                <a:gd name="connsiteX7" fmla="*/ 130869 w 2078588"/>
                <a:gd name="connsiteY7" fmla="*/ 3024336 h 3024336"/>
                <a:gd name="connsiteX8" fmla="*/ 0 w 2078588"/>
                <a:gd name="connsiteY8" fmla="*/ 2893467 h 3024336"/>
                <a:gd name="connsiteX9" fmla="*/ 0 w 2078588"/>
                <a:gd name="connsiteY9" fmla="*/ 130869 h 3024336"/>
                <a:gd name="connsiteX10" fmla="*/ 130869 w 2078588"/>
                <a:gd name="connsiteY10" fmla="*/ 0 h 302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8588" h="3024336">
                  <a:moveTo>
                    <a:pt x="130869" y="0"/>
                  </a:moveTo>
                  <a:lnTo>
                    <a:pt x="1453307" y="0"/>
                  </a:lnTo>
                  <a:cubicBezTo>
                    <a:pt x="1525584" y="0"/>
                    <a:pt x="1584176" y="58592"/>
                    <a:pt x="1584176" y="130869"/>
                  </a:cubicBezTo>
                  <a:lnTo>
                    <a:pt x="1584176" y="131000"/>
                  </a:lnTo>
                  <a:lnTo>
                    <a:pt x="2078588" y="1531925"/>
                  </a:lnTo>
                  <a:cubicBezTo>
                    <a:pt x="1925291" y="2033885"/>
                    <a:pt x="1742733" y="2465900"/>
                    <a:pt x="1574806" y="2939881"/>
                  </a:cubicBezTo>
                  <a:cubicBezTo>
                    <a:pt x="1556783" y="2989390"/>
                    <a:pt x="1509126" y="3024336"/>
                    <a:pt x="1453307" y="3024336"/>
                  </a:cubicBezTo>
                  <a:lnTo>
                    <a:pt x="130869" y="3024336"/>
                  </a:lnTo>
                  <a:cubicBezTo>
                    <a:pt x="58592" y="3024336"/>
                    <a:pt x="0" y="2965744"/>
                    <a:pt x="0" y="2893467"/>
                  </a:cubicBezTo>
                  <a:lnTo>
                    <a:pt x="0" y="130869"/>
                  </a:lnTo>
                  <a:cubicBezTo>
                    <a:pt x="0" y="58592"/>
                    <a:pt x="58592" y="0"/>
                    <a:pt x="130869" y="0"/>
                  </a:cubicBezTo>
                  <a:close/>
                </a:path>
              </a:pathLst>
            </a:custGeom>
            <a:solidFill>
              <a:sysClr val="window" lastClr="FFFFFF"/>
            </a:solidFill>
            <a:ln w="28575" cap="flat" cmpd="sng" algn="ctr">
              <a:solidFill>
                <a:srgbClr val="45C1A4"/>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rgbClr val="0E7FB7"/>
                </a:solidFill>
                <a:effectLst/>
                <a:uLnTx/>
                <a:uFillTx/>
                <a:latin typeface="Arial"/>
                <a:ea typeface="Arial Unicode MS"/>
                <a:cs typeface="+mn-cs"/>
              </a:endParaRPr>
            </a:p>
          </p:txBody>
        </p:sp>
        <p:sp>
          <p:nvSpPr>
            <p:cNvPr id="72" name="Diamond 61">
              <a:extLst>
                <a:ext uri="{FF2B5EF4-FFF2-40B4-BE49-F238E27FC236}">
                  <a16:creationId xmlns:a16="http://schemas.microsoft.com/office/drawing/2014/main" id="{A7A6D8E6-729B-F0AE-98E0-5CCF6B6E83CE}"/>
                </a:ext>
              </a:extLst>
            </p:cNvPr>
            <p:cNvSpPr/>
            <p:nvPr/>
          </p:nvSpPr>
          <p:spPr>
            <a:xfrm>
              <a:off x="7901460" y="2009023"/>
              <a:ext cx="769975" cy="2318585"/>
            </a:xfrm>
            <a:prstGeom prst="diamond">
              <a:avLst/>
            </a:prstGeom>
            <a:solidFill>
              <a:srgbClr val="45C1A4"/>
            </a:solidFill>
            <a:ln w="28575" cap="flat" cmpd="sng" algn="ctr">
              <a:solidFill>
                <a:srgbClr val="45C1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74" name="TextBox 73">
              <a:extLst>
                <a:ext uri="{FF2B5EF4-FFF2-40B4-BE49-F238E27FC236}">
                  <a16:creationId xmlns:a16="http://schemas.microsoft.com/office/drawing/2014/main" id="{A8B50A65-15E6-6A27-C299-97290D07641F}"/>
                </a:ext>
              </a:extLst>
            </p:cNvPr>
            <p:cNvSpPr txBox="1"/>
            <p:nvPr/>
          </p:nvSpPr>
          <p:spPr>
            <a:xfrm>
              <a:off x="7951083" y="2928250"/>
              <a:ext cx="699815" cy="480131"/>
            </a:xfrm>
            <a:prstGeom prst="rect">
              <a:avLst/>
            </a:prstGeom>
            <a:noFill/>
          </p:spPr>
          <p:txBody>
            <a:bodyPr wrap="square" lIns="72000" tIns="0" rIns="7200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2800" b="1" i="0" u="none" strike="noStrike" kern="0" cap="none" spc="0" normalizeH="0" baseline="0" noProof="0" dirty="0">
                  <a:ln>
                    <a:noFill/>
                  </a:ln>
                  <a:solidFill>
                    <a:prstClr val="white"/>
                  </a:solidFill>
                  <a:effectLst/>
                  <a:uLnTx/>
                  <a:uFillTx/>
                  <a:latin typeface="Arial"/>
                  <a:ea typeface="Arial Unicode MS"/>
                </a:rPr>
                <a:t>22’</a:t>
              </a:r>
              <a:endParaRPr kumimoji="0" lang="ko-KR" altLang="en-US" sz="2800" b="1" i="0" u="none" strike="noStrike" kern="0" cap="none" spc="0" normalizeH="0" baseline="0" noProof="0" dirty="0">
                <a:ln>
                  <a:noFill/>
                </a:ln>
                <a:solidFill>
                  <a:prstClr val="white"/>
                </a:solidFill>
                <a:effectLst/>
                <a:uLnTx/>
                <a:uFillTx/>
                <a:latin typeface="Arial"/>
                <a:ea typeface="Arial Unicode MS"/>
              </a:endParaRPr>
            </a:p>
          </p:txBody>
        </p:sp>
      </p:grpSp>
      <p:grpSp>
        <p:nvGrpSpPr>
          <p:cNvPr id="113" name="Group 112">
            <a:extLst>
              <a:ext uri="{FF2B5EF4-FFF2-40B4-BE49-F238E27FC236}">
                <a16:creationId xmlns:a16="http://schemas.microsoft.com/office/drawing/2014/main" id="{63673A35-0EAB-F431-7620-A01CC792BB7B}"/>
              </a:ext>
            </a:extLst>
          </p:cNvPr>
          <p:cNvGrpSpPr/>
          <p:nvPr/>
        </p:nvGrpSpPr>
        <p:grpSpPr>
          <a:xfrm>
            <a:off x="3648319" y="1349735"/>
            <a:ext cx="2481119" cy="3200400"/>
            <a:chOff x="3648320" y="1349735"/>
            <a:chExt cx="2343652" cy="3566160"/>
          </a:xfrm>
        </p:grpSpPr>
        <p:sp>
          <p:nvSpPr>
            <p:cNvPr id="78" name="Rounded Rectangle 3">
              <a:extLst>
                <a:ext uri="{FF2B5EF4-FFF2-40B4-BE49-F238E27FC236}">
                  <a16:creationId xmlns:a16="http://schemas.microsoft.com/office/drawing/2014/main" id="{09ED5622-205B-E193-59F7-D4BE7C5FC7BC}"/>
                </a:ext>
              </a:extLst>
            </p:cNvPr>
            <p:cNvSpPr/>
            <p:nvPr/>
          </p:nvSpPr>
          <p:spPr>
            <a:xfrm>
              <a:off x="3648320" y="1349735"/>
              <a:ext cx="2343652" cy="3566160"/>
            </a:xfrm>
            <a:custGeom>
              <a:avLst/>
              <a:gdLst>
                <a:gd name="connsiteX0" fmla="*/ 130869 w 1881086"/>
                <a:gd name="connsiteY0" fmla="*/ 0 h 3024336"/>
                <a:gd name="connsiteX1" fmla="*/ 1453307 w 1881086"/>
                <a:gd name="connsiteY1" fmla="*/ 0 h 3024336"/>
                <a:gd name="connsiteX2" fmla="*/ 1584176 w 1881086"/>
                <a:gd name="connsiteY2" fmla="*/ 130869 h 3024336"/>
                <a:gd name="connsiteX3" fmla="*/ 1584176 w 1881086"/>
                <a:gd name="connsiteY3" fmla="*/ 131000 h 3024336"/>
                <a:gd name="connsiteX4" fmla="*/ 1881086 w 1881086"/>
                <a:gd name="connsiteY4" fmla="*/ 1538919 h 3024336"/>
                <a:gd name="connsiteX5" fmla="*/ 1574806 w 1881086"/>
                <a:gd name="connsiteY5" fmla="*/ 2939881 h 3024336"/>
                <a:gd name="connsiteX6" fmla="*/ 1453307 w 1881086"/>
                <a:gd name="connsiteY6" fmla="*/ 3024336 h 3024336"/>
                <a:gd name="connsiteX7" fmla="*/ 130869 w 1881086"/>
                <a:gd name="connsiteY7" fmla="*/ 3024336 h 3024336"/>
                <a:gd name="connsiteX8" fmla="*/ 0 w 1881086"/>
                <a:gd name="connsiteY8" fmla="*/ 2893467 h 3024336"/>
                <a:gd name="connsiteX9" fmla="*/ 0 w 1881086"/>
                <a:gd name="connsiteY9" fmla="*/ 130869 h 3024336"/>
                <a:gd name="connsiteX10" fmla="*/ 130869 w 1881086"/>
                <a:gd name="connsiteY10" fmla="*/ 0 h 3024336"/>
                <a:gd name="connsiteX0" fmla="*/ 130869 w 2078588"/>
                <a:gd name="connsiteY0" fmla="*/ 0 h 3024336"/>
                <a:gd name="connsiteX1" fmla="*/ 1453307 w 2078588"/>
                <a:gd name="connsiteY1" fmla="*/ 0 h 3024336"/>
                <a:gd name="connsiteX2" fmla="*/ 1584176 w 2078588"/>
                <a:gd name="connsiteY2" fmla="*/ 130869 h 3024336"/>
                <a:gd name="connsiteX3" fmla="*/ 1584176 w 2078588"/>
                <a:gd name="connsiteY3" fmla="*/ 131000 h 3024336"/>
                <a:gd name="connsiteX4" fmla="*/ 2078588 w 2078588"/>
                <a:gd name="connsiteY4" fmla="*/ 1531925 h 3024336"/>
                <a:gd name="connsiteX5" fmla="*/ 1574806 w 2078588"/>
                <a:gd name="connsiteY5" fmla="*/ 2939881 h 3024336"/>
                <a:gd name="connsiteX6" fmla="*/ 1453307 w 2078588"/>
                <a:gd name="connsiteY6" fmla="*/ 3024336 h 3024336"/>
                <a:gd name="connsiteX7" fmla="*/ 130869 w 2078588"/>
                <a:gd name="connsiteY7" fmla="*/ 3024336 h 3024336"/>
                <a:gd name="connsiteX8" fmla="*/ 0 w 2078588"/>
                <a:gd name="connsiteY8" fmla="*/ 2893467 h 3024336"/>
                <a:gd name="connsiteX9" fmla="*/ 0 w 2078588"/>
                <a:gd name="connsiteY9" fmla="*/ 130869 h 3024336"/>
                <a:gd name="connsiteX10" fmla="*/ 130869 w 2078588"/>
                <a:gd name="connsiteY10" fmla="*/ 0 h 3024336"/>
                <a:gd name="connsiteX0" fmla="*/ 130869 w 2078588"/>
                <a:gd name="connsiteY0" fmla="*/ 0 h 3024336"/>
                <a:gd name="connsiteX1" fmla="*/ 1453307 w 2078588"/>
                <a:gd name="connsiteY1" fmla="*/ 0 h 3024336"/>
                <a:gd name="connsiteX2" fmla="*/ 1584176 w 2078588"/>
                <a:gd name="connsiteY2" fmla="*/ 130869 h 3024336"/>
                <a:gd name="connsiteX3" fmla="*/ 1584176 w 2078588"/>
                <a:gd name="connsiteY3" fmla="*/ 131000 h 3024336"/>
                <a:gd name="connsiteX4" fmla="*/ 2078588 w 2078588"/>
                <a:gd name="connsiteY4" fmla="*/ 1531925 h 3024336"/>
                <a:gd name="connsiteX5" fmla="*/ 1574806 w 2078588"/>
                <a:gd name="connsiteY5" fmla="*/ 2939881 h 3024336"/>
                <a:gd name="connsiteX6" fmla="*/ 1453307 w 2078588"/>
                <a:gd name="connsiteY6" fmla="*/ 3024336 h 3024336"/>
                <a:gd name="connsiteX7" fmla="*/ 130869 w 2078588"/>
                <a:gd name="connsiteY7" fmla="*/ 3024336 h 3024336"/>
                <a:gd name="connsiteX8" fmla="*/ 0 w 2078588"/>
                <a:gd name="connsiteY8" fmla="*/ 2893467 h 3024336"/>
                <a:gd name="connsiteX9" fmla="*/ 0 w 2078588"/>
                <a:gd name="connsiteY9" fmla="*/ 130869 h 3024336"/>
                <a:gd name="connsiteX10" fmla="*/ 130869 w 2078588"/>
                <a:gd name="connsiteY10" fmla="*/ 0 h 3024336"/>
                <a:gd name="connsiteX0" fmla="*/ 130869 w 2078588"/>
                <a:gd name="connsiteY0" fmla="*/ 0 h 3024336"/>
                <a:gd name="connsiteX1" fmla="*/ 1453307 w 2078588"/>
                <a:gd name="connsiteY1" fmla="*/ 0 h 3024336"/>
                <a:gd name="connsiteX2" fmla="*/ 1584176 w 2078588"/>
                <a:gd name="connsiteY2" fmla="*/ 130869 h 3024336"/>
                <a:gd name="connsiteX3" fmla="*/ 1584176 w 2078588"/>
                <a:gd name="connsiteY3" fmla="*/ 131000 h 3024336"/>
                <a:gd name="connsiteX4" fmla="*/ 2078588 w 2078588"/>
                <a:gd name="connsiteY4" fmla="*/ 1531925 h 3024336"/>
                <a:gd name="connsiteX5" fmla="*/ 1574806 w 2078588"/>
                <a:gd name="connsiteY5" fmla="*/ 2939881 h 3024336"/>
                <a:gd name="connsiteX6" fmla="*/ 1453307 w 2078588"/>
                <a:gd name="connsiteY6" fmla="*/ 3024336 h 3024336"/>
                <a:gd name="connsiteX7" fmla="*/ 130869 w 2078588"/>
                <a:gd name="connsiteY7" fmla="*/ 3024336 h 3024336"/>
                <a:gd name="connsiteX8" fmla="*/ 0 w 2078588"/>
                <a:gd name="connsiteY8" fmla="*/ 2893467 h 3024336"/>
                <a:gd name="connsiteX9" fmla="*/ 0 w 2078588"/>
                <a:gd name="connsiteY9" fmla="*/ 130869 h 3024336"/>
                <a:gd name="connsiteX10" fmla="*/ 130869 w 2078588"/>
                <a:gd name="connsiteY10" fmla="*/ 0 h 302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8588" h="3024336">
                  <a:moveTo>
                    <a:pt x="130869" y="0"/>
                  </a:moveTo>
                  <a:lnTo>
                    <a:pt x="1453307" y="0"/>
                  </a:lnTo>
                  <a:cubicBezTo>
                    <a:pt x="1525584" y="0"/>
                    <a:pt x="1584176" y="58592"/>
                    <a:pt x="1584176" y="130869"/>
                  </a:cubicBezTo>
                  <a:lnTo>
                    <a:pt x="1584176" y="131000"/>
                  </a:lnTo>
                  <a:lnTo>
                    <a:pt x="2078588" y="1531925"/>
                  </a:lnTo>
                  <a:cubicBezTo>
                    <a:pt x="1925291" y="2033885"/>
                    <a:pt x="1742733" y="2465900"/>
                    <a:pt x="1574806" y="2939881"/>
                  </a:cubicBezTo>
                  <a:cubicBezTo>
                    <a:pt x="1556783" y="2989390"/>
                    <a:pt x="1509126" y="3024336"/>
                    <a:pt x="1453307" y="3024336"/>
                  </a:cubicBezTo>
                  <a:lnTo>
                    <a:pt x="130869" y="3024336"/>
                  </a:lnTo>
                  <a:cubicBezTo>
                    <a:pt x="58592" y="3024336"/>
                    <a:pt x="0" y="2965744"/>
                    <a:pt x="0" y="2893467"/>
                  </a:cubicBezTo>
                  <a:lnTo>
                    <a:pt x="0" y="130869"/>
                  </a:lnTo>
                  <a:cubicBezTo>
                    <a:pt x="0" y="58592"/>
                    <a:pt x="58592" y="0"/>
                    <a:pt x="130869" y="0"/>
                  </a:cubicBezTo>
                  <a:close/>
                </a:path>
              </a:pathLst>
            </a:custGeom>
            <a:solidFill>
              <a:sysClr val="window" lastClr="FFFFFF"/>
            </a:solidFill>
            <a:ln w="28575" cap="flat" cmpd="sng" algn="ctr">
              <a:solidFill>
                <a:srgbClr val="4BACC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rgbClr val="0E7FB7"/>
                </a:solidFill>
                <a:effectLst/>
                <a:uLnTx/>
                <a:uFillTx/>
                <a:latin typeface="Arial"/>
                <a:ea typeface="Arial Unicode MS"/>
                <a:cs typeface="+mn-cs"/>
              </a:endParaRPr>
            </a:p>
          </p:txBody>
        </p:sp>
        <p:sp>
          <p:nvSpPr>
            <p:cNvPr id="79" name="Diamond 68">
              <a:extLst>
                <a:ext uri="{FF2B5EF4-FFF2-40B4-BE49-F238E27FC236}">
                  <a16:creationId xmlns:a16="http://schemas.microsoft.com/office/drawing/2014/main" id="{3F483526-F7E5-0A74-E77A-CAF3ACC0FDD6}"/>
                </a:ext>
              </a:extLst>
            </p:cNvPr>
            <p:cNvSpPr/>
            <p:nvPr/>
          </p:nvSpPr>
          <p:spPr>
            <a:xfrm>
              <a:off x="5221997" y="2009023"/>
              <a:ext cx="769975" cy="2318585"/>
            </a:xfrm>
            <a:prstGeom prst="diamond">
              <a:avLst/>
            </a:prstGeom>
            <a:solidFill>
              <a:srgbClr val="4BACC6"/>
            </a:solidFill>
            <a:ln w="28575" cap="flat" cmpd="sng" algn="ctr">
              <a:solidFill>
                <a:srgbClr val="4BACC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81" name="TextBox 80">
              <a:extLst>
                <a:ext uri="{FF2B5EF4-FFF2-40B4-BE49-F238E27FC236}">
                  <a16:creationId xmlns:a16="http://schemas.microsoft.com/office/drawing/2014/main" id="{446282B7-6109-C6C9-C6F6-D806A08AA15E}"/>
                </a:ext>
              </a:extLst>
            </p:cNvPr>
            <p:cNvSpPr txBox="1"/>
            <p:nvPr/>
          </p:nvSpPr>
          <p:spPr>
            <a:xfrm>
              <a:off x="5271620" y="2928249"/>
              <a:ext cx="699815" cy="480131"/>
            </a:xfrm>
            <a:prstGeom prst="rect">
              <a:avLst/>
            </a:prstGeom>
            <a:noFill/>
          </p:spPr>
          <p:txBody>
            <a:bodyPr wrap="square" lIns="72000" tIns="0" rIns="7200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ko-KR" sz="2800" b="1" kern="0" dirty="0">
                  <a:solidFill>
                    <a:prstClr val="white"/>
                  </a:solidFill>
                  <a:latin typeface="Arial"/>
                  <a:ea typeface="Arial Unicode MS"/>
                </a:rPr>
                <a:t>19’</a:t>
              </a:r>
              <a:endParaRPr kumimoji="0" lang="ko-KR" altLang="en-US" sz="2800" b="1" i="0" u="none" strike="noStrike" kern="0" cap="none" spc="0" normalizeH="0" baseline="0" noProof="0" dirty="0">
                <a:ln>
                  <a:noFill/>
                </a:ln>
                <a:solidFill>
                  <a:prstClr val="white"/>
                </a:solidFill>
                <a:effectLst/>
                <a:uLnTx/>
                <a:uFillTx/>
                <a:latin typeface="Arial"/>
                <a:ea typeface="Arial Unicode MS"/>
              </a:endParaRPr>
            </a:p>
          </p:txBody>
        </p:sp>
      </p:grpSp>
      <p:sp>
        <p:nvSpPr>
          <p:cNvPr id="2" name="Title 1">
            <a:extLst>
              <a:ext uri="{FF2B5EF4-FFF2-40B4-BE49-F238E27FC236}">
                <a16:creationId xmlns:a16="http://schemas.microsoft.com/office/drawing/2014/main" id="{B6D6605B-902D-8F49-A3A2-5668E6B0630B}"/>
              </a:ext>
            </a:extLst>
          </p:cNvPr>
          <p:cNvSpPr>
            <a:spLocks noGrp="1"/>
          </p:cNvSpPr>
          <p:nvPr>
            <p:ph type="title"/>
          </p:nvPr>
        </p:nvSpPr>
        <p:spPr/>
        <p:txBody>
          <a:bodyPr>
            <a:normAutofit/>
          </a:bodyPr>
          <a:lstStyle/>
          <a:p>
            <a:r>
              <a:rPr lang="en-US" sz="4000" dirty="0">
                <a:effectLst>
                  <a:outerShdw blurRad="38100" dist="38100" dir="2700000" algn="tl">
                    <a:srgbClr val="000000">
                      <a:alpha val="43137"/>
                    </a:srgbClr>
                  </a:outerShdw>
                </a:effectLst>
                <a:latin typeface="+mn-lt"/>
              </a:rPr>
              <a:t>SMC EDSFF Storage Platform Release Timeline</a:t>
            </a:r>
          </a:p>
        </p:txBody>
      </p:sp>
      <p:sp>
        <p:nvSpPr>
          <p:cNvPr id="3" name="Date Placeholder 2">
            <a:extLst>
              <a:ext uri="{FF2B5EF4-FFF2-40B4-BE49-F238E27FC236}">
                <a16:creationId xmlns:a16="http://schemas.microsoft.com/office/drawing/2014/main" id="{D5E373E8-7A88-A917-6739-90548DB73E0F}"/>
              </a:ext>
            </a:extLst>
          </p:cNvPr>
          <p:cNvSpPr>
            <a:spLocks noGrp="1"/>
          </p:cNvSpPr>
          <p:nvPr>
            <p:ph type="dt" sz="half" idx="10"/>
          </p:nvPr>
        </p:nvSpPr>
        <p:spPr/>
        <p:txBody>
          <a:bodyPr/>
          <a:lstStyle/>
          <a:p>
            <a:fld id="{2AF100D4-4316-A84D-BCF2-A17C38343011}" type="datetime1">
              <a:rPr lang="en-US" smtClean="0"/>
              <a:t>7/3/2023</a:t>
            </a:fld>
            <a:endParaRPr lang="en-US" dirty="0"/>
          </a:p>
        </p:txBody>
      </p:sp>
      <p:sp>
        <p:nvSpPr>
          <p:cNvPr id="4" name="Footer Placeholder 3">
            <a:extLst>
              <a:ext uri="{FF2B5EF4-FFF2-40B4-BE49-F238E27FC236}">
                <a16:creationId xmlns:a16="http://schemas.microsoft.com/office/drawing/2014/main" id="{1BCE68B4-7ED6-E09C-8810-7FDE1D9DE010}"/>
              </a:ext>
            </a:extLst>
          </p:cNvPr>
          <p:cNvSpPr>
            <a:spLocks noGrp="1"/>
          </p:cNvSpPr>
          <p:nvPr>
            <p:ph type="ftr" sz="quarter" idx="11"/>
          </p:nvPr>
        </p:nvSpPr>
        <p:spPr/>
        <p:txBody>
          <a:bodyPr/>
          <a:lstStyle/>
          <a:p>
            <a:pPr algn="r"/>
            <a:r>
              <a:rPr lang="en-US"/>
              <a:t>Better Faster Greener™  © 2023 Supermicro</a:t>
            </a:r>
            <a:endParaRPr lang="en-US" dirty="0"/>
          </a:p>
        </p:txBody>
      </p:sp>
      <p:sp>
        <p:nvSpPr>
          <p:cNvPr id="5" name="Slide Number Placeholder 4">
            <a:extLst>
              <a:ext uri="{FF2B5EF4-FFF2-40B4-BE49-F238E27FC236}">
                <a16:creationId xmlns:a16="http://schemas.microsoft.com/office/drawing/2014/main" id="{BC6B2070-D6DF-BF86-9684-94FBB6518959}"/>
              </a:ext>
            </a:extLst>
          </p:cNvPr>
          <p:cNvSpPr>
            <a:spLocks noGrp="1"/>
          </p:cNvSpPr>
          <p:nvPr>
            <p:ph type="sldNum" sz="quarter" idx="12"/>
          </p:nvPr>
        </p:nvSpPr>
        <p:spPr/>
        <p:txBody>
          <a:bodyPr/>
          <a:lstStyle/>
          <a:p>
            <a:fld id="{4CD8D1E7-0940-1443-9064-E7A6805360BC}" type="slidenum">
              <a:rPr lang="en-US" smtClean="0"/>
              <a:pPr/>
              <a:t>5</a:t>
            </a:fld>
            <a:endParaRPr lang="en-US" dirty="0"/>
          </a:p>
        </p:txBody>
      </p:sp>
      <p:sp>
        <p:nvSpPr>
          <p:cNvPr id="69" name="TextBox 68">
            <a:extLst>
              <a:ext uri="{FF2B5EF4-FFF2-40B4-BE49-F238E27FC236}">
                <a16:creationId xmlns:a16="http://schemas.microsoft.com/office/drawing/2014/main" id="{D5F4476E-80AF-73EF-C7DA-F7B8CCBBF003}"/>
              </a:ext>
            </a:extLst>
          </p:cNvPr>
          <p:cNvSpPr txBox="1"/>
          <p:nvPr/>
        </p:nvSpPr>
        <p:spPr>
          <a:xfrm>
            <a:off x="9216898" y="1554480"/>
            <a:ext cx="1508767"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ko-KR" b="1" kern="0" dirty="0">
                <a:solidFill>
                  <a:srgbClr val="B9D533"/>
                </a:solidFill>
                <a:latin typeface="Arial Black" panose="020B0A04020102020204" pitchFamily="34" charset="0"/>
                <a:ea typeface="Arial Unicode MS"/>
              </a:rPr>
              <a:t>PCIe Gen</a:t>
            </a:r>
            <a:r>
              <a:rPr kumimoji="0" lang="en-US" altLang="ko-KR" b="1" i="0" u="none" strike="noStrike" kern="0" cap="none" spc="0" normalizeH="0" baseline="0" noProof="0" dirty="0">
                <a:ln>
                  <a:noFill/>
                </a:ln>
                <a:solidFill>
                  <a:srgbClr val="B9D533"/>
                </a:solidFill>
                <a:uLnTx/>
                <a:uFillTx/>
                <a:latin typeface="Arial Black" panose="020B0A04020102020204" pitchFamily="34" charset="0"/>
                <a:ea typeface="Arial Unicode MS"/>
              </a:rPr>
              <a:t>5 E3.S (CXL)</a:t>
            </a:r>
            <a:endParaRPr kumimoji="0" lang="ko-KR" altLang="en-US" b="1" i="0" u="none" strike="noStrike" kern="0" cap="none" spc="0" normalizeH="0" baseline="0" noProof="0" dirty="0">
              <a:ln>
                <a:noFill/>
              </a:ln>
              <a:solidFill>
                <a:srgbClr val="B9D533"/>
              </a:solidFill>
              <a:uLnTx/>
              <a:uFillTx/>
              <a:latin typeface="Arial Black" panose="020B0A04020102020204" pitchFamily="34" charset="0"/>
              <a:ea typeface="Arial Unicode MS"/>
            </a:endParaRPr>
          </a:p>
        </p:txBody>
      </p:sp>
      <p:sp>
        <p:nvSpPr>
          <p:cNvPr id="76" name="TextBox 75">
            <a:extLst>
              <a:ext uri="{FF2B5EF4-FFF2-40B4-BE49-F238E27FC236}">
                <a16:creationId xmlns:a16="http://schemas.microsoft.com/office/drawing/2014/main" id="{90E16F07-8122-EF51-BF4B-D932FE22F8A6}"/>
              </a:ext>
            </a:extLst>
          </p:cNvPr>
          <p:cNvSpPr txBox="1"/>
          <p:nvPr/>
        </p:nvSpPr>
        <p:spPr>
          <a:xfrm>
            <a:off x="6537434" y="1554480"/>
            <a:ext cx="152357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b="1" i="0" u="none" strike="noStrike" kern="0" cap="none" spc="0" normalizeH="0" baseline="0" noProof="0" dirty="0">
                <a:ln>
                  <a:noFill/>
                </a:ln>
                <a:solidFill>
                  <a:srgbClr val="45C1A4"/>
                </a:solidFill>
                <a:effectLst/>
                <a:uLnTx/>
                <a:uFillTx/>
                <a:latin typeface="Arial Black" panose="020B0A04020102020204" pitchFamily="34" charset="0"/>
                <a:ea typeface="Arial Unicode MS"/>
              </a:rPr>
              <a:t>PCIe Gen5 E1.S</a:t>
            </a:r>
            <a:endParaRPr kumimoji="0" lang="ko-KR" altLang="en-US" b="1" i="0" u="none" strike="noStrike" kern="0" cap="none" spc="0" normalizeH="0" baseline="0" noProof="0" dirty="0">
              <a:ln>
                <a:noFill/>
              </a:ln>
              <a:solidFill>
                <a:srgbClr val="45C1A4"/>
              </a:solidFill>
              <a:effectLst/>
              <a:uLnTx/>
              <a:uFillTx/>
              <a:latin typeface="Arial Black" panose="020B0A04020102020204" pitchFamily="34" charset="0"/>
              <a:ea typeface="Arial Unicode MS"/>
            </a:endParaRPr>
          </a:p>
        </p:txBody>
      </p:sp>
      <p:sp>
        <p:nvSpPr>
          <p:cNvPr id="83" name="TextBox 82">
            <a:extLst>
              <a:ext uri="{FF2B5EF4-FFF2-40B4-BE49-F238E27FC236}">
                <a16:creationId xmlns:a16="http://schemas.microsoft.com/office/drawing/2014/main" id="{517437DB-C8FA-6850-DEDF-6D591BEE8CFC}"/>
              </a:ext>
            </a:extLst>
          </p:cNvPr>
          <p:cNvSpPr txBox="1"/>
          <p:nvPr/>
        </p:nvSpPr>
        <p:spPr>
          <a:xfrm>
            <a:off x="3833160" y="1554480"/>
            <a:ext cx="159262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b="1" i="0" u="none" strike="noStrike" kern="0" cap="none" spc="0" normalizeH="0" baseline="0" noProof="0" dirty="0">
                <a:ln>
                  <a:noFill/>
                </a:ln>
                <a:solidFill>
                  <a:srgbClr val="0E7FB7"/>
                </a:solidFill>
                <a:effectLst/>
                <a:uLnTx/>
                <a:uFillTx/>
                <a:latin typeface="Arial Black" panose="020B0A04020102020204" pitchFamily="34" charset="0"/>
                <a:ea typeface="Arial Unicode MS"/>
              </a:rPr>
              <a:t>PCIe Gen3 E1.S &amp; NF1</a:t>
            </a:r>
            <a:endParaRPr kumimoji="0" lang="ko-KR" altLang="en-US" b="1" i="0" u="none" strike="noStrike" kern="0" cap="none" spc="0" normalizeH="0" baseline="0" noProof="0" dirty="0">
              <a:ln>
                <a:noFill/>
              </a:ln>
              <a:solidFill>
                <a:srgbClr val="0E7FB7"/>
              </a:solidFill>
              <a:effectLst/>
              <a:uLnTx/>
              <a:uFillTx/>
              <a:latin typeface="Arial Black" panose="020B0A04020102020204" pitchFamily="34" charset="0"/>
              <a:ea typeface="Arial Unicode MS"/>
            </a:endParaRPr>
          </a:p>
        </p:txBody>
      </p:sp>
      <p:sp>
        <p:nvSpPr>
          <p:cNvPr id="89" name="TextBox 88">
            <a:extLst>
              <a:ext uri="{FF2B5EF4-FFF2-40B4-BE49-F238E27FC236}">
                <a16:creationId xmlns:a16="http://schemas.microsoft.com/office/drawing/2014/main" id="{CABAC2B2-3598-48F5-93F9-898C930FF10A}"/>
              </a:ext>
            </a:extLst>
          </p:cNvPr>
          <p:cNvSpPr txBox="1"/>
          <p:nvPr/>
        </p:nvSpPr>
        <p:spPr>
          <a:xfrm>
            <a:off x="1128886" y="2238333"/>
            <a:ext cx="1589232" cy="1354217"/>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0" cap="none" spc="0" normalizeH="0" baseline="0" noProof="0" dirty="0">
                <a:ln>
                  <a:noFill/>
                </a:ln>
                <a:solidFill>
                  <a:prstClr val="black">
                    <a:lumMod val="85000"/>
                    <a:lumOff val="15000"/>
                  </a:prstClr>
                </a:solidFill>
                <a:effectLst/>
                <a:uLnTx/>
                <a:uFillTx/>
                <a:ea typeface="Arial Unicode MS"/>
              </a:rPr>
              <a:t>Intel CLX DP, 165W TDP</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0" cap="none" spc="0" normalizeH="0" baseline="0" noProof="0" dirty="0">
                <a:ln>
                  <a:noFill/>
                </a:ln>
                <a:solidFill>
                  <a:prstClr val="black">
                    <a:lumMod val="85000"/>
                    <a:lumOff val="15000"/>
                  </a:prstClr>
                </a:solidFill>
                <a:effectLst/>
                <a:uLnTx/>
                <a:uFillTx/>
                <a:ea typeface="Arial Unicode MS"/>
              </a:rPr>
              <a:t>24 DIMMs DDR4</a:t>
            </a:r>
          </a:p>
          <a:p>
            <a:pPr marL="171450" indent="-171450" algn="l">
              <a:buFont typeface="Arial" panose="020B0604020202020204" pitchFamily="34" charset="0"/>
              <a:buChar char="•"/>
            </a:pPr>
            <a:r>
              <a:rPr lang="it-IT" sz="1400" b="0" i="0" u="none" strike="noStrike" dirty="0">
                <a:solidFill>
                  <a:srgbClr val="222222"/>
                </a:solidFill>
                <a:effectLst/>
              </a:rPr>
              <a:t>2 PCIe x16 HHHL slots</a:t>
            </a:r>
          </a:p>
          <a:p>
            <a:pPr marR="0" lvl="0" defTabSz="914400" eaLnBrk="1" fontAlgn="auto" latinLnBrk="0" hangingPunct="1">
              <a:lnSpc>
                <a:spcPct val="100000"/>
              </a:lnSpc>
              <a:spcBef>
                <a:spcPts val="0"/>
              </a:spcBef>
              <a:spcAft>
                <a:spcPts val="0"/>
              </a:spcAft>
              <a:buClrTx/>
              <a:buSzTx/>
              <a:tabLst/>
              <a:defRPr/>
            </a:pPr>
            <a:endParaRPr kumimoji="0" lang="ko-KR" altLang="en-US" sz="1200" b="0" i="0" u="none" strike="noStrike" kern="0" cap="none" spc="0" normalizeH="0" baseline="0" noProof="0" dirty="0">
              <a:ln>
                <a:noFill/>
              </a:ln>
              <a:solidFill>
                <a:prstClr val="black">
                  <a:lumMod val="85000"/>
                  <a:lumOff val="15000"/>
                </a:prstClr>
              </a:solidFill>
              <a:effectLst/>
              <a:uLnTx/>
              <a:uFillTx/>
              <a:ea typeface="Arial Unicode MS"/>
            </a:endParaRPr>
          </a:p>
        </p:txBody>
      </p:sp>
      <p:sp>
        <p:nvSpPr>
          <p:cNvPr id="90" name="TextBox 89">
            <a:extLst>
              <a:ext uri="{FF2B5EF4-FFF2-40B4-BE49-F238E27FC236}">
                <a16:creationId xmlns:a16="http://schemas.microsoft.com/office/drawing/2014/main" id="{0DE7AE39-9D08-1E62-03E6-DB9E2834EB1E}"/>
              </a:ext>
            </a:extLst>
          </p:cNvPr>
          <p:cNvSpPr txBox="1"/>
          <p:nvPr/>
        </p:nvSpPr>
        <p:spPr>
          <a:xfrm>
            <a:off x="1138141" y="1554480"/>
            <a:ext cx="158923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b="1" i="0" u="none" strike="noStrike" kern="0" cap="none" spc="0" normalizeH="0" baseline="0" noProof="0" dirty="0">
                <a:ln>
                  <a:noFill/>
                </a:ln>
                <a:solidFill>
                  <a:srgbClr val="0E7FB7"/>
                </a:solidFill>
                <a:effectLst/>
                <a:uLnTx/>
                <a:uFillTx/>
                <a:latin typeface="Arial Black" panose="020B0A04020102020204" pitchFamily="34" charset="0"/>
                <a:ea typeface="Arial Unicode MS"/>
              </a:rPr>
              <a:t>PCIe Gen3 E1.L</a:t>
            </a:r>
            <a:endParaRPr kumimoji="0" lang="ko-KR" altLang="en-US" b="1" i="0" u="none" strike="noStrike" kern="0" cap="none" spc="0" normalizeH="0" baseline="0" noProof="0" dirty="0">
              <a:ln>
                <a:noFill/>
              </a:ln>
              <a:solidFill>
                <a:srgbClr val="0E7FB7"/>
              </a:solidFill>
              <a:effectLst/>
              <a:uLnTx/>
              <a:uFillTx/>
              <a:latin typeface="Arial Black" panose="020B0A04020102020204" pitchFamily="34" charset="0"/>
              <a:ea typeface="Arial Unicode MS"/>
            </a:endParaRPr>
          </a:p>
        </p:txBody>
      </p:sp>
      <p:pic>
        <p:nvPicPr>
          <p:cNvPr id="91" name="Picture 4">
            <a:extLst>
              <a:ext uri="{FF2B5EF4-FFF2-40B4-BE49-F238E27FC236}">
                <a16:creationId xmlns:a16="http://schemas.microsoft.com/office/drawing/2014/main" id="{D4683399-2C12-955D-E289-94A5D16E1C8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9810" y="4875384"/>
            <a:ext cx="2247464" cy="139342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a:extLst>
              <a:ext uri="{FF2B5EF4-FFF2-40B4-BE49-F238E27FC236}">
                <a16:creationId xmlns:a16="http://schemas.microsoft.com/office/drawing/2014/main" id="{AF84A96E-45DE-A8A6-5E6D-ABFC2572627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6998" y="5095270"/>
            <a:ext cx="2103120" cy="125661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a:extLst>
              <a:ext uri="{FF2B5EF4-FFF2-40B4-BE49-F238E27FC236}">
                <a16:creationId xmlns:a16="http://schemas.microsoft.com/office/drawing/2014/main" id="{D36A06FB-8C47-0FC9-C707-0F2090E339E3}"/>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3863" b="92275" l="1000" r="98000">
                        <a14:foregroundMark x1="7250" y1="76395" x2="7250" y2="76395"/>
                        <a14:foregroundMark x1="3750" y1="76395" x2="3750" y2="76395"/>
                        <a14:foregroundMark x1="2750" y1="82833" x2="2750" y2="82833"/>
                        <a14:foregroundMark x1="1000" y1="80258" x2="1000" y2="80258"/>
                        <a14:foregroundMark x1="74250" y1="89700" x2="74250" y2="89700"/>
                        <a14:foregroundMark x1="86500" y1="90558" x2="86500" y2="90558"/>
                        <a14:foregroundMark x1="89250" y1="92275" x2="89250" y2="92275"/>
                        <a14:foregroundMark x1="93250" y1="19742" x2="93250" y2="19742"/>
                        <a14:foregroundMark x1="52500" y1="12017" x2="52500" y2="12017"/>
                        <a14:foregroundMark x1="98000" y1="12876" x2="98000" y2="12876"/>
                        <a14:foregroundMark x1="45250" y1="3863" x2="45250" y2="3863"/>
                      </a14:backgroundRemoval>
                    </a14:imgEffect>
                  </a14:imgLayer>
                </a14:imgProps>
              </a:ext>
              <a:ext uri="{28A0092B-C50C-407E-A947-70E740481C1C}">
                <a14:useLocalDpi xmlns:a14="http://schemas.microsoft.com/office/drawing/2010/main"/>
              </a:ext>
            </a:extLst>
          </a:blip>
          <a:srcRect/>
          <a:stretch>
            <a:fillRect/>
          </a:stretch>
        </p:blipFill>
        <p:spPr bwMode="auto">
          <a:xfrm>
            <a:off x="3778736" y="4885932"/>
            <a:ext cx="2103120" cy="1225067"/>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5" descr="A close-up of a computer&#10;&#10;Description automatically generated with low confidence">
            <a:extLst>
              <a:ext uri="{FF2B5EF4-FFF2-40B4-BE49-F238E27FC236}">
                <a16:creationId xmlns:a16="http://schemas.microsoft.com/office/drawing/2014/main" id="{78E8D735-46B4-3C61-C805-8935A1408EE9}"/>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100000" l="0" r="98829"/>
                    </a14:imgEffect>
                  </a14:imgLayer>
                </a14:imgProps>
              </a:ext>
              <a:ext uri="{28A0092B-C50C-407E-A947-70E740481C1C}">
                <a14:useLocalDpi xmlns:a14="http://schemas.microsoft.com/office/drawing/2010/main"/>
              </a:ext>
            </a:extLst>
          </a:blip>
          <a:srcRect/>
          <a:stretch/>
        </p:blipFill>
        <p:spPr>
          <a:xfrm>
            <a:off x="6201580" y="4882487"/>
            <a:ext cx="2468880" cy="1371600"/>
          </a:xfrm>
          <a:prstGeom prst="rect">
            <a:avLst/>
          </a:prstGeom>
        </p:spPr>
      </p:pic>
      <p:sp>
        <p:nvSpPr>
          <p:cNvPr id="107" name="Rectangle 106">
            <a:extLst>
              <a:ext uri="{FF2B5EF4-FFF2-40B4-BE49-F238E27FC236}">
                <a16:creationId xmlns:a16="http://schemas.microsoft.com/office/drawing/2014/main" id="{31001239-8ED2-48C2-CF06-6C5CCD3C20E9}"/>
              </a:ext>
            </a:extLst>
          </p:cNvPr>
          <p:cNvSpPr/>
          <p:nvPr/>
        </p:nvSpPr>
        <p:spPr>
          <a:xfrm>
            <a:off x="822960" y="822960"/>
            <a:ext cx="9058158" cy="338554"/>
          </a:xfrm>
          <a:prstGeom prst="rect">
            <a:avLst/>
          </a:prstGeom>
        </p:spPr>
        <p:txBody>
          <a:bodyPr wrap="square">
            <a:spAutoFit/>
          </a:bodyPr>
          <a:lstStyle/>
          <a:p>
            <a:pPr lvl="0" defTabSz="1219140">
              <a:spcBef>
                <a:spcPts val="1067"/>
              </a:spcBef>
              <a:buClr>
                <a:srgbClr val="0085C3"/>
              </a:buClr>
              <a:defRPr/>
            </a:pPr>
            <a:r>
              <a:rPr lang="en-US" sz="1600" i="1" dirty="0">
                <a:solidFill>
                  <a:srgbClr val="FF0000"/>
                </a:solidFill>
                <a:cs typeface="Arial" panose="020B0604020202020204" pitchFamily="34" charset="0"/>
              </a:rPr>
              <a:t>Industry Leader for the EDSFF All-NVMe SSD Platforms  </a:t>
            </a:r>
            <a:endParaRPr lang="pt-BR" sz="1600" i="1" dirty="0">
              <a:solidFill>
                <a:srgbClr val="FF0000"/>
              </a:solidFill>
              <a:cs typeface="Arial" panose="020B0604020202020204" pitchFamily="34" charset="0"/>
            </a:endParaRPr>
          </a:p>
        </p:txBody>
      </p:sp>
      <p:sp>
        <p:nvSpPr>
          <p:cNvPr id="108" name="TextBox 107">
            <a:extLst>
              <a:ext uri="{FF2B5EF4-FFF2-40B4-BE49-F238E27FC236}">
                <a16:creationId xmlns:a16="http://schemas.microsoft.com/office/drawing/2014/main" id="{65B8784E-B569-7E2C-4016-F0E6FEEAB2DC}"/>
              </a:ext>
            </a:extLst>
          </p:cNvPr>
          <p:cNvSpPr txBox="1"/>
          <p:nvPr/>
        </p:nvSpPr>
        <p:spPr>
          <a:xfrm>
            <a:off x="3802481" y="2238333"/>
            <a:ext cx="1589232" cy="1785104"/>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0" cap="none" spc="0" normalizeH="0" baseline="0" noProof="0" dirty="0">
                <a:ln>
                  <a:noFill/>
                </a:ln>
                <a:solidFill>
                  <a:prstClr val="black">
                    <a:lumMod val="85000"/>
                    <a:lumOff val="15000"/>
                  </a:prstClr>
                </a:solidFill>
                <a:effectLst/>
                <a:uLnTx/>
                <a:uFillTx/>
                <a:ea typeface="Arial Unicode MS"/>
              </a:rPr>
              <a:t>Intel CLX DP, 205W TDP</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0" cap="none" spc="0" normalizeH="0" baseline="0" noProof="0" dirty="0">
                <a:ln>
                  <a:noFill/>
                </a:ln>
                <a:solidFill>
                  <a:prstClr val="black">
                    <a:lumMod val="85000"/>
                    <a:lumOff val="15000"/>
                  </a:prstClr>
                </a:solidFill>
                <a:effectLst/>
                <a:uLnTx/>
                <a:uFillTx/>
                <a:ea typeface="Arial Unicode MS"/>
              </a:rPr>
              <a:t>24 DIMMs DDR4</a:t>
            </a:r>
          </a:p>
          <a:p>
            <a:pPr marL="171450" indent="-171450" algn="l">
              <a:buFont typeface="Arial" panose="020B0604020202020204" pitchFamily="34" charset="0"/>
              <a:buChar char="•"/>
            </a:pPr>
            <a:r>
              <a:rPr lang="it-IT" sz="1400" b="0" i="0" u="none" strike="noStrike" dirty="0">
                <a:solidFill>
                  <a:srgbClr val="222222"/>
                </a:solidFill>
                <a:effectLst/>
              </a:rPr>
              <a:t>2 PCIe x16 FHHL slots</a:t>
            </a:r>
          </a:p>
          <a:p>
            <a:pPr marL="171450" indent="-171450" algn="l">
              <a:buFont typeface="Arial" panose="020B0604020202020204" pitchFamily="34" charset="0"/>
              <a:buChar char="•"/>
            </a:pPr>
            <a:r>
              <a:rPr lang="it-IT" sz="1400" b="0" i="0" u="none" strike="noStrike" dirty="0">
                <a:solidFill>
                  <a:srgbClr val="222222"/>
                </a:solidFill>
                <a:effectLst/>
              </a:rPr>
              <a:t>1 PCIe x4  HHHL slots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ko-KR" altLang="en-US" sz="1200" b="0" i="0" u="none" strike="noStrike" kern="0" cap="none" spc="0" normalizeH="0" baseline="0" noProof="0" dirty="0">
              <a:ln>
                <a:noFill/>
              </a:ln>
              <a:solidFill>
                <a:prstClr val="black">
                  <a:lumMod val="85000"/>
                  <a:lumOff val="15000"/>
                </a:prstClr>
              </a:solidFill>
              <a:effectLst/>
              <a:uLnTx/>
              <a:uFillTx/>
              <a:ea typeface="Arial Unicode MS"/>
            </a:endParaRPr>
          </a:p>
        </p:txBody>
      </p:sp>
      <p:sp>
        <p:nvSpPr>
          <p:cNvPr id="109" name="TextBox 108">
            <a:extLst>
              <a:ext uri="{FF2B5EF4-FFF2-40B4-BE49-F238E27FC236}">
                <a16:creationId xmlns:a16="http://schemas.microsoft.com/office/drawing/2014/main" id="{ECD28009-D850-C70F-E779-B0B61C63404E}"/>
              </a:ext>
            </a:extLst>
          </p:cNvPr>
          <p:cNvSpPr txBox="1"/>
          <p:nvPr/>
        </p:nvSpPr>
        <p:spPr>
          <a:xfrm>
            <a:off x="6487570" y="2238333"/>
            <a:ext cx="1589232" cy="1785104"/>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0" cap="none" spc="0" normalizeH="0" baseline="0" noProof="0" dirty="0">
                <a:ln>
                  <a:noFill/>
                </a:ln>
                <a:solidFill>
                  <a:prstClr val="black">
                    <a:lumMod val="85000"/>
                    <a:lumOff val="15000"/>
                  </a:prstClr>
                </a:solidFill>
                <a:effectLst/>
                <a:uLnTx/>
                <a:uFillTx/>
                <a:ea typeface="Arial Unicode MS"/>
              </a:rPr>
              <a:t>Intel SPR DP, 280W TDP</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400" kern="0" dirty="0">
                <a:solidFill>
                  <a:prstClr val="black">
                    <a:lumMod val="85000"/>
                    <a:lumOff val="15000"/>
                  </a:prstClr>
                </a:solidFill>
                <a:ea typeface="Arial Unicode MS"/>
              </a:rPr>
              <a:t>32</a:t>
            </a:r>
            <a:r>
              <a:rPr kumimoji="0" lang="en-US" altLang="ko-KR" sz="1400" b="0" i="0" u="none" strike="noStrike" kern="0" cap="none" spc="0" normalizeH="0" baseline="0" noProof="0" dirty="0">
                <a:ln>
                  <a:noFill/>
                </a:ln>
                <a:solidFill>
                  <a:prstClr val="black">
                    <a:lumMod val="85000"/>
                    <a:lumOff val="15000"/>
                  </a:prstClr>
                </a:solidFill>
                <a:effectLst/>
                <a:uLnTx/>
                <a:uFillTx/>
                <a:ea typeface="Arial Unicode MS"/>
              </a:rPr>
              <a:t> DIMMs DDR5</a:t>
            </a:r>
          </a:p>
          <a:p>
            <a:pPr marL="171450" indent="-171450" algn="l">
              <a:buFont typeface="Arial" panose="020B0604020202020204" pitchFamily="34" charset="0"/>
              <a:buChar char="•"/>
            </a:pPr>
            <a:r>
              <a:rPr lang="it-IT" sz="1400" b="0" i="0" u="none" strike="noStrike" dirty="0">
                <a:solidFill>
                  <a:srgbClr val="222222"/>
                </a:solidFill>
                <a:effectLst/>
              </a:rPr>
              <a:t>2 PCIe x16 OCP 3.0 slots</a:t>
            </a:r>
          </a:p>
          <a:p>
            <a:pPr marL="171450" indent="-171450" algn="l">
              <a:buFont typeface="Arial" panose="020B0604020202020204" pitchFamily="34" charset="0"/>
              <a:buChar char="•"/>
            </a:pPr>
            <a:r>
              <a:rPr lang="it-IT" sz="1400" dirty="0">
                <a:solidFill>
                  <a:srgbClr val="222222"/>
                </a:solidFill>
              </a:rPr>
              <a:t>2</a:t>
            </a:r>
            <a:r>
              <a:rPr lang="it-IT" sz="1400" b="0" i="0" u="none" strike="noStrike" dirty="0">
                <a:solidFill>
                  <a:srgbClr val="222222"/>
                </a:solidFill>
                <a:effectLst/>
              </a:rPr>
              <a:t> PCIe x16 FHHL slots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ko-KR" altLang="en-US" sz="1200" b="0" i="0" u="none" strike="noStrike" kern="0" cap="none" spc="0" normalizeH="0" baseline="0" noProof="0" dirty="0">
              <a:ln>
                <a:noFill/>
              </a:ln>
              <a:solidFill>
                <a:prstClr val="black">
                  <a:lumMod val="85000"/>
                  <a:lumOff val="15000"/>
                </a:prstClr>
              </a:solidFill>
              <a:effectLst/>
              <a:uLnTx/>
              <a:uFillTx/>
              <a:ea typeface="Arial Unicode MS"/>
            </a:endParaRPr>
          </a:p>
        </p:txBody>
      </p:sp>
      <p:sp>
        <p:nvSpPr>
          <p:cNvPr id="110" name="TextBox 109">
            <a:extLst>
              <a:ext uri="{FF2B5EF4-FFF2-40B4-BE49-F238E27FC236}">
                <a16:creationId xmlns:a16="http://schemas.microsoft.com/office/drawing/2014/main" id="{51204E49-2C33-181D-120E-A546DC1FA306}"/>
              </a:ext>
            </a:extLst>
          </p:cNvPr>
          <p:cNvSpPr txBox="1"/>
          <p:nvPr/>
        </p:nvSpPr>
        <p:spPr>
          <a:xfrm>
            <a:off x="9152456" y="2238333"/>
            <a:ext cx="1589232" cy="2462213"/>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1" i="0" u="none" strike="noStrike" kern="0" cap="none" spc="0" normalizeH="0" baseline="0" noProof="0" dirty="0">
                <a:ln>
                  <a:noFill/>
                </a:ln>
                <a:solidFill>
                  <a:prstClr val="black">
                    <a:lumMod val="85000"/>
                    <a:lumOff val="15000"/>
                  </a:prstClr>
                </a:solidFill>
                <a:effectLst/>
                <a:uLnTx/>
                <a:uFillTx/>
                <a:ea typeface="Arial Unicode MS"/>
              </a:rPr>
              <a:t>Intel SPR DP, 350W TDP</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400" b="1" kern="0" dirty="0">
                <a:solidFill>
                  <a:prstClr val="black">
                    <a:lumMod val="85000"/>
                    <a:lumOff val="15000"/>
                  </a:prstClr>
                </a:solidFill>
                <a:ea typeface="Arial Unicode MS"/>
              </a:rPr>
              <a:t>32</a:t>
            </a:r>
            <a:r>
              <a:rPr kumimoji="0" lang="en-US" altLang="ko-KR" sz="1400" b="1" i="0" u="none" strike="noStrike" kern="0" cap="none" spc="0" normalizeH="0" baseline="0" noProof="0" dirty="0">
                <a:ln>
                  <a:noFill/>
                </a:ln>
                <a:solidFill>
                  <a:prstClr val="black">
                    <a:lumMod val="85000"/>
                    <a:lumOff val="15000"/>
                  </a:prstClr>
                </a:solidFill>
                <a:effectLst/>
                <a:uLnTx/>
                <a:uFillTx/>
                <a:ea typeface="Arial Unicode MS"/>
              </a:rPr>
              <a:t> DIMMs DDR5</a:t>
            </a:r>
          </a:p>
          <a:p>
            <a:pPr marL="171450" indent="-171450">
              <a:buFont typeface="Arial" panose="020B0604020202020204" pitchFamily="34" charset="0"/>
              <a:buChar char="•"/>
              <a:defRPr/>
            </a:pPr>
            <a:r>
              <a:rPr lang="en-US" altLang="ko-KR" sz="1400" b="1" kern="0" dirty="0">
                <a:solidFill>
                  <a:prstClr val="black">
                    <a:lumMod val="85000"/>
                    <a:lumOff val="15000"/>
                  </a:prstClr>
                </a:solidFill>
                <a:ea typeface="Arial Unicode MS"/>
              </a:rPr>
              <a:t>AMD Genoa UP, </a:t>
            </a:r>
            <a:r>
              <a:rPr kumimoji="0" lang="en-US" altLang="ko-KR" sz="1400" b="1" i="0" u="none" strike="noStrike" kern="0" cap="none" spc="0" normalizeH="0" baseline="0" noProof="0" dirty="0">
                <a:ln>
                  <a:noFill/>
                </a:ln>
                <a:solidFill>
                  <a:prstClr val="black">
                    <a:lumMod val="85000"/>
                    <a:lumOff val="15000"/>
                  </a:prstClr>
                </a:solidFill>
                <a:effectLst/>
                <a:uLnTx/>
                <a:uFillTx/>
                <a:ea typeface="Arial Unicode MS"/>
              </a:rPr>
              <a:t>380W TDP</a:t>
            </a:r>
          </a:p>
          <a:p>
            <a:pPr marL="171450" indent="-171450">
              <a:buFont typeface="Arial" panose="020B0604020202020204" pitchFamily="34" charset="0"/>
              <a:buChar char="•"/>
              <a:defRPr/>
            </a:pPr>
            <a:r>
              <a:rPr lang="en-US" altLang="ko-KR" sz="1400" b="1" kern="0" dirty="0">
                <a:solidFill>
                  <a:prstClr val="black">
                    <a:lumMod val="85000"/>
                    <a:lumOff val="15000"/>
                  </a:prstClr>
                </a:solidFill>
                <a:ea typeface="Arial Unicode MS"/>
              </a:rPr>
              <a:t>24 DIMMs DDR5</a:t>
            </a:r>
            <a:endParaRPr kumimoji="0" lang="en-US" altLang="ko-KR" sz="1400" b="1" i="0" u="none" strike="noStrike" kern="0" cap="none" spc="0" normalizeH="0" baseline="0" noProof="0" dirty="0">
              <a:ln>
                <a:noFill/>
              </a:ln>
              <a:solidFill>
                <a:prstClr val="black">
                  <a:lumMod val="85000"/>
                  <a:lumOff val="15000"/>
                </a:prstClr>
              </a:solidFill>
              <a:effectLst/>
              <a:uLnTx/>
              <a:uFillTx/>
              <a:ea typeface="Arial Unicode MS"/>
            </a:endParaRPr>
          </a:p>
          <a:p>
            <a:pPr marL="171450" indent="-171450" algn="l">
              <a:buFont typeface="Arial" panose="020B0604020202020204" pitchFamily="34" charset="0"/>
              <a:buChar char="•"/>
            </a:pPr>
            <a:r>
              <a:rPr lang="it-IT" sz="1400" b="1" i="0" u="none" strike="noStrike" dirty="0">
                <a:solidFill>
                  <a:srgbClr val="222222"/>
                </a:solidFill>
                <a:effectLst/>
              </a:rPr>
              <a:t>2 PCIe x16 OCP 3.0 slots</a:t>
            </a:r>
          </a:p>
          <a:p>
            <a:pPr marL="171450" indent="-171450" algn="l">
              <a:buFont typeface="Arial" panose="020B0604020202020204" pitchFamily="34" charset="0"/>
              <a:buChar char="•"/>
            </a:pPr>
            <a:r>
              <a:rPr lang="it-IT" sz="1400" b="1" dirty="0">
                <a:solidFill>
                  <a:srgbClr val="222222"/>
                </a:solidFill>
              </a:rPr>
              <a:t>2</a:t>
            </a:r>
            <a:r>
              <a:rPr lang="it-IT" sz="1400" b="1" i="0" u="none" strike="noStrike" dirty="0">
                <a:solidFill>
                  <a:srgbClr val="222222"/>
                </a:solidFill>
                <a:effectLst/>
              </a:rPr>
              <a:t> PCIe x16 FHHL slots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ko-KR" altLang="en-US" sz="1400" b="1" i="0" u="none" strike="noStrike" kern="0" cap="none" spc="0" normalizeH="0" baseline="0" noProof="0" dirty="0">
              <a:ln>
                <a:noFill/>
              </a:ln>
              <a:solidFill>
                <a:prstClr val="black">
                  <a:lumMod val="85000"/>
                  <a:lumOff val="15000"/>
                </a:prstClr>
              </a:solidFill>
              <a:effectLst/>
              <a:uLnTx/>
              <a:uFillTx/>
              <a:ea typeface="Arial Unicode MS"/>
            </a:endParaRPr>
          </a:p>
        </p:txBody>
      </p:sp>
      <p:pic>
        <p:nvPicPr>
          <p:cNvPr id="6" name="Picture 5">
            <a:extLst>
              <a:ext uri="{FF2B5EF4-FFF2-40B4-BE49-F238E27FC236}">
                <a16:creationId xmlns:a16="http://schemas.microsoft.com/office/drawing/2014/main" id="{1EF586C1-3FFD-D3D0-598A-EBD0ED809D4F}"/>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foregroundMark x1="10283" y1="58613" x2="10954" y2="75168"/>
                        <a14:foregroundMark x1="78167" y1="81208" x2="79434" y2="84787"/>
                      </a14:backgroundRemoval>
                    </a14:imgEffect>
                  </a14:imgLayer>
                </a14:imgProps>
              </a:ext>
              <a:ext uri="{28A0092B-C50C-407E-A947-70E740481C1C}">
                <a14:useLocalDpi xmlns:a14="http://schemas.microsoft.com/office/drawing/2010/main"/>
              </a:ext>
            </a:extLst>
          </a:blip>
          <a:stretch>
            <a:fillRect/>
          </a:stretch>
        </p:blipFill>
        <p:spPr>
          <a:xfrm>
            <a:off x="8762353" y="4800984"/>
            <a:ext cx="2970904" cy="1979127"/>
          </a:xfrm>
          <a:prstGeom prst="rect">
            <a:avLst/>
          </a:prstGeom>
        </p:spPr>
      </p:pic>
      <p:pic>
        <p:nvPicPr>
          <p:cNvPr id="7" name="Picture 6">
            <a:extLst>
              <a:ext uri="{FF2B5EF4-FFF2-40B4-BE49-F238E27FC236}">
                <a16:creationId xmlns:a16="http://schemas.microsoft.com/office/drawing/2014/main" id="{BBE65B79-8304-825B-54E7-F6BACF7765A3}"/>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9989" b="89903" l="10684" r="96695">
                        <a14:foregroundMark x1="10992" y1="67777" x2="10992" y2="67777"/>
                        <a14:foregroundMark x1="86933" y1="82385" x2="86933" y2="82385"/>
                        <a14:foregroundMark x1="80169" y1="81525" x2="80169" y2="81525"/>
                        <a14:foregroundMark x1="83628" y1="80559" x2="83628" y2="80559"/>
                        <a14:foregroundMark x1="84166" y1="81633" x2="84166" y2="81633"/>
                        <a14:foregroundMark x1="80246" y1="82492" x2="86549" y2="82707"/>
                        <a14:foregroundMark x1="86549" y1="82707" x2="87625" y2="83136"/>
                      </a14:backgroundRemoval>
                    </a14:imgEffect>
                  </a14:imgLayer>
                </a14:imgProps>
              </a:ext>
              <a:ext uri="{28A0092B-C50C-407E-A947-70E740481C1C}">
                <a14:useLocalDpi xmlns:a14="http://schemas.microsoft.com/office/drawing/2010/main"/>
              </a:ext>
            </a:extLst>
          </a:blip>
          <a:srcRect/>
          <a:stretch/>
        </p:blipFill>
        <p:spPr>
          <a:xfrm>
            <a:off x="9094241" y="4474366"/>
            <a:ext cx="2546751" cy="1822197"/>
          </a:xfrm>
          <a:prstGeom prst="rect">
            <a:avLst/>
          </a:prstGeom>
        </p:spPr>
      </p:pic>
    </p:spTree>
    <p:extLst>
      <p:ext uri="{BB962C8B-B14F-4D97-AF65-F5344CB8AC3E}">
        <p14:creationId xmlns:p14="http://schemas.microsoft.com/office/powerpoint/2010/main" val="343200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6" grpId="0"/>
      <p:bldP spid="83" grpId="0"/>
      <p:bldP spid="89" grpId="0"/>
      <p:bldP spid="90" grpId="0"/>
      <p:bldP spid="108" grpId="0"/>
      <p:bldP spid="109" grpId="0"/>
      <p:bldP spid="1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FC4E1C88-19A8-848E-27ED-786D37401FB7}"/>
              </a:ext>
            </a:extLst>
          </p:cNvPr>
          <p:cNvSpPr txBox="1">
            <a:spLocks/>
          </p:cNvSpPr>
          <p:nvPr/>
        </p:nvSpPr>
        <p:spPr>
          <a:xfrm>
            <a:off x="838202" y="1235413"/>
            <a:ext cx="5047694" cy="5067782"/>
          </a:xfrm>
          <a:prstGeom prst="rect">
            <a:avLst/>
          </a:prstGeom>
          <a:solidFill>
            <a:schemeClr val="bg1">
              <a:lumMod val="95000"/>
            </a:schemeClr>
          </a:solidFill>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800" b="0" i="0" kern="1200">
                <a:solidFill>
                  <a:schemeClr val="tx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400" b="0" i="0" kern="1200">
                <a:solidFill>
                  <a:schemeClr val="tx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2000" b="0" i="0" kern="1200">
                <a:solidFill>
                  <a:schemeClr val="tx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b="0" i="0" kern="1200">
                <a:solidFill>
                  <a:schemeClr val="tx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6"/>
              </a:buClr>
              <a:buFont typeface="Arial" panose="020B0604020202020204" pitchFamily="34" charset="0"/>
              <a:buChar char="•"/>
              <a:defRPr sz="1800" b="0" i="0" kern="1200">
                <a:solidFill>
                  <a:schemeClr val="tx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6"/>
                </a:solidFill>
                <a:latin typeface="+mn-lt"/>
              </a:rPr>
              <a:t>Eco System Support</a:t>
            </a:r>
            <a:endParaRPr lang="en-US" dirty="0">
              <a:latin typeface="+mn-lt"/>
            </a:endParaRPr>
          </a:p>
          <a:p>
            <a:pPr lvl="2"/>
            <a:endParaRPr lang="en-US" dirty="0">
              <a:latin typeface="+mn-lt"/>
            </a:endParaRPr>
          </a:p>
        </p:txBody>
      </p:sp>
      <p:sp>
        <p:nvSpPr>
          <p:cNvPr id="2" name="Title 1">
            <a:extLst>
              <a:ext uri="{FF2B5EF4-FFF2-40B4-BE49-F238E27FC236}">
                <a16:creationId xmlns:a16="http://schemas.microsoft.com/office/drawing/2014/main" id="{4DA139E9-7344-1F4C-36C4-A4C9F5A2E969}"/>
              </a:ext>
            </a:extLst>
          </p:cNvPr>
          <p:cNvSpPr>
            <a:spLocks noGrp="1"/>
          </p:cNvSpPr>
          <p:nvPr>
            <p:ph type="title"/>
          </p:nvPr>
        </p:nvSpPr>
        <p:spPr/>
        <p:txBody>
          <a:bodyPr>
            <a:normAutofit/>
          </a:bodyPr>
          <a:lstStyle/>
          <a:p>
            <a:r>
              <a:rPr lang="en-US" sz="4000" dirty="0">
                <a:effectLst>
                  <a:outerShdw blurRad="38100" dist="38100" dir="2700000" algn="tl">
                    <a:srgbClr val="000000">
                      <a:alpha val="43137"/>
                    </a:srgbClr>
                  </a:outerShdw>
                </a:effectLst>
                <a:latin typeface="+mn-lt"/>
              </a:rPr>
              <a:t>EDSFF Storage Platform Adoption</a:t>
            </a:r>
          </a:p>
        </p:txBody>
      </p:sp>
      <p:sp>
        <p:nvSpPr>
          <p:cNvPr id="3" name="Date Placeholder 2">
            <a:extLst>
              <a:ext uri="{FF2B5EF4-FFF2-40B4-BE49-F238E27FC236}">
                <a16:creationId xmlns:a16="http://schemas.microsoft.com/office/drawing/2014/main" id="{DD9D8B39-ECFD-755B-EE22-554A91D2BB88}"/>
              </a:ext>
            </a:extLst>
          </p:cNvPr>
          <p:cNvSpPr>
            <a:spLocks noGrp="1"/>
          </p:cNvSpPr>
          <p:nvPr>
            <p:ph type="dt" sz="half" idx="10"/>
          </p:nvPr>
        </p:nvSpPr>
        <p:spPr/>
        <p:txBody>
          <a:bodyPr/>
          <a:lstStyle/>
          <a:p>
            <a:fld id="{2AF100D4-4316-A84D-BCF2-A17C38343011}" type="datetime1">
              <a:rPr lang="en-US" smtClean="0"/>
              <a:t>7/3/2023</a:t>
            </a:fld>
            <a:endParaRPr lang="en-US" dirty="0"/>
          </a:p>
        </p:txBody>
      </p:sp>
      <p:sp>
        <p:nvSpPr>
          <p:cNvPr id="4" name="Footer Placeholder 3">
            <a:extLst>
              <a:ext uri="{FF2B5EF4-FFF2-40B4-BE49-F238E27FC236}">
                <a16:creationId xmlns:a16="http://schemas.microsoft.com/office/drawing/2014/main" id="{A358D43C-3635-1CE3-8FCA-5BF812A29266}"/>
              </a:ext>
            </a:extLst>
          </p:cNvPr>
          <p:cNvSpPr>
            <a:spLocks noGrp="1"/>
          </p:cNvSpPr>
          <p:nvPr>
            <p:ph type="ftr" sz="quarter" idx="11"/>
          </p:nvPr>
        </p:nvSpPr>
        <p:spPr/>
        <p:txBody>
          <a:bodyPr/>
          <a:lstStyle/>
          <a:p>
            <a:pPr algn="r"/>
            <a:r>
              <a:rPr lang="en-US"/>
              <a:t>Better Faster Greener™  © 2023 Supermicro</a:t>
            </a:r>
            <a:endParaRPr lang="en-US" dirty="0"/>
          </a:p>
        </p:txBody>
      </p:sp>
      <p:sp>
        <p:nvSpPr>
          <p:cNvPr id="5" name="Slide Number Placeholder 4">
            <a:extLst>
              <a:ext uri="{FF2B5EF4-FFF2-40B4-BE49-F238E27FC236}">
                <a16:creationId xmlns:a16="http://schemas.microsoft.com/office/drawing/2014/main" id="{370A3EC2-AE6A-3E1C-FA7E-845DB6DD590F}"/>
              </a:ext>
            </a:extLst>
          </p:cNvPr>
          <p:cNvSpPr>
            <a:spLocks noGrp="1"/>
          </p:cNvSpPr>
          <p:nvPr>
            <p:ph type="sldNum" sz="quarter" idx="12"/>
          </p:nvPr>
        </p:nvSpPr>
        <p:spPr/>
        <p:txBody>
          <a:bodyPr/>
          <a:lstStyle/>
          <a:p>
            <a:fld id="{4CD8D1E7-0940-1443-9064-E7A6805360BC}" type="slidenum">
              <a:rPr lang="en-US" smtClean="0"/>
              <a:pPr/>
              <a:t>6</a:t>
            </a:fld>
            <a:endParaRPr lang="en-US" dirty="0"/>
          </a:p>
        </p:txBody>
      </p:sp>
      <p:sp>
        <p:nvSpPr>
          <p:cNvPr id="7" name="Rectangle 6">
            <a:extLst>
              <a:ext uri="{FF2B5EF4-FFF2-40B4-BE49-F238E27FC236}">
                <a16:creationId xmlns:a16="http://schemas.microsoft.com/office/drawing/2014/main" id="{954293CD-288D-8BB9-07B8-C64589E34871}"/>
              </a:ext>
            </a:extLst>
          </p:cNvPr>
          <p:cNvSpPr/>
          <p:nvPr/>
        </p:nvSpPr>
        <p:spPr>
          <a:xfrm>
            <a:off x="822960" y="822960"/>
            <a:ext cx="9058158" cy="338554"/>
          </a:xfrm>
          <a:prstGeom prst="rect">
            <a:avLst/>
          </a:prstGeom>
        </p:spPr>
        <p:txBody>
          <a:bodyPr wrap="square">
            <a:spAutoFit/>
          </a:bodyPr>
          <a:lstStyle/>
          <a:p>
            <a:pPr lvl="0" defTabSz="1219140">
              <a:spcBef>
                <a:spcPts val="1067"/>
              </a:spcBef>
              <a:buClr>
                <a:srgbClr val="0085C3"/>
              </a:buClr>
              <a:defRPr/>
            </a:pPr>
            <a:r>
              <a:rPr lang="en-US" sz="1600" i="1" dirty="0">
                <a:solidFill>
                  <a:srgbClr val="FF0000"/>
                </a:solidFill>
                <a:cs typeface="Arial" panose="020B0604020202020204" pitchFamily="34" charset="0"/>
              </a:rPr>
              <a:t>From </a:t>
            </a:r>
            <a:r>
              <a:rPr lang="en-US" sz="1600" i="1" dirty="0" err="1">
                <a:solidFill>
                  <a:srgbClr val="FF0000"/>
                </a:solidFill>
                <a:cs typeface="Arial" panose="020B0604020202020204" pitchFamily="34" charset="0"/>
              </a:rPr>
              <a:t>Hyperscalers</a:t>
            </a:r>
            <a:r>
              <a:rPr lang="en-US" sz="1600" i="1" dirty="0">
                <a:solidFill>
                  <a:srgbClr val="FF0000"/>
                </a:solidFill>
                <a:cs typeface="Arial" panose="020B0604020202020204" pitchFamily="34" charset="0"/>
              </a:rPr>
              <a:t> only to all Enterprise and Data Centers </a:t>
            </a:r>
            <a:endParaRPr lang="pt-BR" sz="1600" i="1" dirty="0">
              <a:solidFill>
                <a:srgbClr val="FF0000"/>
              </a:solidFill>
              <a:cs typeface="Arial" panose="020B0604020202020204" pitchFamily="34" charset="0"/>
            </a:endParaRPr>
          </a:p>
        </p:txBody>
      </p:sp>
      <p:sp>
        <p:nvSpPr>
          <p:cNvPr id="13" name="Content Placeholder 5">
            <a:extLst>
              <a:ext uri="{FF2B5EF4-FFF2-40B4-BE49-F238E27FC236}">
                <a16:creationId xmlns:a16="http://schemas.microsoft.com/office/drawing/2014/main" id="{D09AC5D1-0088-864C-459F-6EC9A0636EBE}"/>
              </a:ext>
            </a:extLst>
          </p:cNvPr>
          <p:cNvSpPr>
            <a:spLocks noGrp="1"/>
          </p:cNvSpPr>
          <p:nvPr>
            <p:ph sz="quarter" idx="13"/>
          </p:nvPr>
        </p:nvSpPr>
        <p:spPr>
          <a:xfrm>
            <a:off x="6096002" y="1235413"/>
            <a:ext cx="5047694" cy="5067782"/>
          </a:xfrm>
          <a:solidFill>
            <a:schemeClr val="bg1">
              <a:lumMod val="95000"/>
            </a:schemeClr>
          </a:solidFill>
          <a:effectLst>
            <a:outerShdw blurRad="50800" dist="38100" dir="2700000" algn="tl" rotWithShape="0">
              <a:prstClr val="black">
                <a:alpha val="40000"/>
              </a:prstClr>
            </a:outerShdw>
          </a:effectLst>
        </p:spPr>
        <p:txBody>
          <a:bodyPr/>
          <a:lstStyle/>
          <a:p>
            <a:r>
              <a:rPr lang="en-US" b="1" dirty="0">
                <a:solidFill>
                  <a:schemeClr val="accent6"/>
                </a:solidFill>
                <a:latin typeface="+mn-lt"/>
              </a:rPr>
              <a:t>Hardware Readiness</a:t>
            </a:r>
          </a:p>
          <a:p>
            <a:pPr lvl="1"/>
            <a:r>
              <a:rPr lang="en-US" dirty="0">
                <a:latin typeface="+mn-lt"/>
              </a:rPr>
              <a:t>PCIe Gen5 processor supports more PCIe lanes and higher cores </a:t>
            </a:r>
          </a:p>
          <a:p>
            <a:pPr lvl="1"/>
            <a:endParaRPr lang="en-US" dirty="0">
              <a:latin typeface="+mn-lt"/>
            </a:endParaRPr>
          </a:p>
          <a:p>
            <a:pPr lvl="1"/>
            <a:endParaRPr lang="en-US" dirty="0">
              <a:latin typeface="+mn-lt"/>
            </a:endParaRPr>
          </a:p>
          <a:p>
            <a:pPr lvl="1"/>
            <a:endParaRPr lang="en-US" dirty="0">
              <a:latin typeface="+mn-lt"/>
            </a:endParaRPr>
          </a:p>
          <a:p>
            <a:pPr lvl="1"/>
            <a:endParaRPr lang="en-US" dirty="0">
              <a:latin typeface="+mn-lt"/>
            </a:endParaRPr>
          </a:p>
          <a:p>
            <a:pPr lvl="1"/>
            <a:r>
              <a:rPr lang="en-US" dirty="0">
                <a:latin typeface="+mn-lt"/>
              </a:rPr>
              <a:t>Data center networking infrastructure upgrade from 100Gb/s to 200Gb/s to 400Gb/s</a:t>
            </a:r>
          </a:p>
        </p:txBody>
      </p:sp>
      <p:pic>
        <p:nvPicPr>
          <p:cNvPr id="1026" name="Picture 2" descr="EDSFF Based Intel® Data Center SSDs (Formerly &quot;Ruler&quot; Form Factor)">
            <a:extLst>
              <a:ext uri="{FF2B5EF4-FFF2-40B4-BE49-F238E27FC236}">
                <a16:creationId xmlns:a16="http://schemas.microsoft.com/office/drawing/2014/main" id="{9F330EB4-54D3-4F40-05C0-2318AAFAA94B}"/>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10000" b="90000" l="10000" r="90000">
                        <a14:backgroundMark x1="24074" y1="33333" x2="24074" y2="33333"/>
                        <a14:backgroundMark x1="24306" y1="33951" x2="24306" y2="33951"/>
                        <a14:backgroundMark x1="81713" y1="33745" x2="81713" y2="33745"/>
                        <a14:backgroundMark x1="72569" y1="34362" x2="72569" y2="34362"/>
                        <a14:backgroundMark x1="83565" y1="63374" x2="83565" y2="63374"/>
                        <a14:backgroundMark x1="83565" y1="61523" x2="83565" y2="61523"/>
                        <a14:backgroundMark x1="83449" y1="60905" x2="83449" y2="60905"/>
                        <a14:backgroundMark x1="30787" y1="33951" x2="30787" y2="33951"/>
                      </a14:backgroundRemoval>
                    </a14:imgEffect>
                  </a14:imgLayer>
                </a14:imgProps>
              </a:ext>
              <a:ext uri="{28A0092B-C50C-407E-A947-70E740481C1C}">
                <a14:useLocalDpi xmlns:a14="http://schemas.microsoft.com/office/drawing/2010/main"/>
              </a:ext>
            </a:extLst>
          </a:blip>
          <a:srcRect/>
          <a:stretch>
            <a:fillRect/>
          </a:stretch>
        </p:blipFill>
        <p:spPr bwMode="auto">
          <a:xfrm>
            <a:off x="2156836" y="1525677"/>
            <a:ext cx="2155618" cy="12125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DSFF Based Intel® Data Center SSDs (Formerly &quot;Ruler&quot; Form Factor)">
            <a:extLst>
              <a:ext uri="{FF2B5EF4-FFF2-40B4-BE49-F238E27FC236}">
                <a16:creationId xmlns:a16="http://schemas.microsoft.com/office/drawing/2014/main" id="{BE302679-EF95-7DED-89EC-785935671FAD}"/>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500688" y="1893230"/>
            <a:ext cx="2865095" cy="16116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msung Announces NF1 8TB SSD for Data Centers | The SSD Review">
            <a:extLst>
              <a:ext uri="{FF2B5EF4-FFF2-40B4-BE49-F238E27FC236}">
                <a16:creationId xmlns:a16="http://schemas.microsoft.com/office/drawing/2014/main" id="{7DB0AFB1-DD3B-E2D4-A650-411A050A764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55601" y="1950396"/>
            <a:ext cx="1937597" cy="13704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amsung Begins Mass Production of Data Center SSD Customized for Hyperscale  Environments - Samsung US Newsroom">
            <a:extLst>
              <a:ext uri="{FF2B5EF4-FFF2-40B4-BE49-F238E27FC236}">
                <a16:creationId xmlns:a16="http://schemas.microsoft.com/office/drawing/2014/main" id="{E68E4AF9-68BC-6593-F9C3-15D567B7C56C}"/>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10000" b="90000" l="10000" r="90000">
                        <a14:foregroundMark x1="22350" y1="19435" x2="22350" y2="19435"/>
                        <a14:foregroundMark x1="20900" y1="19152" x2="23950" y2="18657"/>
                        <a14:foregroundMark x1="18800" y1="19152" x2="18800" y2="19152"/>
                        <a14:foregroundMark x1="22000" y1="18233" x2="22000" y2="18233"/>
                      </a14:backgroundRemoval>
                    </a14:imgEffect>
                  </a14:imgLayer>
                </a14:imgProps>
              </a:ext>
              <a:ext uri="{28A0092B-C50C-407E-A947-70E740481C1C}">
                <a14:useLocalDpi xmlns:a14="http://schemas.microsoft.com/office/drawing/2010/main"/>
              </a:ext>
            </a:extLst>
          </a:blip>
          <a:srcRect/>
          <a:stretch>
            <a:fillRect/>
          </a:stretch>
        </p:blipFill>
        <p:spPr bwMode="auto">
          <a:xfrm>
            <a:off x="941373" y="3907560"/>
            <a:ext cx="2001807" cy="14162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msung PM1743 SSD Taps The PCIe 5 Bus To Rip 13GB/s Reads For Enterprise  Workloads | HotHardware">
            <a:extLst>
              <a:ext uri="{FF2B5EF4-FFF2-40B4-BE49-F238E27FC236}">
                <a16:creationId xmlns:a16="http://schemas.microsoft.com/office/drawing/2014/main" id="{1D163985-6438-E823-8BB8-F386764902D2}"/>
              </a:ext>
            </a:extLst>
          </p:cNvPr>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10000" b="90000" l="9835" r="93566">
                        <a14:foregroundMark x1="84743" y1="54083" x2="84743" y2="54083"/>
                        <a14:foregroundMark x1="93658" y1="25750" x2="93658" y2="25750"/>
                        <a14:foregroundMark x1="30239" y1="17250" x2="30239" y2="17250"/>
                        <a14:foregroundMark x1="29871" y1="17500" x2="29871" y2="17500"/>
                        <a14:foregroundMark x1="31801" y1="17417" x2="31801" y2="17417"/>
                        <a14:foregroundMark x1="26195" y1="17250" x2="35386" y2="17750"/>
                        <a14:foregroundMark x1="35386" y1="17750" x2="35754" y2="17917"/>
                        <a14:backgroundMark x1="74357" y1="82583" x2="74357" y2="82583"/>
                      </a14:backgroundRemoval>
                    </a14:imgEffect>
                  </a14:imgLayer>
                </a14:imgProps>
              </a:ext>
              <a:ext uri="{28A0092B-C50C-407E-A947-70E740481C1C}">
                <a14:useLocalDpi xmlns:a14="http://schemas.microsoft.com/office/drawing/2010/main"/>
              </a:ext>
            </a:extLst>
          </a:blip>
          <a:srcRect l="-18"/>
          <a:stretch/>
        </p:blipFill>
        <p:spPr bwMode="auto">
          <a:xfrm>
            <a:off x="822553" y="4853982"/>
            <a:ext cx="1236685" cy="136399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icron 7450 PRO 7.68 TB Solid State Drive - E1.S - EDSFF Internal - PCI  Express NVMe (PCI Express NVMe 4.0 x4) - Read Intensive - TAA Compliant |  OfficeSupply.com">
            <a:extLst>
              <a:ext uri="{FF2B5EF4-FFF2-40B4-BE49-F238E27FC236}">
                <a16:creationId xmlns:a16="http://schemas.microsoft.com/office/drawing/2014/main" id="{F9D85DD6-9700-E0E4-F86A-177A3376C060}"/>
              </a:ext>
            </a:extLst>
          </p:cNvPr>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1667" b="99778" l="10000" r="90000">
                        <a14:foregroundMark x1="42667" y1="2667" x2="60333" y2="11889"/>
                        <a14:foregroundMark x1="60333" y1="11889" x2="60333" y2="11889"/>
                        <a14:foregroundMark x1="39556" y1="1333" x2="48667" y2="2111"/>
                        <a14:foregroundMark x1="48667" y1="2111" x2="53222" y2="1667"/>
                        <a14:foregroundMark x1="43333" y1="91889" x2="57556" y2="94667"/>
                        <a14:foregroundMark x1="57556" y1="94667" x2="40778" y2="96000"/>
                        <a14:foregroundMark x1="40778" y1="96000" x2="38444" y2="88778"/>
                        <a14:foregroundMark x1="62556" y1="93222" x2="62556" y2="93222"/>
                        <a14:foregroundMark x1="62556" y1="88667" x2="62556" y2="88667"/>
                        <a14:foregroundMark x1="63556" y1="90111" x2="62111" y2="97111"/>
                        <a14:foregroundMark x1="37556" y1="98000" x2="63444" y2="97111"/>
                        <a14:foregroundMark x1="64000" y1="98556" x2="64000" y2="98556"/>
                        <a14:foregroundMark x1="64222" y1="95000" x2="64222" y2="95000"/>
                        <a14:foregroundMark x1="64000" y1="97000" x2="64000" y2="97000"/>
                        <a14:foregroundMark x1="64222" y1="99778" x2="64222" y2="99778"/>
                        <a14:foregroundMark x1="64222" y1="96333" x2="64222" y2="96333"/>
                        <a14:foregroundMark x1="38111" y1="96889" x2="38111" y2="96889"/>
                        <a14:foregroundMark x1="37222" y1="96889" x2="37222" y2="96889"/>
                      </a14:backgroundRemoval>
                    </a14:imgEffect>
                  </a14:imgLayer>
                </a14:imgProps>
              </a:ext>
              <a:ext uri="{28A0092B-C50C-407E-A947-70E740481C1C}">
                <a14:useLocalDpi xmlns:a14="http://schemas.microsoft.com/office/drawing/2010/main"/>
              </a:ext>
            </a:extLst>
          </a:blip>
          <a:srcRect/>
          <a:stretch>
            <a:fillRect/>
          </a:stretch>
        </p:blipFill>
        <p:spPr bwMode="auto">
          <a:xfrm rot="16200000">
            <a:off x="2177629" y="5146238"/>
            <a:ext cx="1480461" cy="148046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ioxia Announces Next-Generation EDSFF E1.S SSDs for Hyperscale Data  Centers | KIOXIA - Japan (English)">
            <a:extLst>
              <a:ext uri="{FF2B5EF4-FFF2-40B4-BE49-F238E27FC236}">
                <a16:creationId xmlns:a16="http://schemas.microsoft.com/office/drawing/2014/main" id="{AE7AA517-EA8A-4EA0-F452-615D0E1B08DE}"/>
              </a:ext>
            </a:extLst>
          </p:cNvPr>
          <p:cNvPicPr>
            <a:picLocks noChangeAspect="1" noChangeArrowheads="1"/>
          </p:cNvPicPr>
          <p:nvPr/>
        </p:nvPicPr>
        <p:blipFill>
          <a:blip r:embed="rId13" cstate="screen">
            <a:extLst>
              <a:ext uri="{BEBA8EAE-BF5A-486C-A8C5-ECC9F3942E4B}">
                <a14:imgProps xmlns:a14="http://schemas.microsoft.com/office/drawing/2010/main">
                  <a14:imgLayer r:embed="rId14">
                    <a14:imgEffect>
                      <a14:backgroundRemoval t="9524" b="89744" l="1955" r="95639">
                        <a14:foregroundMark x1="6165" y1="66300" x2="6165" y2="66300"/>
                        <a14:foregroundMark x1="2105" y1="72894" x2="2105" y2="72894"/>
                        <a14:foregroundMark x1="45865" y1="70330" x2="45865" y2="70330"/>
                        <a14:foregroundMark x1="46917" y1="72161" x2="73534" y2="52381"/>
                        <a14:foregroundMark x1="73534" y1="52381" x2="79850" y2="43590"/>
                        <a14:foregroundMark x1="85865" y1="18681" x2="90827" y2="24908"/>
                        <a14:foregroundMark x1="94286" y1="24542" x2="94286" y2="24542"/>
                        <a14:foregroundMark x1="95639" y1="24542" x2="95639" y2="24542"/>
                        <a14:foregroundMark x1="47669" y1="67033" x2="74135" y2="49817"/>
                        <a14:foregroundMark x1="74135" y1="49817" x2="46165" y2="61172"/>
                        <a14:foregroundMark x1="46165" y1="61172" x2="44812" y2="62637"/>
                      </a14:backgroundRemoval>
                    </a14:imgEffect>
                  </a14:imgLayer>
                </a14:imgProps>
              </a:ext>
              <a:ext uri="{28A0092B-C50C-407E-A947-70E740481C1C}">
                <a14:useLocalDpi xmlns:a14="http://schemas.microsoft.com/office/drawing/2010/main"/>
              </a:ext>
            </a:extLst>
          </a:blip>
          <a:srcRect/>
          <a:stretch>
            <a:fillRect/>
          </a:stretch>
        </p:blipFill>
        <p:spPr bwMode="auto">
          <a:xfrm>
            <a:off x="3923597" y="3928236"/>
            <a:ext cx="1546135" cy="63472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M7-R Series (E3.S) | KIOXIA - United States (English)">
            <a:extLst>
              <a:ext uri="{FF2B5EF4-FFF2-40B4-BE49-F238E27FC236}">
                <a16:creationId xmlns:a16="http://schemas.microsoft.com/office/drawing/2014/main" id="{3749141E-2C71-0F03-D6DD-0B7F3B488004}"/>
              </a:ext>
            </a:extLst>
          </p:cNvPr>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4356" b="96023" l="10000" r="90000">
                        <a14:foregroundMark x1="52340" y1="4545" x2="56277" y2="12311"/>
                        <a14:foregroundMark x1="56277" y1="12311" x2="56277" y2="12689"/>
                        <a14:foregroundMark x1="33191" y1="95455" x2="45213" y2="95265"/>
                        <a14:foregroundMark x1="45213" y1="95265" x2="54574" y2="96023"/>
                        <a14:foregroundMark x1="54574" y1="96023" x2="66383" y2="94508"/>
                        <a14:foregroundMark x1="40000" y1="38447" x2="57128" y2="41667"/>
                        <a14:foregroundMark x1="57128" y1="41667" x2="57660" y2="41477"/>
                      </a14:backgroundRemoval>
                    </a14:imgEffect>
                  </a14:imgLayer>
                </a14:imgProps>
              </a:ext>
              <a:ext uri="{28A0092B-C50C-407E-A947-70E740481C1C}">
                <a14:useLocalDpi xmlns:a14="http://schemas.microsoft.com/office/drawing/2010/main"/>
              </a:ext>
            </a:extLst>
          </a:blip>
          <a:srcRect/>
          <a:stretch>
            <a:fillRect/>
          </a:stretch>
        </p:blipFill>
        <p:spPr bwMode="auto">
          <a:xfrm>
            <a:off x="2157648" y="4241012"/>
            <a:ext cx="2124896" cy="11935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507B4CC-6E72-B34C-2201-90027AEDF32A}"/>
              </a:ext>
            </a:extLst>
          </p:cNvPr>
          <p:cNvPicPr>
            <a:picLocks noChangeAspect="1"/>
          </p:cNvPicPr>
          <p:nvPr/>
        </p:nvPicPr>
        <p:blipFill>
          <a:blip r:embed="rId17" cstate="screen">
            <a:extLst>
              <a:ext uri="{BEBA8EAE-BF5A-486C-A8C5-ECC9F3942E4B}">
                <a14:imgProps xmlns:a14="http://schemas.microsoft.com/office/drawing/2010/main">
                  <a14:imgLayer r:embed="rId18">
                    <a14:imgEffect>
                      <a14:backgroundRemoval t="10000" b="90000" l="10000" r="90000">
                        <a14:foregroundMark x1="13400" y1="50800" x2="13400" y2="50800"/>
                        <a14:foregroundMark x1="13000" y1="50400" x2="14000" y2="50000"/>
                        <a14:backgroundMark x1="78200" y1="65000" x2="78200" y2="65000"/>
                      </a14:backgroundRemoval>
                    </a14:imgEffect>
                  </a14:imgLayer>
                </a14:imgProps>
              </a:ext>
              <a:ext uri="{28A0092B-C50C-407E-A947-70E740481C1C}">
                <a14:useLocalDpi xmlns:a14="http://schemas.microsoft.com/office/drawing/2010/main"/>
              </a:ext>
            </a:extLst>
          </a:blip>
          <a:stretch>
            <a:fillRect/>
          </a:stretch>
        </p:blipFill>
        <p:spPr>
          <a:xfrm>
            <a:off x="3789067" y="4783401"/>
            <a:ext cx="1871695" cy="1871695"/>
          </a:xfrm>
          <a:prstGeom prst="rect">
            <a:avLst/>
          </a:prstGeom>
        </p:spPr>
      </p:pic>
      <p:pic>
        <p:nvPicPr>
          <p:cNvPr id="1048" name="Picture 24" descr="Solidigm D7-P5520 Data Center SSD for Read-Intensive Workloads | Solidigm  D7 Series">
            <a:extLst>
              <a:ext uri="{FF2B5EF4-FFF2-40B4-BE49-F238E27FC236}">
                <a16:creationId xmlns:a16="http://schemas.microsoft.com/office/drawing/2014/main" id="{1B21686C-6EB8-9A09-3986-5C6A56AE9216}"/>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221296" y="3724269"/>
            <a:ext cx="2028326" cy="20283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19082AC-D365-51E8-3830-2F9D55CEA246}"/>
              </a:ext>
            </a:extLst>
          </p:cNvPr>
          <p:cNvSpPr txBox="1"/>
          <p:nvPr/>
        </p:nvSpPr>
        <p:spPr>
          <a:xfrm>
            <a:off x="1080535" y="1708564"/>
            <a:ext cx="652743" cy="369332"/>
          </a:xfrm>
          <a:prstGeom prst="rect">
            <a:avLst/>
          </a:prstGeom>
          <a:noFill/>
        </p:spPr>
        <p:txBody>
          <a:bodyPr wrap="none" rtlCol="0">
            <a:spAutoFit/>
          </a:bodyPr>
          <a:lstStyle/>
          <a:p>
            <a:r>
              <a:rPr lang="en-US" b="1" i="1" dirty="0"/>
              <a:t>2019</a:t>
            </a:r>
          </a:p>
        </p:txBody>
      </p:sp>
      <p:sp>
        <p:nvSpPr>
          <p:cNvPr id="17" name="TextBox 16">
            <a:extLst>
              <a:ext uri="{FF2B5EF4-FFF2-40B4-BE49-F238E27FC236}">
                <a16:creationId xmlns:a16="http://schemas.microsoft.com/office/drawing/2014/main" id="{3C84501F-03D2-1971-7404-3BD5DF579D76}"/>
              </a:ext>
            </a:extLst>
          </p:cNvPr>
          <p:cNvSpPr txBox="1"/>
          <p:nvPr/>
        </p:nvSpPr>
        <p:spPr>
          <a:xfrm>
            <a:off x="1080535" y="3558462"/>
            <a:ext cx="652743" cy="369332"/>
          </a:xfrm>
          <a:prstGeom prst="rect">
            <a:avLst/>
          </a:prstGeom>
          <a:noFill/>
        </p:spPr>
        <p:txBody>
          <a:bodyPr wrap="none" rtlCol="0">
            <a:spAutoFit/>
          </a:bodyPr>
          <a:lstStyle/>
          <a:p>
            <a:r>
              <a:rPr lang="en-US" b="1" i="1" dirty="0"/>
              <a:t>2023</a:t>
            </a:r>
          </a:p>
        </p:txBody>
      </p:sp>
      <p:pic>
        <p:nvPicPr>
          <p:cNvPr id="18" name="Picture 4" descr="AMD 100-000000480 EPYC 9254 2.90GHz 24-Core Processor - Genoa">
            <a:extLst>
              <a:ext uri="{FF2B5EF4-FFF2-40B4-BE49-F238E27FC236}">
                <a16:creationId xmlns:a16="http://schemas.microsoft.com/office/drawing/2014/main" id="{4AB93F80-921D-6861-E74F-5746143EDA4B}"/>
              </a:ext>
            </a:extLst>
          </p:cNvPr>
          <p:cNvPicPr>
            <a:picLocks noChangeAspect="1" noChangeArrowheads="1"/>
          </p:cNvPicPr>
          <p:nvPr/>
        </p:nvPicPr>
        <p:blipFill>
          <a:blip r:embed="rId20" cstate="screen">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8399286" y="2444467"/>
            <a:ext cx="1087614" cy="108761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8A3559C-D803-5AE6-F065-D3056280344F}"/>
              </a:ext>
            </a:extLst>
          </p:cNvPr>
          <p:cNvSpPr txBox="1"/>
          <p:nvPr/>
        </p:nvSpPr>
        <p:spPr>
          <a:xfrm>
            <a:off x="7039712" y="2707915"/>
            <a:ext cx="1475084" cy="646331"/>
          </a:xfrm>
          <a:prstGeom prst="rect">
            <a:avLst/>
          </a:prstGeom>
          <a:noFill/>
        </p:spPr>
        <p:txBody>
          <a:bodyPr wrap="none" rtlCol="0">
            <a:spAutoFit/>
          </a:bodyPr>
          <a:lstStyle/>
          <a:p>
            <a:r>
              <a:rPr lang="en-US" dirty="0"/>
              <a:t>80 PCIe Lanes</a:t>
            </a:r>
          </a:p>
          <a:p>
            <a:r>
              <a:rPr lang="en-US" dirty="0"/>
              <a:t>64 cores</a:t>
            </a:r>
          </a:p>
        </p:txBody>
      </p:sp>
      <p:sp>
        <p:nvSpPr>
          <p:cNvPr id="21" name="TextBox 20">
            <a:extLst>
              <a:ext uri="{FF2B5EF4-FFF2-40B4-BE49-F238E27FC236}">
                <a16:creationId xmlns:a16="http://schemas.microsoft.com/office/drawing/2014/main" id="{00F5BC74-67C0-73EA-BFBC-77F513E71FBD}"/>
              </a:ext>
            </a:extLst>
          </p:cNvPr>
          <p:cNvSpPr txBox="1"/>
          <p:nvPr/>
        </p:nvSpPr>
        <p:spPr>
          <a:xfrm>
            <a:off x="9392575" y="2707915"/>
            <a:ext cx="1731696" cy="646331"/>
          </a:xfrm>
          <a:prstGeom prst="rect">
            <a:avLst/>
          </a:prstGeom>
          <a:noFill/>
        </p:spPr>
        <p:txBody>
          <a:bodyPr wrap="square" rtlCol="0">
            <a:spAutoFit/>
          </a:bodyPr>
          <a:lstStyle/>
          <a:p>
            <a:r>
              <a:rPr lang="en-US" dirty="0"/>
              <a:t>128 PCIe Lanes  128 cores</a:t>
            </a:r>
          </a:p>
        </p:txBody>
      </p:sp>
      <p:pic>
        <p:nvPicPr>
          <p:cNvPr id="6" name="Picture 2" descr="Sapphire Rapids Uncovered: 56 Cores, 64GB HBM2E, Multi-Chip Design | Tom's  Hardware">
            <a:extLst>
              <a:ext uri="{FF2B5EF4-FFF2-40B4-BE49-F238E27FC236}">
                <a16:creationId xmlns:a16="http://schemas.microsoft.com/office/drawing/2014/main" id="{0D344FBD-B503-D4C3-3FE6-A8A6398201A1}"/>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8519" b="95000" l="10000" r="90000">
                        <a14:foregroundMark x1="36979" y1="73611" x2="53125" y2="95000"/>
                        <a14:foregroundMark x1="53125" y1="95000" x2="42240" y2="80556"/>
                        <a14:foregroundMark x1="42240" y1="80556" x2="54792" y2="79722"/>
                        <a14:foregroundMark x1="54792" y1="79722" x2="56302" y2="80000"/>
                        <a14:foregroundMark x1="33385" y1="9352" x2="33177" y2="94352"/>
                        <a14:foregroundMark x1="33385" y1="10556" x2="54271" y2="11296"/>
                        <a14:foregroundMark x1="36771" y1="8519" x2="62604" y2="10370"/>
                        <a14:foregroundMark x1="62604" y1="10370" x2="67552" y2="9352"/>
                        <a14:foregroundMark x1="68229" y1="22870" x2="67552" y2="92778"/>
                        <a14:foregroundMark x1="44635" y1="32130" x2="50938" y2="32870"/>
                        <a14:foregroundMark x1="54063" y1="22130" x2="54063" y2="30926"/>
                        <a14:foregroundMark x1="43281" y1="23333" x2="52240" y2="38426"/>
                        <a14:foregroundMark x1="52240" y1="38426" x2="58125" y2="34074"/>
                        <a14:foregroundMark x1="44167" y1="28056" x2="50938" y2="38056"/>
                        <a14:foregroundMark x1="52917" y1="28056" x2="52917" y2="28056"/>
                        <a14:foregroundMark x1="52240" y1="30093" x2="52240" y2="30093"/>
                        <a14:foregroundMark x1="52240" y1="30463" x2="52240" y2="30463"/>
                        <a14:foregroundMark x1="57865" y1="26481" x2="57865" y2="26481"/>
                        <a14:foregroundMark x1="56771" y1="23333" x2="56771" y2="23333"/>
                        <a14:foregroundMark x1="43073" y1="31667" x2="43073" y2="31667"/>
                        <a14:foregroundMark x1="42396" y1="33704" x2="42396" y2="33704"/>
                        <a14:foregroundMark x1="44167" y1="36481" x2="44167" y2="36481"/>
                        <a14:foregroundMark x1="47552" y1="38889" x2="47552" y2="38889"/>
                      </a14:backgroundRemoval>
                    </a14:imgEffect>
                  </a14:imgLayer>
                </a14:imgProps>
              </a:ext>
              <a:ext uri="{28A0092B-C50C-407E-A947-70E740481C1C}">
                <a14:useLocalDpi xmlns:a14="http://schemas.microsoft.com/office/drawing/2010/main" val="0"/>
              </a:ext>
            </a:extLst>
          </a:blip>
          <a:srcRect l="31363" r="29316"/>
          <a:stretch/>
        </p:blipFill>
        <p:spPr bwMode="auto">
          <a:xfrm>
            <a:off x="6249622" y="2460002"/>
            <a:ext cx="832069" cy="1190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48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fade">
                                      <p:cBhvr>
                                        <p:cTn id="19" dur="500"/>
                                        <p:tgtEl>
                                          <p:spTgt spid="1032"/>
                                        </p:tgtEl>
                                      </p:cBhvr>
                                    </p:animEffect>
                                  </p:childTnLst>
                                </p:cTn>
                              </p:par>
                              <p:par>
                                <p:cTn id="20" presetID="10" presetClass="entr" presetSubtype="0" fill="hold" nodeType="withEffect">
                                  <p:stCondLst>
                                    <p:cond delay="0"/>
                                  </p:stCondLst>
                                  <p:childTnLst>
                                    <p:set>
                                      <p:cBhvr>
                                        <p:cTn id="21" dur="1" fill="hold">
                                          <p:stCondLst>
                                            <p:cond delay="0"/>
                                          </p:stCondLst>
                                        </p:cTn>
                                        <p:tgtEl>
                                          <p:spTgt spid="1044"/>
                                        </p:tgtEl>
                                        <p:attrNameLst>
                                          <p:attrName>style.visibility</p:attrName>
                                        </p:attrNameLst>
                                      </p:cBhvr>
                                      <p:to>
                                        <p:strVal val="visible"/>
                                      </p:to>
                                    </p:set>
                                    <p:animEffect transition="in" filter="fade">
                                      <p:cBhvr>
                                        <p:cTn id="22" dur="500"/>
                                        <p:tgtEl>
                                          <p:spTgt spid="1044"/>
                                        </p:tgtEl>
                                      </p:cBhvr>
                                    </p:animEffect>
                                  </p:childTnLst>
                                </p:cTn>
                              </p:par>
                              <p:par>
                                <p:cTn id="23" presetID="10" presetClass="entr" presetSubtype="0" fill="hold" nodeType="withEffect">
                                  <p:stCondLst>
                                    <p:cond delay="0"/>
                                  </p:stCondLst>
                                  <p:childTnLst>
                                    <p:set>
                                      <p:cBhvr>
                                        <p:cTn id="24" dur="1" fill="hold">
                                          <p:stCondLst>
                                            <p:cond delay="0"/>
                                          </p:stCondLst>
                                        </p:cTn>
                                        <p:tgtEl>
                                          <p:spTgt spid="1048"/>
                                        </p:tgtEl>
                                        <p:attrNameLst>
                                          <p:attrName>style.visibility</p:attrName>
                                        </p:attrNameLst>
                                      </p:cBhvr>
                                      <p:to>
                                        <p:strVal val="visible"/>
                                      </p:to>
                                    </p:set>
                                    <p:animEffect transition="in" filter="fade">
                                      <p:cBhvr>
                                        <p:cTn id="25" dur="500"/>
                                        <p:tgtEl>
                                          <p:spTgt spid="1048"/>
                                        </p:tgtEl>
                                      </p:cBhvr>
                                    </p:animEffect>
                                  </p:childTnLst>
                                </p:cTn>
                              </p:par>
                              <p:par>
                                <p:cTn id="26" presetID="10" presetClass="entr" presetSubtype="0" fill="hold" nodeType="withEffect">
                                  <p:stCondLst>
                                    <p:cond delay="0"/>
                                  </p:stCondLst>
                                  <p:childTnLst>
                                    <p:set>
                                      <p:cBhvr>
                                        <p:cTn id="27" dur="1" fill="hold">
                                          <p:stCondLst>
                                            <p:cond delay="0"/>
                                          </p:stCondLst>
                                        </p:cTn>
                                        <p:tgtEl>
                                          <p:spTgt spid="1042"/>
                                        </p:tgtEl>
                                        <p:attrNameLst>
                                          <p:attrName>style.visibility</p:attrName>
                                        </p:attrNameLst>
                                      </p:cBhvr>
                                      <p:to>
                                        <p:strVal val="visible"/>
                                      </p:to>
                                    </p:set>
                                    <p:animEffect transition="in" filter="fade">
                                      <p:cBhvr>
                                        <p:cTn id="28" dur="500"/>
                                        <p:tgtEl>
                                          <p:spTgt spid="1042"/>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10" presetClass="entr" presetSubtype="0" fill="hold" nodeType="withEffect">
                                  <p:stCondLst>
                                    <p:cond delay="0"/>
                                  </p:stCondLst>
                                  <p:childTnLst>
                                    <p:set>
                                      <p:cBhvr>
                                        <p:cTn id="33" dur="1" fill="hold">
                                          <p:stCondLst>
                                            <p:cond delay="0"/>
                                          </p:stCondLst>
                                        </p:cTn>
                                        <p:tgtEl>
                                          <p:spTgt spid="1038"/>
                                        </p:tgtEl>
                                        <p:attrNameLst>
                                          <p:attrName>style.visibility</p:attrName>
                                        </p:attrNameLst>
                                      </p:cBhvr>
                                      <p:to>
                                        <p:strVal val="visible"/>
                                      </p:to>
                                    </p:set>
                                    <p:animEffect transition="in" filter="fade">
                                      <p:cBhvr>
                                        <p:cTn id="34" dur="500"/>
                                        <p:tgtEl>
                                          <p:spTgt spid="1038"/>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bg/>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uiExpand="1" build="p" animBg="1"/>
      <p:bldP spid="16" grpId="0"/>
      <p:bldP spid="17"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17ACF61D-0885-5404-04FC-8868D3D623B9}"/>
              </a:ext>
            </a:extLst>
          </p:cNvPr>
          <p:cNvSpPr/>
          <p:nvPr/>
        </p:nvSpPr>
        <p:spPr>
          <a:xfrm>
            <a:off x="9225974" y="1389174"/>
            <a:ext cx="2284722" cy="1695886"/>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nvGrpSpPr>
          <p:cNvPr id="68" name="Group 67">
            <a:extLst>
              <a:ext uri="{FF2B5EF4-FFF2-40B4-BE49-F238E27FC236}">
                <a16:creationId xmlns:a16="http://schemas.microsoft.com/office/drawing/2014/main" id="{2DFF3AC2-81E7-2207-E421-E5BB4637BD18}"/>
              </a:ext>
            </a:extLst>
          </p:cNvPr>
          <p:cNvGrpSpPr/>
          <p:nvPr/>
        </p:nvGrpSpPr>
        <p:grpSpPr>
          <a:xfrm>
            <a:off x="9234102" y="1225655"/>
            <a:ext cx="2275840" cy="2069225"/>
            <a:chOff x="8696046" y="1568202"/>
            <a:chExt cx="2275840" cy="2069225"/>
          </a:xfrm>
        </p:grpSpPr>
        <p:pic>
          <p:nvPicPr>
            <p:cNvPr id="63" name="Picture 62" descr="A picture containing screenshot&#10;&#10;Description automatically generated">
              <a:extLst>
                <a:ext uri="{FF2B5EF4-FFF2-40B4-BE49-F238E27FC236}">
                  <a16:creationId xmlns:a16="http://schemas.microsoft.com/office/drawing/2014/main" id="{EEBC8D41-32E1-A3F4-9E3A-8240846A3C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96046" y="1568202"/>
              <a:ext cx="2275840" cy="1280160"/>
            </a:xfrm>
            <a:prstGeom prst="rect">
              <a:avLst/>
            </a:prstGeom>
          </p:spPr>
        </p:pic>
        <p:pic>
          <p:nvPicPr>
            <p:cNvPr id="65" name="Picture 64" descr="A picture containing screenshot, electronics&#10;&#10;Description automatically generated">
              <a:extLst>
                <a:ext uri="{FF2B5EF4-FFF2-40B4-BE49-F238E27FC236}">
                  <a16:creationId xmlns:a16="http://schemas.microsoft.com/office/drawing/2014/main" id="{716B4826-BC6B-C8E7-D6E3-07F50C21F3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96046" y="2357267"/>
              <a:ext cx="2275840" cy="1280160"/>
            </a:xfrm>
            <a:prstGeom prst="rect">
              <a:avLst/>
            </a:prstGeom>
          </p:spPr>
        </p:pic>
        <p:pic>
          <p:nvPicPr>
            <p:cNvPr id="67" name="Picture 66" descr="A picture containing screenshot, 3d modeling&#10;&#10;Description automatically generated">
              <a:extLst>
                <a:ext uri="{FF2B5EF4-FFF2-40B4-BE49-F238E27FC236}">
                  <a16:creationId xmlns:a16="http://schemas.microsoft.com/office/drawing/2014/main" id="{49ACF7F2-A445-41A8-D95B-1966835AB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96046" y="1863748"/>
              <a:ext cx="2275840" cy="1280160"/>
            </a:xfrm>
            <a:prstGeom prst="rect">
              <a:avLst/>
            </a:prstGeom>
          </p:spPr>
        </p:pic>
      </p:grpSp>
      <p:sp>
        <p:nvSpPr>
          <p:cNvPr id="74" name="Rectangle 73">
            <a:extLst>
              <a:ext uri="{FF2B5EF4-FFF2-40B4-BE49-F238E27FC236}">
                <a16:creationId xmlns:a16="http://schemas.microsoft.com/office/drawing/2014/main" id="{938003FA-3138-A3AF-EDB6-5F237C86C0BA}"/>
              </a:ext>
            </a:extLst>
          </p:cNvPr>
          <p:cNvSpPr/>
          <p:nvPr/>
        </p:nvSpPr>
        <p:spPr>
          <a:xfrm>
            <a:off x="6562511" y="1412324"/>
            <a:ext cx="2284722" cy="1695886"/>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itle 1">
            <a:extLst>
              <a:ext uri="{FF2B5EF4-FFF2-40B4-BE49-F238E27FC236}">
                <a16:creationId xmlns:a16="http://schemas.microsoft.com/office/drawing/2014/main" id="{6427F009-972C-407A-9A07-3C45A9F3A0E0}"/>
              </a:ext>
            </a:extLst>
          </p:cNvPr>
          <p:cNvSpPr>
            <a:spLocks noGrp="1"/>
          </p:cNvSpPr>
          <p:nvPr>
            <p:ph type="title"/>
          </p:nvPr>
        </p:nvSpPr>
        <p:spPr/>
        <p:txBody>
          <a:bodyPr>
            <a:normAutofit/>
          </a:bodyPr>
          <a:lstStyle/>
          <a:p>
            <a:r>
              <a:rPr lang="en-US" sz="4000" dirty="0">
                <a:effectLst>
                  <a:outerShdw blurRad="38100" dist="38100" dir="2700000" algn="tl">
                    <a:srgbClr val="000000">
                      <a:alpha val="43137"/>
                    </a:srgbClr>
                  </a:outerShdw>
                </a:effectLst>
                <a:latin typeface="+mn-lt"/>
              </a:rPr>
              <a:t>Gen5 Petascale EDSFF Platform Innovation</a:t>
            </a:r>
          </a:p>
        </p:txBody>
      </p:sp>
      <p:sp>
        <p:nvSpPr>
          <p:cNvPr id="3" name="Date Placeholder 2">
            <a:extLst>
              <a:ext uri="{FF2B5EF4-FFF2-40B4-BE49-F238E27FC236}">
                <a16:creationId xmlns:a16="http://schemas.microsoft.com/office/drawing/2014/main" id="{B0582EA8-AEC7-30E4-7FC8-3537CBFE577E}"/>
              </a:ext>
            </a:extLst>
          </p:cNvPr>
          <p:cNvSpPr>
            <a:spLocks noGrp="1"/>
          </p:cNvSpPr>
          <p:nvPr>
            <p:ph type="dt" sz="half" idx="10"/>
          </p:nvPr>
        </p:nvSpPr>
        <p:spPr/>
        <p:txBody>
          <a:bodyPr/>
          <a:lstStyle/>
          <a:p>
            <a:fld id="{2AF100D4-4316-A84D-BCF2-A17C38343011}" type="datetime1">
              <a:rPr lang="en-US" smtClean="0"/>
              <a:t>7/3/2023</a:t>
            </a:fld>
            <a:endParaRPr lang="en-US" dirty="0"/>
          </a:p>
        </p:txBody>
      </p:sp>
      <p:sp>
        <p:nvSpPr>
          <p:cNvPr id="4" name="Footer Placeholder 3">
            <a:extLst>
              <a:ext uri="{FF2B5EF4-FFF2-40B4-BE49-F238E27FC236}">
                <a16:creationId xmlns:a16="http://schemas.microsoft.com/office/drawing/2014/main" id="{E85C8A47-3F9A-3DD5-A711-E735929389DD}"/>
              </a:ext>
            </a:extLst>
          </p:cNvPr>
          <p:cNvSpPr>
            <a:spLocks noGrp="1"/>
          </p:cNvSpPr>
          <p:nvPr>
            <p:ph type="ftr" sz="quarter" idx="11"/>
          </p:nvPr>
        </p:nvSpPr>
        <p:spPr/>
        <p:txBody>
          <a:bodyPr/>
          <a:lstStyle/>
          <a:p>
            <a:pPr algn="r"/>
            <a:r>
              <a:rPr lang="en-US"/>
              <a:t>Better Faster Greener™  © 2023 Supermicro</a:t>
            </a:r>
            <a:endParaRPr lang="en-US" dirty="0"/>
          </a:p>
        </p:txBody>
      </p:sp>
      <p:sp>
        <p:nvSpPr>
          <p:cNvPr id="5" name="Slide Number Placeholder 4">
            <a:extLst>
              <a:ext uri="{FF2B5EF4-FFF2-40B4-BE49-F238E27FC236}">
                <a16:creationId xmlns:a16="http://schemas.microsoft.com/office/drawing/2014/main" id="{639BCD0F-EE64-476A-9C4C-9F72E2A8FB50}"/>
              </a:ext>
            </a:extLst>
          </p:cNvPr>
          <p:cNvSpPr>
            <a:spLocks noGrp="1"/>
          </p:cNvSpPr>
          <p:nvPr>
            <p:ph type="sldNum" sz="quarter" idx="12"/>
          </p:nvPr>
        </p:nvSpPr>
        <p:spPr/>
        <p:txBody>
          <a:bodyPr/>
          <a:lstStyle/>
          <a:p>
            <a:fld id="{4CD8D1E7-0940-1443-9064-E7A6805360BC}" type="slidenum">
              <a:rPr lang="en-US" smtClean="0"/>
              <a:pPr/>
              <a:t>7</a:t>
            </a:fld>
            <a:endParaRPr lang="en-US" dirty="0"/>
          </a:p>
        </p:txBody>
      </p:sp>
      <p:sp>
        <p:nvSpPr>
          <p:cNvPr id="6" name="Content Placeholder 5">
            <a:extLst>
              <a:ext uri="{FF2B5EF4-FFF2-40B4-BE49-F238E27FC236}">
                <a16:creationId xmlns:a16="http://schemas.microsoft.com/office/drawing/2014/main" id="{2CA2BB86-5E34-FADC-2053-AC2F8E0C9227}"/>
              </a:ext>
            </a:extLst>
          </p:cNvPr>
          <p:cNvSpPr>
            <a:spLocks noGrp="1"/>
          </p:cNvSpPr>
          <p:nvPr>
            <p:ph sz="quarter" idx="13"/>
          </p:nvPr>
        </p:nvSpPr>
        <p:spPr>
          <a:xfrm>
            <a:off x="838201" y="1235413"/>
            <a:ext cx="5257799" cy="5067782"/>
          </a:xfrm>
          <a:solidFill>
            <a:schemeClr val="bg1">
              <a:lumMod val="95000"/>
            </a:schemeClr>
          </a:solidFill>
          <a:effectLst>
            <a:outerShdw blurRad="50800" dist="38100" dir="2700000" algn="tl" rotWithShape="0">
              <a:prstClr val="black">
                <a:alpha val="40000"/>
              </a:prstClr>
            </a:outerShdw>
          </a:effectLst>
        </p:spPr>
        <p:txBody>
          <a:bodyPr/>
          <a:lstStyle/>
          <a:p>
            <a:r>
              <a:rPr lang="en-US" b="1" dirty="0">
                <a:solidFill>
                  <a:schemeClr val="accent6"/>
                </a:solidFill>
                <a:latin typeface="+mn-lt"/>
              </a:rPr>
              <a:t>Unified Chassis</a:t>
            </a:r>
          </a:p>
          <a:p>
            <a:pPr lvl="1"/>
            <a:r>
              <a:rPr lang="en-US" dirty="0">
                <a:latin typeface="+mn-lt"/>
              </a:rPr>
              <a:t>One chassis supports both Intel and AMD, 1U up-to 16 E3 SSD and 2U up-to 32 E3 SSD</a:t>
            </a:r>
          </a:p>
          <a:p>
            <a:pPr lvl="1"/>
            <a:r>
              <a:rPr lang="en-US" dirty="0">
                <a:latin typeface="+mn-lt"/>
              </a:rPr>
              <a:t>Less than 32” depth</a:t>
            </a:r>
          </a:p>
          <a:p>
            <a:pPr lvl="1"/>
            <a:endParaRPr lang="en-US" dirty="0">
              <a:latin typeface="+mn-lt"/>
            </a:endParaRPr>
          </a:p>
          <a:p>
            <a:r>
              <a:rPr lang="en-US" b="1" dirty="0">
                <a:solidFill>
                  <a:schemeClr val="accent6"/>
                </a:solidFill>
                <a:latin typeface="+mn-lt"/>
              </a:rPr>
              <a:t>Balanced Architecture </a:t>
            </a:r>
          </a:p>
          <a:p>
            <a:pPr lvl="1"/>
            <a:r>
              <a:rPr lang="en-US" dirty="0">
                <a:latin typeface="+mn-lt"/>
              </a:rPr>
              <a:t>Balanced PCIe lanes design for both storage IO and networking and eliminates the processor NUMA challenges </a:t>
            </a:r>
          </a:p>
          <a:p>
            <a:pPr lvl="1"/>
            <a:endParaRPr lang="en-US" dirty="0">
              <a:latin typeface="+mn-lt"/>
            </a:endParaRPr>
          </a:p>
          <a:p>
            <a:pPr lvl="1"/>
            <a:endParaRPr lang="en-US" dirty="0">
              <a:latin typeface="+mn-lt"/>
            </a:endParaRPr>
          </a:p>
          <a:p>
            <a:pPr lvl="2"/>
            <a:endParaRPr lang="en-US" dirty="0">
              <a:latin typeface="+mn-lt"/>
            </a:endParaRPr>
          </a:p>
        </p:txBody>
      </p:sp>
      <p:sp>
        <p:nvSpPr>
          <p:cNvPr id="8" name="Rectangle 7">
            <a:extLst>
              <a:ext uri="{FF2B5EF4-FFF2-40B4-BE49-F238E27FC236}">
                <a16:creationId xmlns:a16="http://schemas.microsoft.com/office/drawing/2014/main" id="{EC6296B7-1354-576D-6184-0CCCC773AD96}"/>
              </a:ext>
            </a:extLst>
          </p:cNvPr>
          <p:cNvSpPr/>
          <p:nvPr/>
        </p:nvSpPr>
        <p:spPr>
          <a:xfrm>
            <a:off x="822960" y="822960"/>
            <a:ext cx="9058158" cy="338554"/>
          </a:xfrm>
          <a:prstGeom prst="rect">
            <a:avLst/>
          </a:prstGeom>
        </p:spPr>
        <p:txBody>
          <a:bodyPr wrap="square">
            <a:spAutoFit/>
          </a:bodyPr>
          <a:lstStyle/>
          <a:p>
            <a:pPr lvl="0" defTabSz="1219140">
              <a:spcBef>
                <a:spcPts val="1067"/>
              </a:spcBef>
              <a:buClr>
                <a:srgbClr val="0085C3"/>
              </a:buClr>
              <a:defRPr/>
            </a:pPr>
            <a:r>
              <a:rPr lang="en-US" sz="1600" i="1" dirty="0">
                <a:solidFill>
                  <a:srgbClr val="FF0000"/>
                </a:solidFill>
                <a:cs typeface="Arial" panose="020B0604020202020204" pitchFamily="34" charset="0"/>
              </a:rPr>
              <a:t>Purposed Built for New All-NVMe and Software-Defined Data Center  </a:t>
            </a:r>
            <a:endParaRPr lang="pt-BR" sz="1600" i="1" dirty="0">
              <a:solidFill>
                <a:srgbClr val="FF0000"/>
              </a:solidFill>
              <a:cs typeface="Arial" panose="020B0604020202020204" pitchFamily="34" charset="0"/>
            </a:endParaRPr>
          </a:p>
        </p:txBody>
      </p:sp>
      <p:sp>
        <p:nvSpPr>
          <p:cNvPr id="7" name="Rectangle 6">
            <a:extLst>
              <a:ext uri="{FF2B5EF4-FFF2-40B4-BE49-F238E27FC236}">
                <a16:creationId xmlns:a16="http://schemas.microsoft.com/office/drawing/2014/main" id="{B924271F-166F-5A2B-DB9F-F7E221C4E072}"/>
              </a:ext>
            </a:extLst>
          </p:cNvPr>
          <p:cNvSpPr/>
          <p:nvPr/>
        </p:nvSpPr>
        <p:spPr>
          <a:xfrm>
            <a:off x="6562511" y="3819113"/>
            <a:ext cx="2284722" cy="1695886"/>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nvGrpSpPr>
          <p:cNvPr id="13" name="Group 12">
            <a:extLst>
              <a:ext uri="{FF2B5EF4-FFF2-40B4-BE49-F238E27FC236}">
                <a16:creationId xmlns:a16="http://schemas.microsoft.com/office/drawing/2014/main" id="{A2128C6D-CB36-8D5F-FC96-4C79CF615167}"/>
              </a:ext>
            </a:extLst>
          </p:cNvPr>
          <p:cNvGrpSpPr/>
          <p:nvPr/>
        </p:nvGrpSpPr>
        <p:grpSpPr>
          <a:xfrm>
            <a:off x="6717703" y="4028366"/>
            <a:ext cx="1980472" cy="1270651"/>
            <a:chOff x="6497475" y="2000341"/>
            <a:chExt cx="1980472" cy="1270651"/>
          </a:xfrm>
        </p:grpSpPr>
        <p:pic>
          <p:nvPicPr>
            <p:cNvPr id="14" name="Picture 2" descr="Cpu free icon">
              <a:extLst>
                <a:ext uri="{FF2B5EF4-FFF2-40B4-BE49-F238E27FC236}">
                  <a16:creationId xmlns:a16="http://schemas.microsoft.com/office/drawing/2014/main" id="{ADB03133-EF49-2E53-9470-3AE33B3903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35305" y="2393694"/>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EA0B8006-4084-F071-48CD-9CBF56850B7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98050" y="2027139"/>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05E7AC9D-DD92-C2AF-7998-78A41AF0346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20747" y="2777232"/>
              <a:ext cx="4572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FE8636F4-330C-295D-4712-2759CFF6C698}"/>
                </a:ext>
              </a:extLst>
            </p:cNvPr>
            <p:cNvGrpSpPr/>
            <p:nvPr/>
          </p:nvGrpSpPr>
          <p:grpSpPr>
            <a:xfrm>
              <a:off x="6497475" y="2000341"/>
              <a:ext cx="582930" cy="552450"/>
              <a:chOff x="6436997" y="2298444"/>
              <a:chExt cx="582930" cy="552450"/>
            </a:xfrm>
          </p:grpSpPr>
          <p:pic>
            <p:nvPicPr>
              <p:cNvPr id="26" name="Picture 6">
                <a:extLst>
                  <a:ext uri="{FF2B5EF4-FFF2-40B4-BE49-F238E27FC236}">
                    <a16:creationId xmlns:a16="http://schemas.microsoft.com/office/drawing/2014/main" id="{3B49BE18-E542-AD82-C341-977665F4E4C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36997" y="2298444"/>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6F00A282-EE36-A26F-1AE7-C9A8833A62D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51297" y="2386074"/>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DE870FE6-68CB-977B-C8F4-C3BFBB39555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54167" y="2485134"/>
                <a:ext cx="365760" cy="36576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Arrow: Right 17">
              <a:extLst>
                <a:ext uri="{FF2B5EF4-FFF2-40B4-BE49-F238E27FC236}">
                  <a16:creationId xmlns:a16="http://schemas.microsoft.com/office/drawing/2014/main" id="{CE512644-FAE1-C7F8-655F-715E51F1F3C3}"/>
                </a:ext>
              </a:extLst>
            </p:cNvPr>
            <p:cNvSpPr/>
            <p:nvPr/>
          </p:nvSpPr>
          <p:spPr>
            <a:xfrm>
              <a:off x="7833748" y="2453651"/>
              <a:ext cx="320040" cy="33728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TextBox 18">
              <a:extLst>
                <a:ext uri="{FF2B5EF4-FFF2-40B4-BE49-F238E27FC236}">
                  <a16:creationId xmlns:a16="http://schemas.microsoft.com/office/drawing/2014/main" id="{CC405DF5-6209-0DF2-7C3A-6641DF790C59}"/>
                </a:ext>
              </a:extLst>
            </p:cNvPr>
            <p:cNvSpPr txBox="1"/>
            <p:nvPr/>
          </p:nvSpPr>
          <p:spPr>
            <a:xfrm>
              <a:off x="7757135" y="2497847"/>
              <a:ext cx="377035" cy="246221"/>
            </a:xfrm>
            <a:prstGeom prst="rect">
              <a:avLst/>
            </a:prstGeom>
            <a:noFill/>
          </p:spPr>
          <p:txBody>
            <a:bodyPr wrap="square" rtlCol="0">
              <a:spAutoFit/>
            </a:bodyPr>
            <a:lstStyle/>
            <a:p>
              <a:pPr algn="ctr"/>
              <a:r>
                <a:rPr lang="en-US" sz="900" dirty="0">
                  <a:solidFill>
                    <a:schemeClr val="bg1"/>
                  </a:solidFill>
                </a:rPr>
                <a:t>x64</a:t>
              </a:r>
              <a:r>
                <a:rPr lang="en-US" sz="1000" dirty="0">
                  <a:solidFill>
                    <a:schemeClr val="bg1"/>
                  </a:solidFill>
                </a:rPr>
                <a:t> </a:t>
              </a:r>
            </a:p>
          </p:txBody>
        </p:sp>
        <p:sp>
          <p:nvSpPr>
            <p:cNvPr id="20" name="Arrow: Right 19">
              <a:extLst>
                <a:ext uri="{FF2B5EF4-FFF2-40B4-BE49-F238E27FC236}">
                  <a16:creationId xmlns:a16="http://schemas.microsoft.com/office/drawing/2014/main" id="{07B69D02-4130-48DA-C1DB-38ACCE8C9100}"/>
                </a:ext>
              </a:extLst>
            </p:cNvPr>
            <p:cNvSpPr/>
            <p:nvPr/>
          </p:nvSpPr>
          <p:spPr>
            <a:xfrm flipH="1">
              <a:off x="6992259" y="2453651"/>
              <a:ext cx="320040" cy="33728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nvGrpSpPr>
            <p:cNvPr id="21" name="Group 20">
              <a:extLst>
                <a:ext uri="{FF2B5EF4-FFF2-40B4-BE49-F238E27FC236}">
                  <a16:creationId xmlns:a16="http://schemas.microsoft.com/office/drawing/2014/main" id="{8840B7BE-D703-0080-4F50-ACB8FE510A2B}"/>
                </a:ext>
              </a:extLst>
            </p:cNvPr>
            <p:cNvGrpSpPr/>
            <p:nvPr/>
          </p:nvGrpSpPr>
          <p:grpSpPr>
            <a:xfrm>
              <a:off x="6497475" y="2718542"/>
              <a:ext cx="582930" cy="552450"/>
              <a:chOff x="6436997" y="2298444"/>
              <a:chExt cx="582930" cy="552450"/>
            </a:xfrm>
          </p:grpSpPr>
          <p:pic>
            <p:nvPicPr>
              <p:cNvPr id="23" name="Picture 6">
                <a:extLst>
                  <a:ext uri="{FF2B5EF4-FFF2-40B4-BE49-F238E27FC236}">
                    <a16:creationId xmlns:a16="http://schemas.microsoft.com/office/drawing/2014/main" id="{013A610A-391C-E264-41C2-78E9F7F5AC8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36997" y="2298444"/>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A6C9D3BE-11FD-E6D7-7A24-1ABA6CE5740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51297" y="2386074"/>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C04AD96B-C872-9118-7319-9B44C897252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54167" y="2485134"/>
                <a:ext cx="365760" cy="36576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3FF3BDD9-6598-B3AF-7745-2202A1FC330E}"/>
                </a:ext>
              </a:extLst>
            </p:cNvPr>
            <p:cNvSpPr txBox="1"/>
            <p:nvPr/>
          </p:nvSpPr>
          <p:spPr>
            <a:xfrm>
              <a:off x="6982462" y="2497847"/>
              <a:ext cx="377035" cy="246221"/>
            </a:xfrm>
            <a:prstGeom prst="rect">
              <a:avLst/>
            </a:prstGeom>
            <a:noFill/>
          </p:spPr>
          <p:txBody>
            <a:bodyPr wrap="square" rtlCol="0">
              <a:spAutoFit/>
            </a:bodyPr>
            <a:lstStyle/>
            <a:p>
              <a:pPr algn="ctr"/>
              <a:r>
                <a:rPr lang="en-US" sz="900" dirty="0">
                  <a:solidFill>
                    <a:schemeClr val="bg1"/>
                  </a:solidFill>
                </a:rPr>
                <a:t>x64</a:t>
              </a:r>
              <a:r>
                <a:rPr lang="en-US" sz="1000" dirty="0">
                  <a:solidFill>
                    <a:schemeClr val="bg1"/>
                  </a:solidFill>
                </a:rPr>
                <a:t> </a:t>
              </a:r>
            </a:p>
          </p:txBody>
        </p:sp>
      </p:grpSp>
      <p:sp>
        <p:nvSpPr>
          <p:cNvPr id="29" name="Rectangle 28">
            <a:extLst>
              <a:ext uri="{FF2B5EF4-FFF2-40B4-BE49-F238E27FC236}">
                <a16:creationId xmlns:a16="http://schemas.microsoft.com/office/drawing/2014/main" id="{0B235E02-B83D-FC61-A4F7-2D550C8A3558}"/>
              </a:ext>
            </a:extLst>
          </p:cNvPr>
          <p:cNvSpPr/>
          <p:nvPr/>
        </p:nvSpPr>
        <p:spPr>
          <a:xfrm>
            <a:off x="9225974" y="3819113"/>
            <a:ext cx="2284722" cy="1695886"/>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0" name="TextBox 49">
            <a:extLst>
              <a:ext uri="{FF2B5EF4-FFF2-40B4-BE49-F238E27FC236}">
                <a16:creationId xmlns:a16="http://schemas.microsoft.com/office/drawing/2014/main" id="{AA424435-1F71-09C6-669F-2F2FC2BBED75}"/>
              </a:ext>
            </a:extLst>
          </p:cNvPr>
          <p:cNvSpPr txBox="1"/>
          <p:nvPr/>
        </p:nvSpPr>
        <p:spPr>
          <a:xfrm>
            <a:off x="6797701" y="5638299"/>
            <a:ext cx="1814343" cy="307777"/>
          </a:xfrm>
          <a:prstGeom prst="rect">
            <a:avLst/>
          </a:prstGeom>
          <a:noFill/>
        </p:spPr>
        <p:txBody>
          <a:bodyPr wrap="none" rtlCol="0">
            <a:spAutoFit/>
          </a:bodyPr>
          <a:lstStyle/>
          <a:p>
            <a:pPr algn="ctr"/>
            <a:r>
              <a:rPr lang="en-US" sz="1400" b="1" dirty="0">
                <a:solidFill>
                  <a:schemeClr val="accent6"/>
                </a:solidFill>
              </a:rPr>
              <a:t>AMD Single Processor</a:t>
            </a:r>
          </a:p>
        </p:txBody>
      </p:sp>
      <p:sp>
        <p:nvSpPr>
          <p:cNvPr id="51" name="TextBox 50">
            <a:extLst>
              <a:ext uri="{FF2B5EF4-FFF2-40B4-BE49-F238E27FC236}">
                <a16:creationId xmlns:a16="http://schemas.microsoft.com/office/drawing/2014/main" id="{1E5B286A-FD90-C374-90F8-8AE0198B673F}"/>
              </a:ext>
            </a:extLst>
          </p:cNvPr>
          <p:cNvSpPr txBox="1"/>
          <p:nvPr/>
        </p:nvSpPr>
        <p:spPr>
          <a:xfrm>
            <a:off x="9533620" y="5638299"/>
            <a:ext cx="1669431" cy="307777"/>
          </a:xfrm>
          <a:prstGeom prst="rect">
            <a:avLst/>
          </a:prstGeom>
          <a:noFill/>
        </p:spPr>
        <p:txBody>
          <a:bodyPr wrap="none" rtlCol="0">
            <a:spAutoFit/>
          </a:bodyPr>
          <a:lstStyle/>
          <a:p>
            <a:pPr algn="ctr"/>
            <a:r>
              <a:rPr lang="en-US" sz="1400" b="1" dirty="0">
                <a:solidFill>
                  <a:schemeClr val="accent6"/>
                </a:solidFill>
              </a:rPr>
              <a:t>Intel Dual Processor</a:t>
            </a:r>
          </a:p>
        </p:txBody>
      </p:sp>
      <p:grpSp>
        <p:nvGrpSpPr>
          <p:cNvPr id="69" name="Group 68">
            <a:extLst>
              <a:ext uri="{FF2B5EF4-FFF2-40B4-BE49-F238E27FC236}">
                <a16:creationId xmlns:a16="http://schemas.microsoft.com/office/drawing/2014/main" id="{6DF7BB7A-DFED-B280-0DF0-494574237792}"/>
              </a:ext>
            </a:extLst>
          </p:cNvPr>
          <p:cNvGrpSpPr/>
          <p:nvPr/>
        </p:nvGrpSpPr>
        <p:grpSpPr>
          <a:xfrm>
            <a:off x="9347795" y="4045241"/>
            <a:ext cx="2018004" cy="1270651"/>
            <a:chOff x="9298635" y="4084569"/>
            <a:chExt cx="2018004" cy="1270651"/>
          </a:xfrm>
        </p:grpSpPr>
        <p:pic>
          <p:nvPicPr>
            <p:cNvPr id="30" name="Picture 2" descr="Cpu free icon">
              <a:extLst>
                <a:ext uri="{FF2B5EF4-FFF2-40B4-BE49-F238E27FC236}">
                  <a16:creationId xmlns:a16="http://schemas.microsoft.com/office/drawing/2014/main" id="{9EA4EB6D-39AB-445F-F54B-CD765567AFC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36049" y="411045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a:extLst>
                <a:ext uri="{FF2B5EF4-FFF2-40B4-BE49-F238E27FC236}">
                  <a16:creationId xmlns:a16="http://schemas.microsoft.com/office/drawing/2014/main" id="{84BE999E-02C2-75F4-9481-75CA90168EF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853802" y="410454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a:extLst>
                <a:ext uri="{FF2B5EF4-FFF2-40B4-BE49-F238E27FC236}">
                  <a16:creationId xmlns:a16="http://schemas.microsoft.com/office/drawing/2014/main" id="{685AA755-ACC0-A4A0-F24D-EB3E71724CA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859439" y="4854636"/>
              <a:ext cx="4572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688C791B-A995-0F04-1522-EE31B93B6182}"/>
                </a:ext>
              </a:extLst>
            </p:cNvPr>
            <p:cNvGrpSpPr/>
            <p:nvPr/>
          </p:nvGrpSpPr>
          <p:grpSpPr>
            <a:xfrm>
              <a:off x="9298635" y="4084569"/>
              <a:ext cx="582930" cy="552450"/>
              <a:chOff x="6436997" y="2298444"/>
              <a:chExt cx="582930" cy="552450"/>
            </a:xfrm>
          </p:grpSpPr>
          <p:pic>
            <p:nvPicPr>
              <p:cNvPr id="34" name="Picture 6">
                <a:extLst>
                  <a:ext uri="{FF2B5EF4-FFF2-40B4-BE49-F238E27FC236}">
                    <a16:creationId xmlns:a16="http://schemas.microsoft.com/office/drawing/2014/main" id="{7F1EB255-820B-5868-537F-3720F008970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36997" y="2298444"/>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a:extLst>
                  <a:ext uri="{FF2B5EF4-FFF2-40B4-BE49-F238E27FC236}">
                    <a16:creationId xmlns:a16="http://schemas.microsoft.com/office/drawing/2014/main" id="{695D5524-B0A8-DDE2-4778-33AEE463714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51297" y="2386074"/>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99979448-DEA7-63D9-B7DE-98156F79611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54167" y="2485134"/>
                <a:ext cx="365760" cy="36576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Arrow: Right 36">
              <a:extLst>
                <a:ext uri="{FF2B5EF4-FFF2-40B4-BE49-F238E27FC236}">
                  <a16:creationId xmlns:a16="http://schemas.microsoft.com/office/drawing/2014/main" id="{6B80FAD1-4911-6281-DFB3-65EFE64ACAEE}"/>
                </a:ext>
              </a:extLst>
            </p:cNvPr>
            <p:cNvSpPr/>
            <p:nvPr/>
          </p:nvSpPr>
          <p:spPr>
            <a:xfrm>
              <a:off x="10593964" y="4169383"/>
              <a:ext cx="227943" cy="33728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8" name="TextBox 37">
              <a:extLst>
                <a:ext uri="{FF2B5EF4-FFF2-40B4-BE49-F238E27FC236}">
                  <a16:creationId xmlns:a16="http://schemas.microsoft.com/office/drawing/2014/main" id="{04164250-DDCD-15C8-447B-54CD44ED0C5C}"/>
                </a:ext>
              </a:extLst>
            </p:cNvPr>
            <p:cNvSpPr txBox="1"/>
            <p:nvPr/>
          </p:nvSpPr>
          <p:spPr>
            <a:xfrm>
              <a:off x="10496879" y="4223480"/>
              <a:ext cx="377035" cy="215444"/>
            </a:xfrm>
            <a:prstGeom prst="rect">
              <a:avLst/>
            </a:prstGeom>
            <a:noFill/>
          </p:spPr>
          <p:txBody>
            <a:bodyPr wrap="square" rtlCol="0">
              <a:spAutoFit/>
            </a:bodyPr>
            <a:lstStyle/>
            <a:p>
              <a:pPr algn="ctr"/>
              <a:r>
                <a:rPr lang="en-US" sz="800" dirty="0">
                  <a:solidFill>
                    <a:schemeClr val="bg1"/>
                  </a:solidFill>
                </a:rPr>
                <a:t>x32 </a:t>
              </a:r>
            </a:p>
          </p:txBody>
        </p:sp>
        <p:sp>
          <p:nvSpPr>
            <p:cNvPr id="39" name="Arrow: Right 38">
              <a:extLst>
                <a:ext uri="{FF2B5EF4-FFF2-40B4-BE49-F238E27FC236}">
                  <a16:creationId xmlns:a16="http://schemas.microsoft.com/office/drawing/2014/main" id="{DB2012D2-5332-40DA-C09A-0F287A6CCD95}"/>
                </a:ext>
              </a:extLst>
            </p:cNvPr>
            <p:cNvSpPr/>
            <p:nvPr/>
          </p:nvSpPr>
          <p:spPr>
            <a:xfrm flipH="1">
              <a:off x="9892367" y="4172795"/>
              <a:ext cx="228600" cy="33728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nvGrpSpPr>
            <p:cNvPr id="40" name="Group 39">
              <a:extLst>
                <a:ext uri="{FF2B5EF4-FFF2-40B4-BE49-F238E27FC236}">
                  <a16:creationId xmlns:a16="http://schemas.microsoft.com/office/drawing/2014/main" id="{EFE04398-5A58-69AE-74A1-4CE7B1F02658}"/>
                </a:ext>
              </a:extLst>
            </p:cNvPr>
            <p:cNvGrpSpPr/>
            <p:nvPr/>
          </p:nvGrpSpPr>
          <p:grpSpPr>
            <a:xfrm>
              <a:off x="9298635" y="4802770"/>
              <a:ext cx="582930" cy="552450"/>
              <a:chOff x="6436997" y="2298444"/>
              <a:chExt cx="582930" cy="552450"/>
            </a:xfrm>
          </p:grpSpPr>
          <p:pic>
            <p:nvPicPr>
              <p:cNvPr id="41" name="Picture 6">
                <a:extLst>
                  <a:ext uri="{FF2B5EF4-FFF2-40B4-BE49-F238E27FC236}">
                    <a16:creationId xmlns:a16="http://schemas.microsoft.com/office/drawing/2014/main" id="{554E0B66-5F38-126D-B0CA-FBC6A613F94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36997" y="2298444"/>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03B772A0-3923-C67E-E523-BBD4C9DE6C4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51297" y="2386074"/>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a:extLst>
                  <a:ext uri="{FF2B5EF4-FFF2-40B4-BE49-F238E27FC236}">
                    <a16:creationId xmlns:a16="http://schemas.microsoft.com/office/drawing/2014/main" id="{F8DA8C85-850C-EEAF-6D62-4EE24307893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54167" y="2485134"/>
                <a:ext cx="365760" cy="365760"/>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0A7BA976-5F6B-80CF-82B0-7B6BAF745FAF}"/>
                </a:ext>
              </a:extLst>
            </p:cNvPr>
            <p:cNvSpPr txBox="1"/>
            <p:nvPr/>
          </p:nvSpPr>
          <p:spPr>
            <a:xfrm>
              <a:off x="9847928" y="4230974"/>
              <a:ext cx="346408" cy="215444"/>
            </a:xfrm>
            <a:prstGeom prst="rect">
              <a:avLst/>
            </a:prstGeom>
            <a:noFill/>
          </p:spPr>
          <p:txBody>
            <a:bodyPr wrap="square" rtlCol="0">
              <a:spAutoFit/>
            </a:bodyPr>
            <a:lstStyle/>
            <a:p>
              <a:pPr algn="ctr"/>
              <a:r>
                <a:rPr lang="en-US" sz="800" dirty="0">
                  <a:solidFill>
                    <a:schemeClr val="bg1"/>
                  </a:solidFill>
                </a:rPr>
                <a:t>x48 </a:t>
              </a:r>
            </a:p>
          </p:txBody>
        </p:sp>
        <p:pic>
          <p:nvPicPr>
            <p:cNvPr id="45" name="Picture 2" descr="Cpu free icon">
              <a:extLst>
                <a:ext uri="{FF2B5EF4-FFF2-40B4-BE49-F238E27FC236}">
                  <a16:creationId xmlns:a16="http://schemas.microsoft.com/office/drawing/2014/main" id="{0B0CDDA7-9EF3-7BF7-059F-2CB24EB8851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36049" y="4857481"/>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46" name="Arrow: Right 45">
              <a:extLst>
                <a:ext uri="{FF2B5EF4-FFF2-40B4-BE49-F238E27FC236}">
                  <a16:creationId xmlns:a16="http://schemas.microsoft.com/office/drawing/2014/main" id="{1D7EA7FD-9643-B3EF-372A-906D7ED0780A}"/>
                </a:ext>
              </a:extLst>
            </p:cNvPr>
            <p:cNvSpPr/>
            <p:nvPr/>
          </p:nvSpPr>
          <p:spPr>
            <a:xfrm>
              <a:off x="10593964" y="4914987"/>
              <a:ext cx="227943" cy="33728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7" name="TextBox 46">
              <a:extLst>
                <a:ext uri="{FF2B5EF4-FFF2-40B4-BE49-F238E27FC236}">
                  <a16:creationId xmlns:a16="http://schemas.microsoft.com/office/drawing/2014/main" id="{6E1F4650-DDCF-2A20-A5ED-AF94BA16E69D}"/>
                </a:ext>
              </a:extLst>
            </p:cNvPr>
            <p:cNvSpPr txBox="1"/>
            <p:nvPr/>
          </p:nvSpPr>
          <p:spPr>
            <a:xfrm>
              <a:off x="10496879" y="4969084"/>
              <a:ext cx="377035" cy="215444"/>
            </a:xfrm>
            <a:prstGeom prst="rect">
              <a:avLst/>
            </a:prstGeom>
            <a:noFill/>
          </p:spPr>
          <p:txBody>
            <a:bodyPr wrap="square" rtlCol="0">
              <a:spAutoFit/>
            </a:bodyPr>
            <a:lstStyle/>
            <a:p>
              <a:pPr algn="ctr"/>
              <a:r>
                <a:rPr lang="en-US" sz="800" dirty="0">
                  <a:solidFill>
                    <a:schemeClr val="bg1"/>
                  </a:solidFill>
                </a:rPr>
                <a:t>x32 </a:t>
              </a:r>
            </a:p>
          </p:txBody>
        </p:sp>
        <p:sp>
          <p:nvSpPr>
            <p:cNvPr id="48" name="Arrow: Right 47">
              <a:extLst>
                <a:ext uri="{FF2B5EF4-FFF2-40B4-BE49-F238E27FC236}">
                  <a16:creationId xmlns:a16="http://schemas.microsoft.com/office/drawing/2014/main" id="{DA5684B2-A679-2987-8173-9F9AA36F1BD7}"/>
                </a:ext>
              </a:extLst>
            </p:cNvPr>
            <p:cNvSpPr/>
            <p:nvPr/>
          </p:nvSpPr>
          <p:spPr>
            <a:xfrm flipH="1">
              <a:off x="9899465" y="4921369"/>
              <a:ext cx="228600" cy="33728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9" name="TextBox 48">
              <a:extLst>
                <a:ext uri="{FF2B5EF4-FFF2-40B4-BE49-F238E27FC236}">
                  <a16:creationId xmlns:a16="http://schemas.microsoft.com/office/drawing/2014/main" id="{BC75BB83-0901-B5DD-D957-B0A313E51DE5}"/>
                </a:ext>
              </a:extLst>
            </p:cNvPr>
            <p:cNvSpPr txBox="1"/>
            <p:nvPr/>
          </p:nvSpPr>
          <p:spPr>
            <a:xfrm>
              <a:off x="9855026" y="4979548"/>
              <a:ext cx="346408" cy="215444"/>
            </a:xfrm>
            <a:prstGeom prst="rect">
              <a:avLst/>
            </a:prstGeom>
            <a:noFill/>
          </p:spPr>
          <p:txBody>
            <a:bodyPr wrap="square" rtlCol="0">
              <a:spAutoFit/>
            </a:bodyPr>
            <a:lstStyle/>
            <a:p>
              <a:pPr algn="ctr"/>
              <a:r>
                <a:rPr lang="en-US" sz="800" dirty="0">
                  <a:solidFill>
                    <a:schemeClr val="bg1"/>
                  </a:solidFill>
                </a:rPr>
                <a:t>x48 </a:t>
              </a:r>
            </a:p>
          </p:txBody>
        </p:sp>
        <p:sp>
          <p:nvSpPr>
            <p:cNvPr id="52" name="Arrow: Up-Down 51">
              <a:extLst>
                <a:ext uri="{FF2B5EF4-FFF2-40B4-BE49-F238E27FC236}">
                  <a16:creationId xmlns:a16="http://schemas.microsoft.com/office/drawing/2014/main" id="{E0BB2BB6-87B1-DE87-5FD8-9BE7AFE8BB4B}"/>
                </a:ext>
              </a:extLst>
            </p:cNvPr>
            <p:cNvSpPr/>
            <p:nvPr/>
          </p:nvSpPr>
          <p:spPr>
            <a:xfrm>
              <a:off x="10253363" y="4574740"/>
              <a:ext cx="234040" cy="285130"/>
            </a:xfrm>
            <a:prstGeom prst="upDownArrow">
              <a:avLst>
                <a:gd name="adj1" fmla="val 50000"/>
                <a:gd name="adj2" fmla="val 352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5" name="Picture 2">
            <a:extLst>
              <a:ext uri="{FF2B5EF4-FFF2-40B4-BE49-F238E27FC236}">
                <a16:creationId xmlns:a16="http://schemas.microsoft.com/office/drawing/2014/main" id="{4C739635-9073-08B1-23DB-9CF9A5763132}"/>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5446" b="94059" l="4409" r="97996">
                        <a14:foregroundMark x1="12425" y1="14191" x2="12425" y2="79208"/>
                        <a14:foregroundMark x1="7315" y1="11386" x2="23046" y2="28548"/>
                        <a14:foregroundMark x1="23046" y1="28548" x2="22545" y2="82178"/>
                        <a14:foregroundMark x1="22545" y1="82178" x2="8617" y2="86469"/>
                        <a14:foregroundMark x1="8617" y1="86469" x2="6914" y2="11716"/>
                        <a14:foregroundMark x1="72244" y1="14851" x2="89279" y2="34158"/>
                        <a14:foregroundMark x1="89279" y1="34158" x2="89078" y2="85314"/>
                        <a14:foregroundMark x1="89078" y1="85314" x2="84168" y2="52310"/>
                        <a14:foregroundMark x1="84168" y1="52310" x2="85772" y2="25578"/>
                        <a14:foregroundMark x1="85772" y1="25578" x2="85772" y2="25578"/>
                        <a14:foregroundMark x1="52806" y1="83333" x2="63327" y2="82673"/>
                        <a14:foregroundMark x1="63327" y1="82673" x2="63427" y2="82673"/>
                        <a14:foregroundMark x1="75651" y1="57261" x2="77756" y2="81683"/>
                        <a14:foregroundMark x1="77756" y1="81683" x2="89780" y2="87624"/>
                        <a14:foregroundMark x1="89780" y1="87624" x2="96593" y2="16997"/>
                        <a14:foregroundMark x1="96593" y1="16997" x2="74850" y2="11056"/>
                        <a14:foregroundMark x1="4409" y1="5776" x2="4409" y2="5446"/>
                        <a14:foregroundMark x1="4609" y1="94389" x2="4609" y2="94389"/>
                        <a14:foregroundMark x1="72044" y1="81518" x2="72044" y2="81518"/>
                        <a14:foregroundMark x1="70541" y1="81848" x2="72645" y2="90429"/>
                        <a14:foregroundMark x1="82064" y1="16832" x2="81663" y2="22937"/>
                        <a14:foregroundMark x1="81864" y1="15842" x2="91483" y2="22277"/>
                        <a14:foregroundMark x1="96794" y1="81848" x2="96794" y2="81848"/>
                        <a14:foregroundMark x1="83667" y1="11056" x2="94088" y2="11056"/>
                        <a14:foregroundMark x1="94088" y1="11056" x2="82665" y2="21617"/>
                        <a14:foregroundMark x1="82665" y1="21617" x2="82265" y2="21617"/>
                        <a14:foregroundMark x1="84870" y1="21947" x2="94289" y2="23927"/>
                        <a14:foregroundMark x1="94289" y1="17492" x2="94289" y2="20957"/>
                        <a14:foregroundMark x1="96192" y1="79208" x2="96593" y2="90099"/>
                        <a14:foregroundMark x1="97996" y1="37129" x2="97996" y2="37129"/>
                        <a14:foregroundMark x1="97595" y1="23927" x2="97595" y2="23927"/>
                      </a14:backgroundRemoval>
                    </a14:imgEffect>
                  </a14:imgLayer>
                </a14:imgProps>
              </a:ext>
              <a:ext uri="{28A0092B-C50C-407E-A947-70E740481C1C}">
                <a14:useLocalDpi xmlns:a14="http://schemas.microsoft.com/office/drawing/2010/main"/>
              </a:ext>
            </a:extLst>
          </a:blip>
          <a:srcRect/>
          <a:stretch>
            <a:fillRect/>
          </a:stretch>
        </p:blipFill>
        <p:spPr bwMode="auto">
          <a:xfrm>
            <a:off x="6614284" y="1681925"/>
            <a:ext cx="2148417" cy="1205335"/>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7DD9342E-FC2C-0D66-7239-0F7F83557D38}"/>
              </a:ext>
            </a:extLst>
          </p:cNvPr>
          <p:cNvSpPr txBox="1"/>
          <p:nvPr/>
        </p:nvSpPr>
        <p:spPr>
          <a:xfrm>
            <a:off x="6896349" y="3171331"/>
            <a:ext cx="1617046" cy="307777"/>
          </a:xfrm>
          <a:prstGeom prst="rect">
            <a:avLst/>
          </a:prstGeom>
          <a:noFill/>
        </p:spPr>
        <p:txBody>
          <a:bodyPr wrap="none" rtlCol="0">
            <a:spAutoFit/>
          </a:bodyPr>
          <a:lstStyle/>
          <a:p>
            <a:pPr algn="ctr"/>
            <a:r>
              <a:rPr lang="en-US" sz="1400" b="1" dirty="0">
                <a:solidFill>
                  <a:schemeClr val="accent6"/>
                </a:solidFill>
              </a:rPr>
              <a:t>&lt; 32” chassis depth</a:t>
            </a:r>
          </a:p>
        </p:txBody>
      </p:sp>
      <p:sp>
        <p:nvSpPr>
          <p:cNvPr id="73" name="TextBox 72">
            <a:extLst>
              <a:ext uri="{FF2B5EF4-FFF2-40B4-BE49-F238E27FC236}">
                <a16:creationId xmlns:a16="http://schemas.microsoft.com/office/drawing/2014/main" id="{749EC1A9-EE45-4712-364A-67B4477EF403}"/>
              </a:ext>
            </a:extLst>
          </p:cNvPr>
          <p:cNvSpPr txBox="1"/>
          <p:nvPr/>
        </p:nvSpPr>
        <p:spPr>
          <a:xfrm>
            <a:off x="9526598" y="3140991"/>
            <a:ext cx="1683474" cy="307777"/>
          </a:xfrm>
          <a:prstGeom prst="rect">
            <a:avLst/>
          </a:prstGeom>
          <a:noFill/>
        </p:spPr>
        <p:txBody>
          <a:bodyPr wrap="none" rtlCol="0">
            <a:spAutoFit/>
          </a:bodyPr>
          <a:lstStyle/>
          <a:p>
            <a:pPr algn="ctr"/>
            <a:r>
              <a:rPr lang="en-US" sz="1400" b="1" dirty="0">
                <a:solidFill>
                  <a:schemeClr val="accent6"/>
                </a:solidFill>
              </a:rPr>
              <a:t>1U16, 2U32 and CXL</a:t>
            </a:r>
          </a:p>
        </p:txBody>
      </p:sp>
    </p:spTree>
    <p:extLst>
      <p:ext uri="{BB962C8B-B14F-4D97-AF65-F5344CB8AC3E}">
        <p14:creationId xmlns:p14="http://schemas.microsoft.com/office/powerpoint/2010/main" val="3345749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F009-972C-407A-9A07-3C45A9F3A0E0}"/>
              </a:ext>
            </a:extLst>
          </p:cNvPr>
          <p:cNvSpPr>
            <a:spLocks noGrp="1"/>
          </p:cNvSpPr>
          <p:nvPr>
            <p:ph type="title"/>
          </p:nvPr>
        </p:nvSpPr>
        <p:spPr/>
        <p:txBody>
          <a:bodyPr>
            <a:normAutofit/>
          </a:bodyPr>
          <a:lstStyle/>
          <a:p>
            <a:r>
              <a:rPr lang="en-US" sz="4000" dirty="0">
                <a:effectLst>
                  <a:outerShdw blurRad="38100" dist="38100" dir="2700000" algn="tl">
                    <a:srgbClr val="000000">
                      <a:alpha val="43137"/>
                    </a:srgbClr>
                  </a:outerShdw>
                </a:effectLst>
                <a:latin typeface="+mn-lt"/>
              </a:rPr>
              <a:t>Gen5 Petascale EDSFF Platform Innovation</a:t>
            </a:r>
          </a:p>
        </p:txBody>
      </p:sp>
      <p:sp>
        <p:nvSpPr>
          <p:cNvPr id="3" name="Date Placeholder 2">
            <a:extLst>
              <a:ext uri="{FF2B5EF4-FFF2-40B4-BE49-F238E27FC236}">
                <a16:creationId xmlns:a16="http://schemas.microsoft.com/office/drawing/2014/main" id="{B0582EA8-AEC7-30E4-7FC8-3537CBFE577E}"/>
              </a:ext>
            </a:extLst>
          </p:cNvPr>
          <p:cNvSpPr>
            <a:spLocks noGrp="1"/>
          </p:cNvSpPr>
          <p:nvPr>
            <p:ph type="dt" sz="half" idx="10"/>
          </p:nvPr>
        </p:nvSpPr>
        <p:spPr/>
        <p:txBody>
          <a:bodyPr/>
          <a:lstStyle/>
          <a:p>
            <a:fld id="{2AF100D4-4316-A84D-BCF2-A17C38343011}" type="datetime1">
              <a:rPr lang="en-US" smtClean="0"/>
              <a:t>7/3/2023</a:t>
            </a:fld>
            <a:endParaRPr lang="en-US" dirty="0"/>
          </a:p>
        </p:txBody>
      </p:sp>
      <p:sp>
        <p:nvSpPr>
          <p:cNvPr id="4" name="Footer Placeholder 3">
            <a:extLst>
              <a:ext uri="{FF2B5EF4-FFF2-40B4-BE49-F238E27FC236}">
                <a16:creationId xmlns:a16="http://schemas.microsoft.com/office/drawing/2014/main" id="{E85C8A47-3F9A-3DD5-A711-E735929389DD}"/>
              </a:ext>
            </a:extLst>
          </p:cNvPr>
          <p:cNvSpPr>
            <a:spLocks noGrp="1"/>
          </p:cNvSpPr>
          <p:nvPr>
            <p:ph type="ftr" sz="quarter" idx="11"/>
          </p:nvPr>
        </p:nvSpPr>
        <p:spPr/>
        <p:txBody>
          <a:bodyPr/>
          <a:lstStyle/>
          <a:p>
            <a:pPr algn="r"/>
            <a:r>
              <a:rPr lang="en-US"/>
              <a:t>Better Faster Greener™  © 2023 Supermicro</a:t>
            </a:r>
            <a:endParaRPr lang="en-US" dirty="0"/>
          </a:p>
        </p:txBody>
      </p:sp>
      <p:sp>
        <p:nvSpPr>
          <p:cNvPr id="5" name="Slide Number Placeholder 4">
            <a:extLst>
              <a:ext uri="{FF2B5EF4-FFF2-40B4-BE49-F238E27FC236}">
                <a16:creationId xmlns:a16="http://schemas.microsoft.com/office/drawing/2014/main" id="{639BCD0F-EE64-476A-9C4C-9F72E2A8FB50}"/>
              </a:ext>
            </a:extLst>
          </p:cNvPr>
          <p:cNvSpPr>
            <a:spLocks noGrp="1"/>
          </p:cNvSpPr>
          <p:nvPr>
            <p:ph type="sldNum" sz="quarter" idx="12"/>
          </p:nvPr>
        </p:nvSpPr>
        <p:spPr/>
        <p:txBody>
          <a:bodyPr/>
          <a:lstStyle/>
          <a:p>
            <a:fld id="{4CD8D1E7-0940-1443-9064-E7A6805360BC}" type="slidenum">
              <a:rPr lang="en-US" smtClean="0"/>
              <a:pPr/>
              <a:t>8</a:t>
            </a:fld>
            <a:endParaRPr lang="en-US" dirty="0"/>
          </a:p>
        </p:txBody>
      </p:sp>
      <p:sp>
        <p:nvSpPr>
          <p:cNvPr id="6" name="Content Placeholder 5">
            <a:extLst>
              <a:ext uri="{FF2B5EF4-FFF2-40B4-BE49-F238E27FC236}">
                <a16:creationId xmlns:a16="http://schemas.microsoft.com/office/drawing/2014/main" id="{2CA2BB86-5E34-FADC-2053-AC2F8E0C9227}"/>
              </a:ext>
            </a:extLst>
          </p:cNvPr>
          <p:cNvSpPr>
            <a:spLocks noGrp="1"/>
          </p:cNvSpPr>
          <p:nvPr>
            <p:ph sz="quarter" idx="13"/>
          </p:nvPr>
        </p:nvSpPr>
        <p:spPr>
          <a:xfrm>
            <a:off x="838201" y="1235413"/>
            <a:ext cx="5257799" cy="5067782"/>
          </a:xfrm>
          <a:solidFill>
            <a:schemeClr val="bg1">
              <a:lumMod val="95000"/>
            </a:schemeClr>
          </a:solidFill>
          <a:effectLst>
            <a:outerShdw blurRad="50800" dist="38100" dir="2700000" algn="tl" rotWithShape="0">
              <a:prstClr val="black">
                <a:alpha val="40000"/>
              </a:prstClr>
            </a:outerShdw>
          </a:effectLst>
        </p:spPr>
        <p:txBody>
          <a:bodyPr/>
          <a:lstStyle/>
          <a:p>
            <a:r>
              <a:rPr lang="en-US" b="1" dirty="0">
                <a:solidFill>
                  <a:schemeClr val="accent6"/>
                </a:solidFill>
                <a:latin typeface="+mn-lt"/>
              </a:rPr>
              <a:t>Signal Integrity 	</a:t>
            </a:r>
          </a:p>
          <a:p>
            <a:pPr lvl="1"/>
            <a:r>
              <a:rPr lang="en-US" dirty="0">
                <a:latin typeface="+mn-lt"/>
              </a:rPr>
              <a:t>Mainboard direct connection to SFF-TA-1002 1C connectors and reduce the SSD backplane routing signal loss</a:t>
            </a:r>
          </a:p>
          <a:p>
            <a:pPr lvl="1"/>
            <a:r>
              <a:rPr lang="en-US" dirty="0">
                <a:latin typeface="+mn-lt"/>
              </a:rPr>
              <a:t>Reduce ~40% of the signal loss</a:t>
            </a:r>
          </a:p>
          <a:p>
            <a:pPr lvl="1"/>
            <a:endParaRPr lang="en-US" dirty="0">
              <a:latin typeface="+mn-lt"/>
            </a:endParaRPr>
          </a:p>
          <a:p>
            <a:r>
              <a:rPr lang="en-US" b="1" dirty="0">
                <a:solidFill>
                  <a:schemeClr val="accent6"/>
                </a:solidFill>
                <a:latin typeface="+mn-lt"/>
              </a:rPr>
              <a:t>Air Flow</a:t>
            </a:r>
          </a:p>
          <a:p>
            <a:pPr lvl="1"/>
            <a:r>
              <a:rPr lang="en-US" dirty="0">
                <a:latin typeface="+mn-lt"/>
              </a:rPr>
              <a:t>No vertical SSD backplane blocking the air flow </a:t>
            </a:r>
          </a:p>
          <a:p>
            <a:pPr lvl="1"/>
            <a:r>
              <a:rPr lang="en-US" dirty="0">
                <a:latin typeface="+mn-lt"/>
              </a:rPr>
              <a:t>~ 75% increase front opening </a:t>
            </a:r>
          </a:p>
          <a:p>
            <a:pPr lvl="1"/>
            <a:r>
              <a:rPr lang="en-US" dirty="0">
                <a:latin typeface="+mn-lt"/>
              </a:rPr>
              <a:t>~ 20% improve system CFM</a:t>
            </a:r>
          </a:p>
          <a:p>
            <a:pPr lvl="1"/>
            <a:endParaRPr lang="en-US" dirty="0">
              <a:latin typeface="+mn-lt"/>
            </a:endParaRPr>
          </a:p>
          <a:p>
            <a:pPr lvl="1"/>
            <a:endParaRPr lang="en-US" dirty="0">
              <a:latin typeface="+mn-lt"/>
            </a:endParaRPr>
          </a:p>
          <a:p>
            <a:pPr lvl="2"/>
            <a:endParaRPr lang="en-US" dirty="0">
              <a:latin typeface="+mn-lt"/>
            </a:endParaRPr>
          </a:p>
        </p:txBody>
      </p:sp>
      <p:sp>
        <p:nvSpPr>
          <p:cNvPr id="8" name="Rectangle 7">
            <a:extLst>
              <a:ext uri="{FF2B5EF4-FFF2-40B4-BE49-F238E27FC236}">
                <a16:creationId xmlns:a16="http://schemas.microsoft.com/office/drawing/2014/main" id="{EC6296B7-1354-576D-6184-0CCCC773AD96}"/>
              </a:ext>
            </a:extLst>
          </p:cNvPr>
          <p:cNvSpPr/>
          <p:nvPr/>
        </p:nvSpPr>
        <p:spPr>
          <a:xfrm>
            <a:off x="822960" y="822960"/>
            <a:ext cx="9058158" cy="338554"/>
          </a:xfrm>
          <a:prstGeom prst="rect">
            <a:avLst/>
          </a:prstGeom>
        </p:spPr>
        <p:txBody>
          <a:bodyPr wrap="square">
            <a:spAutoFit/>
          </a:bodyPr>
          <a:lstStyle/>
          <a:p>
            <a:pPr lvl="0" defTabSz="1219140">
              <a:spcBef>
                <a:spcPts val="1067"/>
              </a:spcBef>
              <a:buClr>
                <a:srgbClr val="0085C3"/>
              </a:buClr>
              <a:defRPr/>
            </a:pPr>
            <a:r>
              <a:rPr lang="en-US" sz="1600" i="1" dirty="0">
                <a:solidFill>
                  <a:srgbClr val="FF0000"/>
                </a:solidFill>
                <a:cs typeface="Arial" panose="020B0604020202020204" pitchFamily="34" charset="0"/>
              </a:rPr>
              <a:t>Reduce Backplane Trace Layout Signal Loss &amp; Improve Air Flow</a:t>
            </a:r>
            <a:endParaRPr lang="pt-BR" sz="1600" i="1" dirty="0">
              <a:solidFill>
                <a:srgbClr val="FF0000"/>
              </a:solidFill>
              <a:cs typeface="Arial" panose="020B0604020202020204" pitchFamily="34" charset="0"/>
            </a:endParaRPr>
          </a:p>
        </p:txBody>
      </p:sp>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CEEEA1C1-600A-7553-72F8-2CF7A41CE1AB}"/>
                  </a:ext>
                </a:extLst>
              </p:cNvPr>
              <p:cNvGraphicFramePr>
                <a:graphicFrameLocks noChangeAspect="1"/>
              </p:cNvGraphicFramePr>
              <p:nvPr>
                <p:extLst>
                  <p:ext uri="{D42A27DB-BD31-4B8C-83A1-F6EECF244321}">
                    <p14:modId xmlns:p14="http://schemas.microsoft.com/office/powerpoint/2010/main" val="4054118252"/>
                  </p:ext>
                </p:extLst>
              </p:nvPr>
            </p:nvGraphicFramePr>
            <p:xfrm>
              <a:off x="7902750" y="954666"/>
              <a:ext cx="3278378" cy="2941279"/>
            </p:xfrm>
            <a:graphic>
              <a:graphicData uri="http://schemas.microsoft.com/office/drawing/2017/model3d">
                <am3d:model3d r:embed="rId3">
                  <am3d:spPr>
                    <a:xfrm>
                      <a:off x="0" y="0"/>
                      <a:ext cx="3278378" cy="2941279"/>
                    </a:xfrm>
                    <a:prstGeom prst="rect">
                      <a:avLst/>
                    </a:prstGeom>
                  </am3d:spPr>
                  <am3d:camera>
                    <am3d:pos x="0" y="0" z="58986514"/>
                    <am3d:up dx="0" dy="36000000" dz="0"/>
                    <am3d:lookAt x="0" y="0" z="0"/>
                    <am3d:perspective fov="2700000"/>
                  </am3d:camera>
                  <am3d:trans>
                    <am3d:meterPerModelUnit n="1129264" d="1000000"/>
                    <am3d:preTrans dx="0" dy="10" dz="-18000000"/>
                    <am3d:scale>
                      <am3d:sx n="1000000" d="1000000"/>
                      <am3d:sy n="1000000" d="1000000"/>
                      <am3d:sz n="1000000" d="1000000"/>
                    </am3d:scale>
                    <am3d:rot ay="10800000"/>
                    <am3d:postTrans dx="0" dy="0" dz="0"/>
                  </am3d:trans>
                  <am3d:raster rName="Office3DRenderer" rVer="16.0.8326">
                    <am3d:blip r:embed="rId4"/>
                  </am3d:raster>
                  <am3d:objViewport viewportSz="56818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CEEEA1C1-600A-7553-72F8-2CF7A41CE1AB}"/>
                  </a:ext>
                </a:extLst>
              </p:cNvPr>
              <p:cNvPicPr>
                <a:picLocks noGrp="1" noRot="1" noChangeAspect="1" noMove="1" noResize="1" noEditPoints="1" noAdjustHandles="1" noChangeArrowheads="1" noChangeShapeType="1" noCrop="1"/>
              </p:cNvPicPr>
              <p:nvPr/>
            </p:nvPicPr>
            <p:blipFill>
              <a:blip r:embed="rId4"/>
              <a:stretch>
                <a:fillRect/>
              </a:stretch>
            </p:blipFill>
            <p:spPr>
              <a:xfrm>
                <a:off x="7902750" y="954666"/>
                <a:ext cx="3278378" cy="29412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5321B7F3-74B4-F346-C0B9-09A5B4B71E8D}"/>
                  </a:ext>
                </a:extLst>
              </p:cNvPr>
              <p:cNvGraphicFramePr>
                <a:graphicFrameLocks noChangeAspect="1"/>
              </p:cNvGraphicFramePr>
              <p:nvPr>
                <p:extLst>
                  <p:ext uri="{D42A27DB-BD31-4B8C-83A1-F6EECF244321}">
                    <p14:modId xmlns:p14="http://schemas.microsoft.com/office/powerpoint/2010/main" val="3102257831"/>
                  </p:ext>
                </p:extLst>
              </p:nvPr>
            </p:nvGraphicFramePr>
            <p:xfrm>
              <a:off x="6833474" y="4516973"/>
              <a:ext cx="3130292" cy="1638322"/>
            </p:xfrm>
            <a:graphic>
              <a:graphicData uri="http://schemas.microsoft.com/office/drawing/2017/model3d">
                <am3d:model3d r:embed="rId5">
                  <am3d:spPr>
                    <a:xfrm>
                      <a:off x="0" y="0"/>
                      <a:ext cx="3130292" cy="1638322"/>
                    </a:xfrm>
                    <a:prstGeom prst="rect">
                      <a:avLst/>
                    </a:prstGeom>
                  </am3d:spPr>
                  <am3d:camera>
                    <am3d:pos x="0" y="0" z="71386091"/>
                    <am3d:up dx="0" dy="36000000" dz="0"/>
                    <am3d:lookAt x="0" y="0" z="0"/>
                    <am3d:perspective fov="2700000"/>
                  </am3d:camera>
                  <am3d:trans>
                    <am3d:meterPerModelUnit n="1953124" d="1000000"/>
                    <am3d:preTrans dx="-35" dy="0" dz="-17999933"/>
                    <am3d:scale>
                      <am3d:sx n="1000000" d="1000000"/>
                      <am3d:sy n="1000000" d="1000000"/>
                      <am3d:sz n="1000000" d="1000000"/>
                    </am3d:scale>
                    <am3d:rot ax="16200000"/>
                    <am3d:postTrans dx="0" dy="0" dz="0"/>
                  </am3d:trans>
                  <am3d:raster rName="Office3DRenderer" rVer="16.0.8326">
                    <am3d:blip r:embed="rId6"/>
                  </am3d:raster>
                  <am3d:objViewport viewportSz="38671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5321B7F3-74B4-F346-C0B9-09A5B4B71E8D}"/>
                  </a:ext>
                </a:extLst>
              </p:cNvPr>
              <p:cNvPicPr>
                <a:picLocks noGrp="1" noRot="1" noChangeAspect="1" noMove="1" noResize="1" noEditPoints="1" noAdjustHandles="1" noChangeArrowheads="1" noChangeShapeType="1" noCrop="1"/>
              </p:cNvPicPr>
              <p:nvPr/>
            </p:nvPicPr>
            <p:blipFill>
              <a:blip r:embed="rId6"/>
              <a:stretch>
                <a:fillRect/>
              </a:stretch>
            </p:blipFill>
            <p:spPr>
              <a:xfrm>
                <a:off x="6833474" y="4516973"/>
                <a:ext cx="3130292" cy="1638322"/>
              </a:xfrm>
              <a:prstGeom prst="rect">
                <a:avLst/>
              </a:prstGeom>
            </p:spPr>
          </p:pic>
        </mc:Fallback>
      </mc:AlternateContent>
      <p:sp>
        <p:nvSpPr>
          <p:cNvPr id="11" name="TextBox 10">
            <a:extLst>
              <a:ext uri="{FF2B5EF4-FFF2-40B4-BE49-F238E27FC236}">
                <a16:creationId xmlns:a16="http://schemas.microsoft.com/office/drawing/2014/main" id="{ADD13B98-F134-91B3-E744-E6C7C1370993}"/>
              </a:ext>
            </a:extLst>
          </p:cNvPr>
          <p:cNvSpPr txBox="1"/>
          <p:nvPr/>
        </p:nvSpPr>
        <p:spPr>
          <a:xfrm>
            <a:off x="8742682" y="3889128"/>
            <a:ext cx="1627369" cy="369332"/>
          </a:xfrm>
          <a:prstGeom prst="rect">
            <a:avLst/>
          </a:prstGeom>
          <a:noFill/>
        </p:spPr>
        <p:txBody>
          <a:bodyPr wrap="none" rtlCol="0">
            <a:spAutoFit/>
          </a:bodyPr>
          <a:lstStyle/>
          <a:p>
            <a:r>
              <a:rPr lang="en-US" b="1" dirty="0">
                <a:solidFill>
                  <a:schemeClr val="accent6"/>
                </a:solidFill>
              </a:rPr>
              <a:t>E3.S SSD + BPN</a:t>
            </a:r>
          </a:p>
        </p:txBody>
      </p:sp>
      <p:sp>
        <p:nvSpPr>
          <p:cNvPr id="12" name="TextBox 11">
            <a:extLst>
              <a:ext uri="{FF2B5EF4-FFF2-40B4-BE49-F238E27FC236}">
                <a16:creationId xmlns:a16="http://schemas.microsoft.com/office/drawing/2014/main" id="{830D5617-FCB0-6771-8CE8-9FED26886D8C}"/>
              </a:ext>
            </a:extLst>
          </p:cNvPr>
          <p:cNvSpPr txBox="1"/>
          <p:nvPr/>
        </p:nvSpPr>
        <p:spPr>
          <a:xfrm>
            <a:off x="7636648" y="6223147"/>
            <a:ext cx="1553887" cy="369332"/>
          </a:xfrm>
          <a:prstGeom prst="rect">
            <a:avLst/>
          </a:prstGeom>
          <a:noFill/>
        </p:spPr>
        <p:txBody>
          <a:bodyPr wrap="none" rtlCol="0">
            <a:spAutoFit/>
          </a:bodyPr>
          <a:lstStyle/>
          <a:p>
            <a:r>
              <a:rPr lang="en-US" b="1" dirty="0">
                <a:solidFill>
                  <a:schemeClr val="accent6"/>
                </a:solidFill>
              </a:rPr>
              <a:t>U.2 SSD + BPN</a:t>
            </a:r>
          </a:p>
        </p:txBody>
      </p:sp>
    </p:spTree>
    <p:extLst>
      <p:ext uri="{BB962C8B-B14F-4D97-AF65-F5344CB8AC3E}">
        <p14:creationId xmlns:p14="http://schemas.microsoft.com/office/powerpoint/2010/main" val="35430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128" accel="10000" decel="10000" fill="hold" nodeType="clickEffect">
                                  <p:stCondLst>
                                    <p:cond delay="0"/>
                                  </p:stCondLst>
                                  <p:childTnLst>
                                    <p:animRot by="21600000">
                                      <p:cBhvr>
                                        <p:cTn id="6" dur="20000" fill="hold"/>
                                        <p:tgtEl>
                                          <p:spTgt spid="9"/>
                                        </p:tgtEl>
                                        <p:attrNameLst>
                                          <p:attrName>3d.view.rotation.y</p:attrName>
                                        </p:attrNameLst>
                                      </p:cBhvr>
                                    </p:animRot>
                                  </p:childTnLst>
                                </p:cTn>
                              </p:par>
                              <p:par>
                                <p:cTn id="7" presetID="37" presetClass="emph" presetSubtype="128" accel="10000" decel="10000" fill="hold" nodeType="withEffect">
                                  <p:stCondLst>
                                    <p:cond delay="0"/>
                                  </p:stCondLst>
                                  <p:childTnLst>
                                    <p:animRot by="21600000">
                                      <p:cBhvr>
                                        <p:cTn id="8" dur="20000" fill="hold"/>
                                        <p:tgtEl>
                                          <p:spTgt spid="10"/>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F420B8-5F2A-4A99-9FCD-E9A441437537}"/>
              </a:ext>
            </a:extLst>
          </p:cNvPr>
          <p:cNvSpPr>
            <a:spLocks noGrp="1"/>
          </p:cNvSpPr>
          <p:nvPr>
            <p:ph type="title"/>
          </p:nvPr>
        </p:nvSpPr>
        <p:spPr/>
        <p:txBody>
          <a:bodyPr>
            <a:normAutofit/>
          </a:bodyPr>
          <a:lstStyle/>
          <a:p>
            <a:r>
              <a:rPr lang="en-US" sz="4000" dirty="0">
                <a:effectLst>
                  <a:outerShdw blurRad="38100" dist="38100" dir="2700000" algn="tl">
                    <a:srgbClr val="000000">
                      <a:alpha val="43137"/>
                    </a:srgbClr>
                  </a:outerShdw>
                </a:effectLst>
                <a:latin typeface="+mn-lt"/>
              </a:rPr>
              <a:t>X13 Intel Based Petascale Flexible Topology</a:t>
            </a:r>
          </a:p>
        </p:txBody>
      </p:sp>
      <p:sp>
        <p:nvSpPr>
          <p:cNvPr id="4" name="Date Placeholder 3">
            <a:extLst>
              <a:ext uri="{FF2B5EF4-FFF2-40B4-BE49-F238E27FC236}">
                <a16:creationId xmlns:a16="http://schemas.microsoft.com/office/drawing/2014/main" id="{E4DB3A66-D2BD-4F93-9893-B81D538924A5}"/>
              </a:ext>
            </a:extLst>
          </p:cNvPr>
          <p:cNvSpPr>
            <a:spLocks noGrp="1"/>
          </p:cNvSpPr>
          <p:nvPr>
            <p:ph type="dt" sz="half" idx="10"/>
          </p:nvPr>
        </p:nvSpPr>
        <p:spPr/>
        <p:txBody>
          <a:bodyPr/>
          <a:lstStyle/>
          <a:p>
            <a:fld id="{C6C861DF-2B23-F147-ABD4-E599FD430CFA}" type="datetime1">
              <a:rPr lang="en-US" smtClean="0"/>
              <a:t>7/3/2023</a:t>
            </a:fld>
            <a:endParaRPr lang="en-US" dirty="0"/>
          </a:p>
        </p:txBody>
      </p:sp>
      <p:sp>
        <p:nvSpPr>
          <p:cNvPr id="159" name="Footer Placeholder 3">
            <a:extLst>
              <a:ext uri="{FF2B5EF4-FFF2-40B4-BE49-F238E27FC236}">
                <a16:creationId xmlns:a16="http://schemas.microsoft.com/office/drawing/2014/main" id="{F65DD9DE-AF59-EE4D-8E39-F3EDA6978FC0}"/>
              </a:ext>
            </a:extLst>
          </p:cNvPr>
          <p:cNvSpPr>
            <a:spLocks noGrp="1"/>
          </p:cNvSpPr>
          <p:nvPr>
            <p:ph type="ftr" sz="quarter" idx="11"/>
          </p:nvPr>
        </p:nvSpPr>
        <p:spPr/>
        <p:txBody>
          <a:bodyPr/>
          <a:lstStyle/>
          <a:p>
            <a:pPr algn="r"/>
            <a:r>
              <a:rPr lang="en-US" dirty="0"/>
              <a:t>Better Faster Greener™  © 2023 Supermicro</a:t>
            </a:r>
          </a:p>
        </p:txBody>
      </p:sp>
      <p:sp>
        <p:nvSpPr>
          <p:cNvPr id="6" name="Slide Number Placeholder 5">
            <a:extLst>
              <a:ext uri="{FF2B5EF4-FFF2-40B4-BE49-F238E27FC236}">
                <a16:creationId xmlns:a16="http://schemas.microsoft.com/office/drawing/2014/main" id="{5752B00E-BC2D-42EA-9809-BC39F1BB2368}"/>
              </a:ext>
            </a:extLst>
          </p:cNvPr>
          <p:cNvSpPr>
            <a:spLocks noGrp="1"/>
          </p:cNvSpPr>
          <p:nvPr>
            <p:ph type="sldNum" sz="quarter" idx="12"/>
          </p:nvPr>
        </p:nvSpPr>
        <p:spPr/>
        <p:txBody>
          <a:bodyPr/>
          <a:lstStyle/>
          <a:p>
            <a:fld id="{4CD8D1E7-0940-1443-9064-E7A6805360BC}" type="slidenum">
              <a:rPr lang="en-US" smtClean="0"/>
              <a:pPr/>
              <a:t>9</a:t>
            </a:fld>
            <a:endParaRPr lang="en-US" dirty="0"/>
          </a:p>
        </p:txBody>
      </p:sp>
      <p:sp>
        <p:nvSpPr>
          <p:cNvPr id="478" name="TextBox 477">
            <a:extLst>
              <a:ext uri="{FF2B5EF4-FFF2-40B4-BE49-F238E27FC236}">
                <a16:creationId xmlns:a16="http://schemas.microsoft.com/office/drawing/2014/main" id="{53E274D1-3266-4C97-92C1-04E055867FE8}"/>
              </a:ext>
            </a:extLst>
          </p:cNvPr>
          <p:cNvSpPr txBox="1"/>
          <p:nvPr/>
        </p:nvSpPr>
        <p:spPr>
          <a:xfrm>
            <a:off x="822960" y="822960"/>
            <a:ext cx="10311001" cy="338554"/>
          </a:xfrm>
          <a:prstGeom prst="rect">
            <a:avLst/>
          </a:prstGeom>
          <a:noFill/>
        </p:spPr>
        <p:txBody>
          <a:bodyPr wrap="square" rtlCol="0">
            <a:spAutoFit/>
          </a:bodyPr>
          <a:lstStyle/>
          <a:p>
            <a:r>
              <a:rPr lang="en-US" sz="1600" i="1" dirty="0">
                <a:solidFill>
                  <a:srgbClr val="FF0000"/>
                </a:solidFill>
              </a:rPr>
              <a:t>Total 160 PCIe 5.0 IO Lanes and Provide Balanced Front Storage and Rear IO Bandwidth in 1U Design</a:t>
            </a:r>
          </a:p>
        </p:txBody>
      </p:sp>
      <p:sp>
        <p:nvSpPr>
          <p:cNvPr id="479" name="TextBox 478">
            <a:extLst>
              <a:ext uri="{FF2B5EF4-FFF2-40B4-BE49-F238E27FC236}">
                <a16:creationId xmlns:a16="http://schemas.microsoft.com/office/drawing/2014/main" id="{80094290-DB4D-4161-A5FB-9EE6597E907C}"/>
              </a:ext>
            </a:extLst>
          </p:cNvPr>
          <p:cNvSpPr txBox="1"/>
          <p:nvPr/>
        </p:nvSpPr>
        <p:spPr>
          <a:xfrm>
            <a:off x="662881" y="6315753"/>
            <a:ext cx="1906292" cy="246221"/>
          </a:xfrm>
          <a:prstGeom prst="rect">
            <a:avLst/>
          </a:prstGeom>
          <a:noFill/>
        </p:spPr>
        <p:txBody>
          <a:bodyPr wrap="none" rtlCol="0">
            <a:spAutoFit/>
          </a:bodyPr>
          <a:lstStyle/>
          <a:p>
            <a:pPr algn="r"/>
            <a:r>
              <a:rPr lang="en-US" sz="1000" dirty="0"/>
              <a:t>Subject to change without notice</a:t>
            </a:r>
          </a:p>
        </p:txBody>
      </p:sp>
      <p:sp>
        <p:nvSpPr>
          <p:cNvPr id="451" name="TextBox 450">
            <a:extLst>
              <a:ext uri="{FF2B5EF4-FFF2-40B4-BE49-F238E27FC236}">
                <a16:creationId xmlns:a16="http://schemas.microsoft.com/office/drawing/2014/main" id="{224D9293-0746-0AF9-49F2-F4B67C3D12CB}"/>
              </a:ext>
            </a:extLst>
          </p:cNvPr>
          <p:cNvSpPr txBox="1"/>
          <p:nvPr/>
        </p:nvSpPr>
        <p:spPr>
          <a:xfrm>
            <a:off x="1165744" y="4464733"/>
            <a:ext cx="510076" cy="276999"/>
          </a:xfrm>
          <a:prstGeom prst="rect">
            <a:avLst/>
          </a:prstGeom>
          <a:noFill/>
        </p:spPr>
        <p:txBody>
          <a:bodyPr wrap="none" rtlCol="0">
            <a:spAutoFit/>
          </a:bodyPr>
          <a:lstStyle/>
          <a:p>
            <a:r>
              <a:rPr lang="en-US" sz="1200" b="1" dirty="0">
                <a:solidFill>
                  <a:schemeClr val="bg1"/>
                </a:solidFill>
              </a:rPr>
              <a:t>AMD</a:t>
            </a:r>
          </a:p>
        </p:txBody>
      </p:sp>
      <p:pic>
        <p:nvPicPr>
          <p:cNvPr id="189" name="Picture 4" descr="Intel logo and symbol, meaning, history, PNG">
            <a:extLst>
              <a:ext uri="{FF2B5EF4-FFF2-40B4-BE49-F238E27FC236}">
                <a16:creationId xmlns:a16="http://schemas.microsoft.com/office/drawing/2014/main" id="{CB34EE4D-E9CA-9549-4F88-2DF8DCE7500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54" y="6139764"/>
            <a:ext cx="771271" cy="433840"/>
          </a:xfrm>
          <a:prstGeom prst="rect">
            <a:avLst/>
          </a:prstGeom>
          <a:noFill/>
          <a:extLst>
            <a:ext uri="{909E8E84-426E-40DD-AFC4-6F175D3DCCD1}">
              <a14:hiddenFill xmlns:a14="http://schemas.microsoft.com/office/drawing/2010/main">
                <a:solidFill>
                  <a:srgbClr val="FFFFFF"/>
                </a:solidFill>
              </a14:hiddenFill>
            </a:ext>
          </a:extLst>
        </p:spPr>
      </p:pic>
      <p:grpSp>
        <p:nvGrpSpPr>
          <p:cNvPr id="487" name="Group 486">
            <a:extLst>
              <a:ext uri="{FF2B5EF4-FFF2-40B4-BE49-F238E27FC236}">
                <a16:creationId xmlns:a16="http://schemas.microsoft.com/office/drawing/2014/main" id="{DC926B1A-1C89-E1BC-94EC-C30A058B750C}"/>
              </a:ext>
            </a:extLst>
          </p:cNvPr>
          <p:cNvGrpSpPr/>
          <p:nvPr/>
        </p:nvGrpSpPr>
        <p:grpSpPr>
          <a:xfrm>
            <a:off x="531275" y="1391157"/>
            <a:ext cx="2685419" cy="4488063"/>
            <a:chOff x="4692721" y="1391157"/>
            <a:chExt cx="2685419" cy="4488063"/>
          </a:xfrm>
        </p:grpSpPr>
        <p:sp>
          <p:nvSpPr>
            <p:cNvPr id="498" name="Rectangle 497">
              <a:extLst>
                <a:ext uri="{FF2B5EF4-FFF2-40B4-BE49-F238E27FC236}">
                  <a16:creationId xmlns:a16="http://schemas.microsoft.com/office/drawing/2014/main" id="{EAC20AA6-3CC5-A449-3AC5-5476BDC3D925}"/>
                </a:ext>
              </a:extLst>
            </p:cNvPr>
            <p:cNvSpPr/>
            <p:nvPr/>
          </p:nvSpPr>
          <p:spPr>
            <a:xfrm>
              <a:off x="4763828" y="2074983"/>
              <a:ext cx="2560320" cy="3383280"/>
            </a:xfrm>
            <a:prstGeom prst="rect">
              <a:avLst/>
            </a:prstGeom>
            <a:solidFill>
              <a:schemeClr val="bg1">
                <a:lumMod val="65000"/>
              </a:schemeClr>
            </a:solidFill>
            <a:ln w="28575">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7" name="Rectangle 866">
              <a:extLst>
                <a:ext uri="{FF2B5EF4-FFF2-40B4-BE49-F238E27FC236}">
                  <a16:creationId xmlns:a16="http://schemas.microsoft.com/office/drawing/2014/main" id="{8461E100-A45A-CB65-2CCD-BBEB900D2C22}"/>
                </a:ext>
              </a:extLst>
            </p:cNvPr>
            <p:cNvSpPr/>
            <p:nvPr/>
          </p:nvSpPr>
          <p:spPr>
            <a:xfrm>
              <a:off x="6091514" y="5001546"/>
              <a:ext cx="1115222" cy="2194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4" name="矩形 15">
              <a:extLst>
                <a:ext uri="{FF2B5EF4-FFF2-40B4-BE49-F238E27FC236}">
                  <a16:creationId xmlns:a16="http://schemas.microsoft.com/office/drawing/2014/main" id="{C5E0DE83-7BC8-28E8-773A-FF7FED73DF81}"/>
                </a:ext>
              </a:extLst>
            </p:cNvPr>
            <p:cNvSpPr/>
            <p:nvPr/>
          </p:nvSpPr>
          <p:spPr>
            <a:xfrm>
              <a:off x="4860534" y="3273858"/>
              <a:ext cx="2366909" cy="11934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TW" altLang="en-US" dirty="0"/>
            </a:p>
          </p:txBody>
        </p:sp>
        <p:sp>
          <p:nvSpPr>
            <p:cNvPr id="594" name="Arrow: Down 593">
              <a:extLst>
                <a:ext uri="{FF2B5EF4-FFF2-40B4-BE49-F238E27FC236}">
                  <a16:creationId xmlns:a16="http://schemas.microsoft.com/office/drawing/2014/main" id="{361B629A-66C7-76AC-9F57-B1867FA5370F}"/>
                </a:ext>
              </a:extLst>
            </p:cNvPr>
            <p:cNvSpPr/>
            <p:nvPr/>
          </p:nvSpPr>
          <p:spPr>
            <a:xfrm>
              <a:off x="5536044" y="4299848"/>
              <a:ext cx="1005840" cy="4749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x64</a:t>
              </a:r>
            </a:p>
          </p:txBody>
        </p:sp>
        <p:sp>
          <p:nvSpPr>
            <p:cNvPr id="595" name="箭號: 向上 19">
              <a:extLst>
                <a:ext uri="{FF2B5EF4-FFF2-40B4-BE49-F238E27FC236}">
                  <a16:creationId xmlns:a16="http://schemas.microsoft.com/office/drawing/2014/main" id="{397E4113-AE14-650D-AA2A-7BF66886E52E}"/>
                </a:ext>
              </a:extLst>
            </p:cNvPr>
            <p:cNvSpPr/>
            <p:nvPr/>
          </p:nvSpPr>
          <p:spPr>
            <a:xfrm>
              <a:off x="5536044" y="2972393"/>
              <a:ext cx="1005840" cy="477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050" b="1" dirty="0"/>
                <a:t>x64</a:t>
              </a:r>
              <a:endParaRPr lang="zh-TW" altLang="en-US" sz="1050" b="1" dirty="0"/>
            </a:p>
          </p:txBody>
        </p:sp>
        <p:sp>
          <p:nvSpPr>
            <p:cNvPr id="769" name="Rectangle 768">
              <a:extLst>
                <a:ext uri="{FF2B5EF4-FFF2-40B4-BE49-F238E27FC236}">
                  <a16:creationId xmlns:a16="http://schemas.microsoft.com/office/drawing/2014/main" id="{232E1419-95E3-04FD-69F3-7C584CFAA575}"/>
                </a:ext>
              </a:extLst>
            </p:cNvPr>
            <p:cNvSpPr/>
            <p:nvPr/>
          </p:nvSpPr>
          <p:spPr>
            <a:xfrm>
              <a:off x="4861026" y="4983002"/>
              <a:ext cx="2400254" cy="25624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0" name="Rectangle 769">
              <a:extLst>
                <a:ext uri="{FF2B5EF4-FFF2-40B4-BE49-F238E27FC236}">
                  <a16:creationId xmlns:a16="http://schemas.microsoft.com/office/drawing/2014/main" id="{DEDCA6D6-37DD-18BB-61EA-146D555FC562}"/>
                </a:ext>
              </a:extLst>
            </p:cNvPr>
            <p:cNvSpPr/>
            <p:nvPr/>
          </p:nvSpPr>
          <p:spPr>
            <a:xfrm>
              <a:off x="4889249" y="5001718"/>
              <a:ext cx="1115222" cy="2194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71" name="Group 770">
              <a:extLst>
                <a:ext uri="{FF2B5EF4-FFF2-40B4-BE49-F238E27FC236}">
                  <a16:creationId xmlns:a16="http://schemas.microsoft.com/office/drawing/2014/main" id="{B44FBFBF-894D-C6B8-390C-D6633F5592FF}"/>
                </a:ext>
              </a:extLst>
            </p:cNvPr>
            <p:cNvGrpSpPr/>
            <p:nvPr/>
          </p:nvGrpSpPr>
          <p:grpSpPr>
            <a:xfrm>
              <a:off x="4983713" y="5021776"/>
              <a:ext cx="2148414" cy="36576"/>
              <a:chOff x="5032644" y="4832298"/>
              <a:chExt cx="2148414" cy="36576"/>
            </a:xfrm>
          </p:grpSpPr>
          <p:sp>
            <p:nvSpPr>
              <p:cNvPr id="772" name="Rectangle 771">
                <a:extLst>
                  <a:ext uri="{FF2B5EF4-FFF2-40B4-BE49-F238E27FC236}">
                    <a16:creationId xmlns:a16="http://schemas.microsoft.com/office/drawing/2014/main" id="{F8C69098-33EA-C5A6-8961-B095FB4BB40A}"/>
                  </a:ext>
                </a:extLst>
              </p:cNvPr>
              <p:cNvSpPr/>
              <p:nvPr/>
            </p:nvSpPr>
            <p:spPr>
              <a:xfrm rot="5400000" flipH="1">
                <a:off x="5197236"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3" name="Rectangle 772">
                <a:extLst>
                  <a:ext uri="{FF2B5EF4-FFF2-40B4-BE49-F238E27FC236}">
                    <a16:creationId xmlns:a16="http://schemas.microsoft.com/office/drawing/2014/main" id="{077EA6A4-CE06-9204-528C-7C3DD3F42540}"/>
                  </a:ext>
                </a:extLst>
              </p:cNvPr>
              <p:cNvSpPr/>
              <p:nvPr/>
            </p:nvSpPr>
            <p:spPr>
              <a:xfrm rot="5400000" flipH="1">
                <a:off x="5791454"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4" name="Rectangle 773">
                <a:extLst>
                  <a:ext uri="{FF2B5EF4-FFF2-40B4-BE49-F238E27FC236}">
                    <a16:creationId xmlns:a16="http://schemas.microsoft.com/office/drawing/2014/main" id="{F2E18DE3-CFA2-F1AE-145F-12EA8B00413A}"/>
                  </a:ext>
                </a:extLst>
              </p:cNvPr>
              <p:cNvSpPr/>
              <p:nvPr/>
            </p:nvSpPr>
            <p:spPr>
              <a:xfrm rot="5400000" flipH="1">
                <a:off x="6385672"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75" name="Rectangle 774">
                <a:extLst>
                  <a:ext uri="{FF2B5EF4-FFF2-40B4-BE49-F238E27FC236}">
                    <a16:creationId xmlns:a16="http://schemas.microsoft.com/office/drawing/2014/main" id="{9C841B73-5C9D-2644-3610-57BDE10498BD}"/>
                  </a:ext>
                </a:extLst>
              </p:cNvPr>
              <p:cNvSpPr/>
              <p:nvPr/>
            </p:nvSpPr>
            <p:spPr>
              <a:xfrm rot="5400000" flipH="1">
                <a:off x="6979890"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6" name="Group 775">
              <a:extLst>
                <a:ext uri="{FF2B5EF4-FFF2-40B4-BE49-F238E27FC236}">
                  <a16:creationId xmlns:a16="http://schemas.microsoft.com/office/drawing/2014/main" id="{80F7C170-18A5-D771-A2A4-F9CA2C2BE23D}"/>
                </a:ext>
              </a:extLst>
            </p:cNvPr>
            <p:cNvGrpSpPr/>
            <p:nvPr/>
          </p:nvGrpSpPr>
          <p:grpSpPr>
            <a:xfrm>
              <a:off x="4983713" y="5072607"/>
              <a:ext cx="2148414" cy="36576"/>
              <a:chOff x="5032644" y="4832298"/>
              <a:chExt cx="2148414" cy="36576"/>
            </a:xfrm>
          </p:grpSpPr>
          <p:sp>
            <p:nvSpPr>
              <p:cNvPr id="777" name="Rectangle 776">
                <a:extLst>
                  <a:ext uri="{FF2B5EF4-FFF2-40B4-BE49-F238E27FC236}">
                    <a16:creationId xmlns:a16="http://schemas.microsoft.com/office/drawing/2014/main" id="{03FB11E7-81DD-8593-883C-51F2AB1A0F17}"/>
                  </a:ext>
                </a:extLst>
              </p:cNvPr>
              <p:cNvSpPr/>
              <p:nvPr/>
            </p:nvSpPr>
            <p:spPr>
              <a:xfrm rot="5400000" flipH="1">
                <a:off x="5197236"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8" name="Rectangle 777">
                <a:extLst>
                  <a:ext uri="{FF2B5EF4-FFF2-40B4-BE49-F238E27FC236}">
                    <a16:creationId xmlns:a16="http://schemas.microsoft.com/office/drawing/2014/main" id="{078B1744-97DD-457E-9467-A32932426270}"/>
                  </a:ext>
                </a:extLst>
              </p:cNvPr>
              <p:cNvSpPr/>
              <p:nvPr/>
            </p:nvSpPr>
            <p:spPr>
              <a:xfrm rot="5400000" flipH="1">
                <a:off x="5791454"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9" name="Rectangle 778">
                <a:extLst>
                  <a:ext uri="{FF2B5EF4-FFF2-40B4-BE49-F238E27FC236}">
                    <a16:creationId xmlns:a16="http://schemas.microsoft.com/office/drawing/2014/main" id="{C03CABBD-06DE-BD9B-8F85-140E9C2737B2}"/>
                  </a:ext>
                </a:extLst>
              </p:cNvPr>
              <p:cNvSpPr/>
              <p:nvPr/>
            </p:nvSpPr>
            <p:spPr>
              <a:xfrm rot="5400000" flipH="1">
                <a:off x="6385672"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80" name="Rectangle 779">
                <a:extLst>
                  <a:ext uri="{FF2B5EF4-FFF2-40B4-BE49-F238E27FC236}">
                    <a16:creationId xmlns:a16="http://schemas.microsoft.com/office/drawing/2014/main" id="{0BC4B565-3FC7-4EB6-65A0-BB3EBE8FE4FF}"/>
                  </a:ext>
                </a:extLst>
              </p:cNvPr>
              <p:cNvSpPr/>
              <p:nvPr/>
            </p:nvSpPr>
            <p:spPr>
              <a:xfrm rot="5400000" flipH="1">
                <a:off x="6979890"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1" name="Group 780">
              <a:extLst>
                <a:ext uri="{FF2B5EF4-FFF2-40B4-BE49-F238E27FC236}">
                  <a16:creationId xmlns:a16="http://schemas.microsoft.com/office/drawing/2014/main" id="{CBC33566-A14A-A1E9-B7CB-0AB0C1C56646}"/>
                </a:ext>
              </a:extLst>
            </p:cNvPr>
            <p:cNvGrpSpPr/>
            <p:nvPr/>
          </p:nvGrpSpPr>
          <p:grpSpPr>
            <a:xfrm>
              <a:off x="4983713" y="5123438"/>
              <a:ext cx="2148414" cy="36576"/>
              <a:chOff x="5032644" y="4832298"/>
              <a:chExt cx="2148414" cy="36576"/>
            </a:xfrm>
          </p:grpSpPr>
          <p:sp>
            <p:nvSpPr>
              <p:cNvPr id="782" name="Rectangle 781">
                <a:extLst>
                  <a:ext uri="{FF2B5EF4-FFF2-40B4-BE49-F238E27FC236}">
                    <a16:creationId xmlns:a16="http://schemas.microsoft.com/office/drawing/2014/main" id="{42CDBD2B-7BE5-5812-F007-E0E0B495F861}"/>
                  </a:ext>
                </a:extLst>
              </p:cNvPr>
              <p:cNvSpPr/>
              <p:nvPr/>
            </p:nvSpPr>
            <p:spPr>
              <a:xfrm rot="5400000" flipH="1">
                <a:off x="5197236"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3" name="Rectangle 782">
                <a:extLst>
                  <a:ext uri="{FF2B5EF4-FFF2-40B4-BE49-F238E27FC236}">
                    <a16:creationId xmlns:a16="http://schemas.microsoft.com/office/drawing/2014/main" id="{1F17DF92-A0EE-0925-239D-9FDE3A09439B}"/>
                  </a:ext>
                </a:extLst>
              </p:cNvPr>
              <p:cNvSpPr/>
              <p:nvPr/>
            </p:nvSpPr>
            <p:spPr>
              <a:xfrm rot="5400000" flipH="1">
                <a:off x="5791454"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4" name="Rectangle 783">
                <a:extLst>
                  <a:ext uri="{FF2B5EF4-FFF2-40B4-BE49-F238E27FC236}">
                    <a16:creationId xmlns:a16="http://schemas.microsoft.com/office/drawing/2014/main" id="{45057ADE-CAC9-8467-6BE7-3E47D3AE54EC}"/>
                  </a:ext>
                </a:extLst>
              </p:cNvPr>
              <p:cNvSpPr/>
              <p:nvPr/>
            </p:nvSpPr>
            <p:spPr>
              <a:xfrm rot="5400000" flipH="1">
                <a:off x="6385672"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85" name="Rectangle 784">
                <a:extLst>
                  <a:ext uri="{FF2B5EF4-FFF2-40B4-BE49-F238E27FC236}">
                    <a16:creationId xmlns:a16="http://schemas.microsoft.com/office/drawing/2014/main" id="{7CBE75D4-07C4-5BC6-6B38-B4C78E27086D}"/>
                  </a:ext>
                </a:extLst>
              </p:cNvPr>
              <p:cNvSpPr/>
              <p:nvPr/>
            </p:nvSpPr>
            <p:spPr>
              <a:xfrm rot="5400000" flipH="1">
                <a:off x="6979890"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6" name="Group 785">
              <a:extLst>
                <a:ext uri="{FF2B5EF4-FFF2-40B4-BE49-F238E27FC236}">
                  <a16:creationId xmlns:a16="http://schemas.microsoft.com/office/drawing/2014/main" id="{CACD88DB-1A95-F9A2-1141-AB84C9107EF6}"/>
                </a:ext>
              </a:extLst>
            </p:cNvPr>
            <p:cNvGrpSpPr/>
            <p:nvPr/>
          </p:nvGrpSpPr>
          <p:grpSpPr>
            <a:xfrm>
              <a:off x="4983713" y="5174268"/>
              <a:ext cx="2148414" cy="36576"/>
              <a:chOff x="5032644" y="4832298"/>
              <a:chExt cx="2148414" cy="36576"/>
            </a:xfrm>
          </p:grpSpPr>
          <p:sp>
            <p:nvSpPr>
              <p:cNvPr id="787" name="Rectangle 786">
                <a:extLst>
                  <a:ext uri="{FF2B5EF4-FFF2-40B4-BE49-F238E27FC236}">
                    <a16:creationId xmlns:a16="http://schemas.microsoft.com/office/drawing/2014/main" id="{AAE9F9B5-632F-C4C8-5E53-498AE414AB2F}"/>
                  </a:ext>
                </a:extLst>
              </p:cNvPr>
              <p:cNvSpPr/>
              <p:nvPr/>
            </p:nvSpPr>
            <p:spPr>
              <a:xfrm rot="5400000" flipH="1">
                <a:off x="5197236"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8" name="Rectangle 787">
                <a:extLst>
                  <a:ext uri="{FF2B5EF4-FFF2-40B4-BE49-F238E27FC236}">
                    <a16:creationId xmlns:a16="http://schemas.microsoft.com/office/drawing/2014/main" id="{2A16047E-BCF5-0184-6AFC-1C12EB2ACBD5}"/>
                  </a:ext>
                </a:extLst>
              </p:cNvPr>
              <p:cNvSpPr/>
              <p:nvPr/>
            </p:nvSpPr>
            <p:spPr>
              <a:xfrm rot="5400000" flipH="1">
                <a:off x="5791454"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9" name="Rectangle 788">
                <a:extLst>
                  <a:ext uri="{FF2B5EF4-FFF2-40B4-BE49-F238E27FC236}">
                    <a16:creationId xmlns:a16="http://schemas.microsoft.com/office/drawing/2014/main" id="{70CD73AE-FB8C-B0B2-8633-44203971232D}"/>
                  </a:ext>
                </a:extLst>
              </p:cNvPr>
              <p:cNvSpPr/>
              <p:nvPr/>
            </p:nvSpPr>
            <p:spPr>
              <a:xfrm rot="5400000" flipH="1">
                <a:off x="6385672"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90" name="Rectangle 789">
                <a:extLst>
                  <a:ext uri="{FF2B5EF4-FFF2-40B4-BE49-F238E27FC236}">
                    <a16:creationId xmlns:a16="http://schemas.microsoft.com/office/drawing/2014/main" id="{71269683-339C-20AE-502A-E159CCAC0F05}"/>
                  </a:ext>
                </a:extLst>
              </p:cNvPr>
              <p:cNvSpPr/>
              <p:nvPr/>
            </p:nvSpPr>
            <p:spPr>
              <a:xfrm rot="5400000" flipH="1">
                <a:off x="6979890"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19" name="文字方塊 18">
              <a:extLst>
                <a:ext uri="{FF2B5EF4-FFF2-40B4-BE49-F238E27FC236}">
                  <a16:creationId xmlns:a16="http://schemas.microsoft.com/office/drawing/2014/main" id="{E0DCAF09-B9D8-87A7-2A0B-F8F09CA277D8}"/>
                </a:ext>
              </a:extLst>
            </p:cNvPr>
            <p:cNvSpPr txBox="1"/>
            <p:nvPr/>
          </p:nvSpPr>
          <p:spPr>
            <a:xfrm>
              <a:off x="4768623" y="5509888"/>
              <a:ext cx="2560319" cy="369332"/>
            </a:xfrm>
            <a:prstGeom prst="rect">
              <a:avLst/>
            </a:prstGeom>
            <a:noFill/>
          </p:spPr>
          <p:txBody>
            <a:bodyPr wrap="square" rtlCol="0">
              <a:spAutoFit/>
            </a:bodyPr>
            <a:lstStyle/>
            <a:p>
              <a:pPr algn="ctr"/>
              <a:r>
                <a:rPr lang="en-US" altLang="zh-TW" dirty="0">
                  <a:solidFill>
                    <a:schemeClr val="accent6"/>
                  </a:solidFill>
                </a:rPr>
                <a:t>1U 16x E3.S SSD (x4)</a:t>
              </a:r>
            </a:p>
          </p:txBody>
        </p:sp>
        <p:grpSp>
          <p:nvGrpSpPr>
            <p:cNvPr id="664" name="Group 663">
              <a:extLst>
                <a:ext uri="{FF2B5EF4-FFF2-40B4-BE49-F238E27FC236}">
                  <a16:creationId xmlns:a16="http://schemas.microsoft.com/office/drawing/2014/main" id="{719359A2-76DC-E55F-7DB8-0A621EB8BEFA}"/>
                </a:ext>
              </a:extLst>
            </p:cNvPr>
            <p:cNvGrpSpPr/>
            <p:nvPr/>
          </p:nvGrpSpPr>
          <p:grpSpPr>
            <a:xfrm rot="16200000">
              <a:off x="6609214" y="2229081"/>
              <a:ext cx="718566" cy="718566"/>
              <a:chOff x="8706012" y="172646"/>
              <a:chExt cx="718566" cy="718566"/>
            </a:xfrm>
          </p:grpSpPr>
          <p:pic>
            <p:nvPicPr>
              <p:cNvPr id="665" name="Picture 6">
                <a:extLst>
                  <a:ext uri="{FF2B5EF4-FFF2-40B4-BE49-F238E27FC236}">
                    <a16:creationId xmlns:a16="http://schemas.microsoft.com/office/drawing/2014/main" id="{819A5E8B-EE24-770C-B423-0F309555818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06012" y="172646"/>
                <a:ext cx="718566" cy="718566"/>
              </a:xfrm>
              <a:prstGeom prst="rect">
                <a:avLst/>
              </a:prstGeom>
              <a:noFill/>
              <a:extLst>
                <a:ext uri="{909E8E84-426E-40DD-AFC4-6F175D3DCCD1}">
                  <a14:hiddenFill xmlns:a14="http://schemas.microsoft.com/office/drawing/2010/main">
                    <a:solidFill>
                      <a:srgbClr val="FFFFFF"/>
                    </a:solidFill>
                  </a14:hiddenFill>
                </a:ext>
              </a:extLst>
            </p:spPr>
          </p:pic>
          <p:sp>
            <p:nvSpPr>
              <p:cNvPr id="666" name="TextBox 665">
                <a:extLst>
                  <a:ext uri="{FF2B5EF4-FFF2-40B4-BE49-F238E27FC236}">
                    <a16:creationId xmlns:a16="http://schemas.microsoft.com/office/drawing/2014/main" id="{555C3373-225F-3723-81FC-A3DD5F17925E}"/>
                  </a:ext>
                </a:extLst>
              </p:cNvPr>
              <p:cNvSpPr txBox="1"/>
              <p:nvPr/>
            </p:nvSpPr>
            <p:spPr>
              <a:xfrm>
                <a:off x="8873549" y="384339"/>
                <a:ext cx="513261" cy="276999"/>
              </a:xfrm>
              <a:prstGeom prst="rect">
                <a:avLst/>
              </a:prstGeom>
              <a:solidFill>
                <a:srgbClr val="B3E59F"/>
              </a:solidFill>
            </p:spPr>
            <p:txBody>
              <a:bodyPr wrap="square" rtlCol="0">
                <a:spAutoFit/>
              </a:bodyPr>
              <a:lstStyle/>
              <a:p>
                <a:r>
                  <a:rPr lang="en-US" sz="1200" dirty="0"/>
                  <a:t>PCIe</a:t>
                </a:r>
              </a:p>
            </p:txBody>
          </p:sp>
        </p:grpSp>
        <p:grpSp>
          <p:nvGrpSpPr>
            <p:cNvPr id="667" name="Group 666">
              <a:extLst>
                <a:ext uri="{FF2B5EF4-FFF2-40B4-BE49-F238E27FC236}">
                  <a16:creationId xmlns:a16="http://schemas.microsoft.com/office/drawing/2014/main" id="{4BF13481-8893-B353-A6A3-B336F2A339EC}"/>
                </a:ext>
              </a:extLst>
            </p:cNvPr>
            <p:cNvGrpSpPr/>
            <p:nvPr/>
          </p:nvGrpSpPr>
          <p:grpSpPr>
            <a:xfrm rot="16200000">
              <a:off x="4793612" y="2229080"/>
              <a:ext cx="718566" cy="718566"/>
              <a:chOff x="8706012" y="172646"/>
              <a:chExt cx="718566" cy="718566"/>
            </a:xfrm>
          </p:grpSpPr>
          <p:pic>
            <p:nvPicPr>
              <p:cNvPr id="668" name="Picture 6">
                <a:extLst>
                  <a:ext uri="{FF2B5EF4-FFF2-40B4-BE49-F238E27FC236}">
                    <a16:creationId xmlns:a16="http://schemas.microsoft.com/office/drawing/2014/main" id="{B1D24DDA-B0DB-A1C9-2F00-C8A4560E90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06012" y="172646"/>
                <a:ext cx="718566" cy="718566"/>
              </a:xfrm>
              <a:prstGeom prst="rect">
                <a:avLst/>
              </a:prstGeom>
              <a:noFill/>
              <a:extLst>
                <a:ext uri="{909E8E84-426E-40DD-AFC4-6F175D3DCCD1}">
                  <a14:hiddenFill xmlns:a14="http://schemas.microsoft.com/office/drawing/2010/main">
                    <a:solidFill>
                      <a:srgbClr val="FFFFFF"/>
                    </a:solidFill>
                  </a14:hiddenFill>
                </a:ext>
              </a:extLst>
            </p:spPr>
          </p:pic>
          <p:sp>
            <p:nvSpPr>
              <p:cNvPr id="669" name="TextBox 668">
                <a:extLst>
                  <a:ext uri="{FF2B5EF4-FFF2-40B4-BE49-F238E27FC236}">
                    <a16:creationId xmlns:a16="http://schemas.microsoft.com/office/drawing/2014/main" id="{C0363793-CC42-05F0-B00C-8322AFE21248}"/>
                  </a:ext>
                </a:extLst>
              </p:cNvPr>
              <p:cNvSpPr txBox="1"/>
              <p:nvPr/>
            </p:nvSpPr>
            <p:spPr>
              <a:xfrm>
                <a:off x="8857647" y="376388"/>
                <a:ext cx="532051" cy="276999"/>
              </a:xfrm>
              <a:prstGeom prst="rect">
                <a:avLst/>
              </a:prstGeom>
              <a:solidFill>
                <a:srgbClr val="B3E59F"/>
              </a:solidFill>
            </p:spPr>
            <p:txBody>
              <a:bodyPr wrap="square" rtlCol="0">
                <a:spAutoFit/>
              </a:bodyPr>
              <a:lstStyle/>
              <a:p>
                <a:pPr algn="ctr"/>
                <a:r>
                  <a:rPr lang="en-US" sz="1200" dirty="0"/>
                  <a:t>PCIe</a:t>
                </a:r>
                <a:endParaRPr lang="en-US" sz="800" dirty="0"/>
              </a:p>
            </p:txBody>
          </p:sp>
        </p:grpSp>
        <p:sp>
          <p:nvSpPr>
            <p:cNvPr id="3" name="文字方塊 18">
              <a:extLst>
                <a:ext uri="{FF2B5EF4-FFF2-40B4-BE49-F238E27FC236}">
                  <a16:creationId xmlns:a16="http://schemas.microsoft.com/office/drawing/2014/main" id="{3E8F5DA6-38FB-E6AF-565B-6F0411F56E34}"/>
                </a:ext>
              </a:extLst>
            </p:cNvPr>
            <p:cNvSpPr txBox="1"/>
            <p:nvPr/>
          </p:nvSpPr>
          <p:spPr>
            <a:xfrm>
              <a:off x="4764503" y="1391157"/>
              <a:ext cx="2560319" cy="646331"/>
            </a:xfrm>
            <a:prstGeom prst="rect">
              <a:avLst/>
            </a:prstGeom>
            <a:noFill/>
          </p:spPr>
          <p:txBody>
            <a:bodyPr wrap="square" rtlCol="0">
              <a:spAutoFit/>
            </a:bodyPr>
            <a:lstStyle/>
            <a:p>
              <a:pPr algn="ctr"/>
              <a:r>
                <a:rPr lang="en-US" altLang="zh-TW" b="1" dirty="0">
                  <a:solidFill>
                    <a:schemeClr val="accent6"/>
                  </a:solidFill>
                </a:rPr>
                <a:t>Ultra High Performance Storage</a:t>
              </a:r>
              <a:endParaRPr lang="en-US" altLang="zh-TW" b="1" dirty="0">
                <a:solidFill>
                  <a:schemeClr val="accent6"/>
                </a:solidFill>
                <a:highlight>
                  <a:srgbClr val="FFFF00"/>
                </a:highlight>
              </a:endParaRPr>
            </a:p>
          </p:txBody>
        </p:sp>
        <p:pic>
          <p:nvPicPr>
            <p:cNvPr id="562" name="Picture 561" descr="A picture containing text&#10;&#10;Description automatically generated">
              <a:extLst>
                <a:ext uri="{FF2B5EF4-FFF2-40B4-BE49-F238E27FC236}">
                  <a16:creationId xmlns:a16="http://schemas.microsoft.com/office/drawing/2014/main" id="{29A2918D-FB32-F2E3-A1B8-CABC8442A5F5}"/>
                </a:ext>
              </a:extLst>
            </p:cNvPr>
            <p:cNvPicPr>
              <a:picLocks noChangeAspect="1"/>
            </p:cNvPicPr>
            <p:nvPr/>
          </p:nvPicPr>
          <p:blipFill>
            <a:blip r:embed="rId4"/>
            <a:stretch>
              <a:fillRect/>
            </a:stretch>
          </p:blipFill>
          <p:spPr>
            <a:xfrm>
              <a:off x="5391384" y="3591452"/>
              <a:ext cx="548640" cy="548640"/>
            </a:xfrm>
            <a:prstGeom prst="rect">
              <a:avLst/>
            </a:prstGeom>
          </p:spPr>
        </p:pic>
        <p:grpSp>
          <p:nvGrpSpPr>
            <p:cNvPr id="563" name="Group 562">
              <a:extLst>
                <a:ext uri="{FF2B5EF4-FFF2-40B4-BE49-F238E27FC236}">
                  <a16:creationId xmlns:a16="http://schemas.microsoft.com/office/drawing/2014/main" id="{0846931A-6764-E205-1D37-BF216CB0C8C6}"/>
                </a:ext>
              </a:extLst>
            </p:cNvPr>
            <p:cNvGrpSpPr/>
            <p:nvPr/>
          </p:nvGrpSpPr>
          <p:grpSpPr>
            <a:xfrm>
              <a:off x="6481823" y="3539235"/>
              <a:ext cx="896317" cy="653075"/>
              <a:chOff x="2172689" y="2806445"/>
              <a:chExt cx="896317" cy="653075"/>
            </a:xfrm>
          </p:grpSpPr>
          <p:pic>
            <p:nvPicPr>
              <p:cNvPr id="564" name="Picture 4">
                <a:extLst>
                  <a:ext uri="{FF2B5EF4-FFF2-40B4-BE49-F238E27FC236}">
                    <a16:creationId xmlns:a16="http://schemas.microsoft.com/office/drawing/2014/main" id="{0E8D7A65-56FD-5415-13DC-233ACA541D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172689"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565" name="Picture 4">
                <a:extLst>
                  <a:ext uri="{FF2B5EF4-FFF2-40B4-BE49-F238E27FC236}">
                    <a16:creationId xmlns:a16="http://schemas.microsoft.com/office/drawing/2014/main" id="{A88B407B-B982-1C5E-92B7-DC8470DFBE4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294310"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566" name="Picture 4">
                <a:extLst>
                  <a:ext uri="{FF2B5EF4-FFF2-40B4-BE49-F238E27FC236}">
                    <a16:creationId xmlns:a16="http://schemas.microsoft.com/office/drawing/2014/main" id="{8FD6D995-13E7-4DCF-A868-953DEA1902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415931" y="2806445"/>
                <a:ext cx="653075" cy="653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7" name="Group 566">
              <a:extLst>
                <a:ext uri="{FF2B5EF4-FFF2-40B4-BE49-F238E27FC236}">
                  <a16:creationId xmlns:a16="http://schemas.microsoft.com/office/drawing/2014/main" id="{52B3A180-48B8-FDF6-3E26-3AAEAC30752D}"/>
                </a:ext>
              </a:extLst>
            </p:cNvPr>
            <p:cNvGrpSpPr/>
            <p:nvPr/>
          </p:nvGrpSpPr>
          <p:grpSpPr>
            <a:xfrm flipH="1">
              <a:off x="4692721" y="3539235"/>
              <a:ext cx="885664" cy="653075"/>
              <a:chOff x="2172689" y="2806445"/>
              <a:chExt cx="896317" cy="653075"/>
            </a:xfrm>
          </p:grpSpPr>
          <p:pic>
            <p:nvPicPr>
              <p:cNvPr id="568" name="Picture 4">
                <a:extLst>
                  <a:ext uri="{FF2B5EF4-FFF2-40B4-BE49-F238E27FC236}">
                    <a16:creationId xmlns:a16="http://schemas.microsoft.com/office/drawing/2014/main" id="{8DFC87FF-F6AE-4FEF-A9B6-046D8E87773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8124370">
                <a:off x="2172689"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569" name="Picture 4">
                <a:extLst>
                  <a:ext uri="{FF2B5EF4-FFF2-40B4-BE49-F238E27FC236}">
                    <a16:creationId xmlns:a16="http://schemas.microsoft.com/office/drawing/2014/main" id="{B09A8926-ABD3-5997-67D9-76E85FEFDCE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8124370">
                <a:off x="2294310"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570" name="Picture 4">
                <a:extLst>
                  <a:ext uri="{FF2B5EF4-FFF2-40B4-BE49-F238E27FC236}">
                    <a16:creationId xmlns:a16="http://schemas.microsoft.com/office/drawing/2014/main" id="{BA4A32B3-C29C-6173-1741-DF09B28D352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8124370">
                <a:off x="2415931" y="2806445"/>
                <a:ext cx="653075" cy="653075"/>
              </a:xfrm>
              <a:prstGeom prst="rect">
                <a:avLst/>
              </a:prstGeom>
              <a:noFill/>
              <a:extLst>
                <a:ext uri="{909E8E84-426E-40DD-AFC4-6F175D3DCCD1}">
                  <a14:hiddenFill xmlns:a14="http://schemas.microsoft.com/office/drawing/2010/main">
                    <a:solidFill>
                      <a:srgbClr val="FFFFFF"/>
                    </a:solidFill>
                  </a14:hiddenFill>
                </a:ext>
              </a:extLst>
            </p:spPr>
          </p:pic>
        </p:grpSp>
        <p:pic>
          <p:nvPicPr>
            <p:cNvPr id="571" name="Picture 570" descr="A picture containing text&#10;&#10;Description automatically generated">
              <a:extLst>
                <a:ext uri="{FF2B5EF4-FFF2-40B4-BE49-F238E27FC236}">
                  <a16:creationId xmlns:a16="http://schemas.microsoft.com/office/drawing/2014/main" id="{A3B9DD95-D51A-DD74-0C88-BDB6F905CD06}"/>
                </a:ext>
              </a:extLst>
            </p:cNvPr>
            <p:cNvPicPr>
              <a:picLocks noChangeAspect="1"/>
            </p:cNvPicPr>
            <p:nvPr/>
          </p:nvPicPr>
          <p:blipFill>
            <a:blip r:embed="rId4"/>
            <a:stretch>
              <a:fillRect/>
            </a:stretch>
          </p:blipFill>
          <p:spPr>
            <a:xfrm>
              <a:off x="6125309" y="3591452"/>
              <a:ext cx="548640" cy="548640"/>
            </a:xfrm>
            <a:prstGeom prst="rect">
              <a:avLst/>
            </a:prstGeom>
          </p:spPr>
        </p:pic>
        <p:sp>
          <p:nvSpPr>
            <p:cNvPr id="572" name="Arrow: Left-Right 571">
              <a:extLst>
                <a:ext uri="{FF2B5EF4-FFF2-40B4-BE49-F238E27FC236}">
                  <a16:creationId xmlns:a16="http://schemas.microsoft.com/office/drawing/2014/main" id="{DB378960-D751-C283-DA10-22597610977D}"/>
                </a:ext>
              </a:extLst>
            </p:cNvPr>
            <p:cNvSpPr/>
            <p:nvPr/>
          </p:nvSpPr>
          <p:spPr>
            <a:xfrm>
              <a:off x="5921877" y="3696495"/>
              <a:ext cx="210977" cy="338554"/>
            </a:xfrm>
            <a:prstGeom prst="leftRightArrow">
              <a:avLst>
                <a:gd name="adj1" fmla="val 50000"/>
                <a:gd name="adj2" fmla="val 26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165" name="TextBox 164">
              <a:extLst>
                <a:ext uri="{FF2B5EF4-FFF2-40B4-BE49-F238E27FC236}">
                  <a16:creationId xmlns:a16="http://schemas.microsoft.com/office/drawing/2014/main" id="{9D129EEB-9838-BCF4-A7B3-F58ED1227DC9}"/>
                </a:ext>
              </a:extLst>
            </p:cNvPr>
            <p:cNvSpPr txBox="1"/>
            <p:nvPr/>
          </p:nvSpPr>
          <p:spPr>
            <a:xfrm>
              <a:off x="5888150" y="3773439"/>
              <a:ext cx="293670" cy="184666"/>
            </a:xfrm>
            <a:prstGeom prst="rect">
              <a:avLst/>
            </a:prstGeom>
            <a:noFill/>
          </p:spPr>
          <p:txBody>
            <a:bodyPr wrap="none" rtlCol="0">
              <a:spAutoFit/>
            </a:bodyPr>
            <a:lstStyle/>
            <a:p>
              <a:r>
                <a:rPr lang="en-US" sz="600" dirty="0">
                  <a:solidFill>
                    <a:schemeClr val="bg1"/>
                  </a:solidFill>
                </a:rPr>
                <a:t>UPI</a:t>
              </a:r>
            </a:p>
          </p:txBody>
        </p:sp>
        <p:sp>
          <p:nvSpPr>
            <p:cNvPr id="166" name="TextBox 165">
              <a:extLst>
                <a:ext uri="{FF2B5EF4-FFF2-40B4-BE49-F238E27FC236}">
                  <a16:creationId xmlns:a16="http://schemas.microsoft.com/office/drawing/2014/main" id="{11F06BBC-2ABC-1241-859E-9FCB2222F267}"/>
                </a:ext>
              </a:extLst>
            </p:cNvPr>
            <p:cNvSpPr txBox="1"/>
            <p:nvPr/>
          </p:nvSpPr>
          <p:spPr>
            <a:xfrm>
              <a:off x="6193573" y="3727273"/>
              <a:ext cx="425116" cy="276999"/>
            </a:xfrm>
            <a:prstGeom prst="rect">
              <a:avLst/>
            </a:prstGeom>
            <a:noFill/>
          </p:spPr>
          <p:txBody>
            <a:bodyPr wrap="none" rtlCol="0">
              <a:spAutoFit/>
            </a:bodyPr>
            <a:lstStyle/>
            <a:p>
              <a:r>
                <a:rPr lang="en-US" sz="1200" b="1" dirty="0">
                  <a:solidFill>
                    <a:schemeClr val="bg1"/>
                  </a:solidFill>
                </a:rPr>
                <a:t>SPR</a:t>
              </a:r>
            </a:p>
          </p:txBody>
        </p:sp>
        <p:sp>
          <p:nvSpPr>
            <p:cNvPr id="167" name="TextBox 166">
              <a:extLst>
                <a:ext uri="{FF2B5EF4-FFF2-40B4-BE49-F238E27FC236}">
                  <a16:creationId xmlns:a16="http://schemas.microsoft.com/office/drawing/2014/main" id="{5DCBF4D4-2FF3-5FCD-BE9D-0567A9147977}"/>
                </a:ext>
              </a:extLst>
            </p:cNvPr>
            <p:cNvSpPr txBox="1"/>
            <p:nvPr/>
          </p:nvSpPr>
          <p:spPr>
            <a:xfrm>
              <a:off x="5458718" y="3727273"/>
              <a:ext cx="425116" cy="276999"/>
            </a:xfrm>
            <a:prstGeom prst="rect">
              <a:avLst/>
            </a:prstGeom>
            <a:noFill/>
          </p:spPr>
          <p:txBody>
            <a:bodyPr wrap="none" rtlCol="0">
              <a:spAutoFit/>
            </a:bodyPr>
            <a:lstStyle/>
            <a:p>
              <a:r>
                <a:rPr lang="en-US" sz="1200" b="1" dirty="0">
                  <a:solidFill>
                    <a:schemeClr val="bg1"/>
                  </a:solidFill>
                </a:rPr>
                <a:t>SPR</a:t>
              </a:r>
            </a:p>
          </p:txBody>
        </p:sp>
        <p:pic>
          <p:nvPicPr>
            <p:cNvPr id="19" name="Picture 2">
              <a:extLst>
                <a:ext uri="{FF2B5EF4-FFF2-40B4-BE49-F238E27FC236}">
                  <a16:creationId xmlns:a16="http://schemas.microsoft.com/office/drawing/2014/main" id="{6EC9D681-820C-F494-B16C-AB67A2899C5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5394249" y="2309501"/>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a:extLst>
                <a:ext uri="{FF2B5EF4-FFF2-40B4-BE49-F238E27FC236}">
                  <a16:creationId xmlns:a16="http://schemas.microsoft.com/office/drawing/2014/main" id="{F3D04EBA-1D66-C33A-4212-E9A48AD930F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6025850" y="2308663"/>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471" name="Rectangle 470">
              <a:extLst>
                <a:ext uri="{FF2B5EF4-FFF2-40B4-BE49-F238E27FC236}">
                  <a16:creationId xmlns:a16="http://schemas.microsoft.com/office/drawing/2014/main" id="{627A1173-D017-0668-02C5-0D0539B334A1}"/>
                </a:ext>
              </a:extLst>
            </p:cNvPr>
            <p:cNvSpPr/>
            <p:nvPr/>
          </p:nvSpPr>
          <p:spPr>
            <a:xfrm>
              <a:off x="5574769" y="2466846"/>
              <a:ext cx="294167" cy="234333"/>
            </a:xfrm>
            <a:prstGeom prst="rect">
              <a:avLst/>
            </a:prstGeom>
            <a:solidFill>
              <a:srgbClr val="39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Arial Narrow" panose="020B0606020202030204" pitchFamily="34" charset="0"/>
              </a:endParaRPr>
            </a:p>
          </p:txBody>
        </p:sp>
        <p:sp>
          <p:nvSpPr>
            <p:cNvPr id="472" name="Rectangle 471">
              <a:extLst>
                <a:ext uri="{FF2B5EF4-FFF2-40B4-BE49-F238E27FC236}">
                  <a16:creationId xmlns:a16="http://schemas.microsoft.com/office/drawing/2014/main" id="{FEC3BB32-2CF9-804F-69D1-F20D3340B076}"/>
                </a:ext>
              </a:extLst>
            </p:cNvPr>
            <p:cNvSpPr/>
            <p:nvPr/>
          </p:nvSpPr>
          <p:spPr>
            <a:xfrm>
              <a:off x="6198806" y="2474455"/>
              <a:ext cx="294167" cy="234333"/>
            </a:xfrm>
            <a:prstGeom prst="rect">
              <a:avLst/>
            </a:prstGeom>
            <a:solidFill>
              <a:srgbClr val="39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Arial Narrow" panose="020B0606020202030204" pitchFamily="34" charset="0"/>
              </a:endParaRPr>
            </a:p>
          </p:txBody>
        </p:sp>
        <p:sp>
          <p:nvSpPr>
            <p:cNvPr id="480" name="TextBox 479">
              <a:extLst>
                <a:ext uri="{FF2B5EF4-FFF2-40B4-BE49-F238E27FC236}">
                  <a16:creationId xmlns:a16="http://schemas.microsoft.com/office/drawing/2014/main" id="{E62E1FDF-FF9B-E94C-9A51-48707486D3F5}"/>
                </a:ext>
              </a:extLst>
            </p:cNvPr>
            <p:cNvSpPr txBox="1"/>
            <p:nvPr/>
          </p:nvSpPr>
          <p:spPr>
            <a:xfrm>
              <a:off x="5496935" y="2456605"/>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sp>
          <p:nvSpPr>
            <p:cNvPr id="481" name="TextBox 480">
              <a:extLst>
                <a:ext uri="{FF2B5EF4-FFF2-40B4-BE49-F238E27FC236}">
                  <a16:creationId xmlns:a16="http://schemas.microsoft.com/office/drawing/2014/main" id="{24618050-3EBC-9CD9-AE59-E8AFBD99564D}"/>
                </a:ext>
              </a:extLst>
            </p:cNvPr>
            <p:cNvSpPr txBox="1"/>
            <p:nvPr/>
          </p:nvSpPr>
          <p:spPr>
            <a:xfrm>
              <a:off x="6131131" y="2458479"/>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grpSp>
      <p:grpSp>
        <p:nvGrpSpPr>
          <p:cNvPr id="485" name="Group 484">
            <a:extLst>
              <a:ext uri="{FF2B5EF4-FFF2-40B4-BE49-F238E27FC236}">
                <a16:creationId xmlns:a16="http://schemas.microsoft.com/office/drawing/2014/main" id="{18388156-2C8D-C122-C2AC-663A42A8214A}"/>
              </a:ext>
            </a:extLst>
          </p:cNvPr>
          <p:cNvGrpSpPr/>
          <p:nvPr/>
        </p:nvGrpSpPr>
        <p:grpSpPr>
          <a:xfrm>
            <a:off x="3315332" y="1389888"/>
            <a:ext cx="2685419" cy="4741202"/>
            <a:chOff x="7476778" y="1389888"/>
            <a:chExt cx="2685419" cy="4741202"/>
          </a:xfrm>
        </p:grpSpPr>
        <p:sp>
          <p:nvSpPr>
            <p:cNvPr id="11" name="Rectangle 10">
              <a:extLst>
                <a:ext uri="{FF2B5EF4-FFF2-40B4-BE49-F238E27FC236}">
                  <a16:creationId xmlns:a16="http://schemas.microsoft.com/office/drawing/2014/main" id="{AB780520-E02C-B612-6B1E-8976B79E207E}"/>
                </a:ext>
              </a:extLst>
            </p:cNvPr>
            <p:cNvSpPr/>
            <p:nvPr/>
          </p:nvSpPr>
          <p:spPr>
            <a:xfrm>
              <a:off x="7539167" y="2065296"/>
              <a:ext cx="2560320" cy="3383280"/>
            </a:xfrm>
            <a:prstGeom prst="rect">
              <a:avLst/>
            </a:prstGeom>
            <a:solidFill>
              <a:schemeClr val="bg1">
                <a:lumMod val="65000"/>
              </a:schemeClr>
            </a:solidFill>
            <a:ln w="28575">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B9C0941-553F-E84F-334A-B20B6C9AE8DB}"/>
                </a:ext>
              </a:extLst>
            </p:cNvPr>
            <p:cNvSpPr/>
            <p:nvPr/>
          </p:nvSpPr>
          <p:spPr>
            <a:xfrm>
              <a:off x="7649478" y="4998734"/>
              <a:ext cx="1115222" cy="2194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5380164-98D0-61AA-940A-45CC3F729AE5}"/>
                </a:ext>
              </a:extLst>
            </p:cNvPr>
            <p:cNvSpPr/>
            <p:nvPr/>
          </p:nvSpPr>
          <p:spPr>
            <a:xfrm>
              <a:off x="8849594" y="4996345"/>
              <a:ext cx="1115222" cy="2194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3" name="矩形 15">
              <a:extLst>
                <a:ext uri="{FF2B5EF4-FFF2-40B4-BE49-F238E27FC236}">
                  <a16:creationId xmlns:a16="http://schemas.microsoft.com/office/drawing/2014/main" id="{230D635A-68BB-7894-5456-7F1228640E2D}"/>
                </a:ext>
              </a:extLst>
            </p:cNvPr>
            <p:cNvSpPr/>
            <p:nvPr/>
          </p:nvSpPr>
          <p:spPr>
            <a:xfrm>
              <a:off x="7635873" y="3264171"/>
              <a:ext cx="2366909" cy="11934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TW" altLang="en-US" dirty="0"/>
            </a:p>
          </p:txBody>
        </p:sp>
        <p:sp>
          <p:nvSpPr>
            <p:cNvPr id="21" name="Arrow: Down 20">
              <a:extLst>
                <a:ext uri="{FF2B5EF4-FFF2-40B4-BE49-F238E27FC236}">
                  <a16:creationId xmlns:a16="http://schemas.microsoft.com/office/drawing/2014/main" id="{1FA865E8-A1F8-9ADA-F87D-A6B09C9C4019}"/>
                </a:ext>
              </a:extLst>
            </p:cNvPr>
            <p:cNvSpPr/>
            <p:nvPr/>
          </p:nvSpPr>
          <p:spPr>
            <a:xfrm>
              <a:off x="8311383" y="4290161"/>
              <a:ext cx="1005840" cy="4749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x64</a:t>
              </a:r>
            </a:p>
          </p:txBody>
        </p:sp>
        <p:sp>
          <p:nvSpPr>
            <p:cNvPr id="22" name="箭號: 向上 19">
              <a:extLst>
                <a:ext uri="{FF2B5EF4-FFF2-40B4-BE49-F238E27FC236}">
                  <a16:creationId xmlns:a16="http://schemas.microsoft.com/office/drawing/2014/main" id="{E738E07B-C9D6-B5FF-6AFD-7BC7635476A2}"/>
                </a:ext>
              </a:extLst>
            </p:cNvPr>
            <p:cNvSpPr/>
            <p:nvPr/>
          </p:nvSpPr>
          <p:spPr>
            <a:xfrm>
              <a:off x="8311383" y="2962706"/>
              <a:ext cx="1005840" cy="477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050" b="1" dirty="0"/>
                <a:t>x64</a:t>
              </a:r>
              <a:endParaRPr lang="zh-TW" altLang="en-US" sz="1050" b="1" dirty="0"/>
            </a:p>
          </p:txBody>
        </p:sp>
        <p:sp>
          <p:nvSpPr>
            <p:cNvPr id="23" name="Rectangle 22">
              <a:extLst>
                <a:ext uri="{FF2B5EF4-FFF2-40B4-BE49-F238E27FC236}">
                  <a16:creationId xmlns:a16="http://schemas.microsoft.com/office/drawing/2014/main" id="{C1EC1E38-EE5F-50D0-2B5F-DC6F1461BA44}"/>
                </a:ext>
              </a:extLst>
            </p:cNvPr>
            <p:cNvSpPr/>
            <p:nvPr/>
          </p:nvSpPr>
          <p:spPr>
            <a:xfrm>
              <a:off x="7607007" y="4976037"/>
              <a:ext cx="2400254" cy="25624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文字方塊 18">
              <a:extLst>
                <a:ext uri="{FF2B5EF4-FFF2-40B4-BE49-F238E27FC236}">
                  <a16:creationId xmlns:a16="http://schemas.microsoft.com/office/drawing/2014/main" id="{F62BDDE1-DCC9-777E-CF02-ED0A38357913}"/>
                </a:ext>
              </a:extLst>
            </p:cNvPr>
            <p:cNvSpPr txBox="1"/>
            <p:nvPr/>
          </p:nvSpPr>
          <p:spPr>
            <a:xfrm>
              <a:off x="7539167" y="5484759"/>
              <a:ext cx="2560319" cy="646331"/>
            </a:xfrm>
            <a:prstGeom prst="rect">
              <a:avLst/>
            </a:prstGeom>
            <a:noFill/>
          </p:spPr>
          <p:txBody>
            <a:bodyPr wrap="square" rtlCol="0">
              <a:spAutoFit/>
            </a:bodyPr>
            <a:lstStyle/>
            <a:p>
              <a:pPr algn="ctr"/>
              <a:r>
                <a:rPr lang="en-US" altLang="zh-TW" dirty="0">
                  <a:solidFill>
                    <a:schemeClr val="accent6"/>
                  </a:solidFill>
                </a:rPr>
                <a:t>1U 8x E3.S SSD (x4) &amp; </a:t>
              </a:r>
            </a:p>
            <a:p>
              <a:pPr algn="ctr"/>
              <a:r>
                <a:rPr lang="en-US" altLang="zh-TW" dirty="0">
                  <a:solidFill>
                    <a:schemeClr val="accent6"/>
                  </a:solidFill>
                </a:rPr>
                <a:t>4x E3.S CXL (x8)</a:t>
              </a:r>
            </a:p>
          </p:txBody>
        </p:sp>
        <p:grpSp>
          <p:nvGrpSpPr>
            <p:cNvPr id="25" name="Group 24">
              <a:extLst>
                <a:ext uri="{FF2B5EF4-FFF2-40B4-BE49-F238E27FC236}">
                  <a16:creationId xmlns:a16="http://schemas.microsoft.com/office/drawing/2014/main" id="{C9FE600F-3064-7649-C1A6-EF91A24B434F}"/>
                </a:ext>
              </a:extLst>
            </p:cNvPr>
            <p:cNvGrpSpPr/>
            <p:nvPr/>
          </p:nvGrpSpPr>
          <p:grpSpPr>
            <a:xfrm>
              <a:off x="7779497" y="5025105"/>
              <a:ext cx="1554196" cy="36576"/>
              <a:chOff x="5626862" y="4832298"/>
              <a:chExt cx="1554196" cy="36576"/>
            </a:xfrm>
          </p:grpSpPr>
          <p:sp>
            <p:nvSpPr>
              <p:cNvPr id="51" name="Rectangle 50">
                <a:extLst>
                  <a:ext uri="{FF2B5EF4-FFF2-40B4-BE49-F238E27FC236}">
                    <a16:creationId xmlns:a16="http://schemas.microsoft.com/office/drawing/2014/main" id="{FC17C6B7-F7B5-5ED6-11AD-47C50BF7E263}"/>
                  </a:ext>
                </a:extLst>
              </p:cNvPr>
              <p:cNvSpPr/>
              <p:nvPr/>
            </p:nvSpPr>
            <p:spPr>
              <a:xfrm rot="5400000" flipH="1">
                <a:off x="5791454" y="4667706"/>
                <a:ext cx="36576" cy="3657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A304741B-E5C1-71FA-5493-AF6C95BB1557}"/>
                  </a:ext>
                </a:extLst>
              </p:cNvPr>
              <p:cNvSpPr/>
              <p:nvPr/>
            </p:nvSpPr>
            <p:spPr>
              <a:xfrm rot="5400000" flipH="1">
                <a:off x="6979890" y="4667706"/>
                <a:ext cx="36576" cy="3657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2CB891D3-FE77-C781-0C31-AC3F55B65194}"/>
                </a:ext>
              </a:extLst>
            </p:cNvPr>
            <p:cNvGrpSpPr/>
            <p:nvPr/>
          </p:nvGrpSpPr>
          <p:grpSpPr>
            <a:xfrm>
              <a:off x="7779497" y="5057406"/>
              <a:ext cx="1554196" cy="36576"/>
              <a:chOff x="5626862" y="4825720"/>
              <a:chExt cx="1554196" cy="36576"/>
            </a:xfrm>
          </p:grpSpPr>
          <p:sp>
            <p:nvSpPr>
              <p:cNvPr id="49" name="Rectangle 48">
                <a:extLst>
                  <a:ext uri="{FF2B5EF4-FFF2-40B4-BE49-F238E27FC236}">
                    <a16:creationId xmlns:a16="http://schemas.microsoft.com/office/drawing/2014/main" id="{8BE8A95B-CD5C-82BD-DBDB-374F4B83B7D3}"/>
                  </a:ext>
                </a:extLst>
              </p:cNvPr>
              <p:cNvSpPr/>
              <p:nvPr/>
            </p:nvSpPr>
            <p:spPr>
              <a:xfrm rot="5400000" flipH="1">
                <a:off x="5791454" y="4661128"/>
                <a:ext cx="36576" cy="3657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C5437761-6EF5-39EC-67CF-DF0CE5E221EA}"/>
                  </a:ext>
                </a:extLst>
              </p:cNvPr>
              <p:cNvSpPr/>
              <p:nvPr/>
            </p:nvSpPr>
            <p:spPr>
              <a:xfrm rot="5400000" flipH="1">
                <a:off x="6979890" y="4661128"/>
                <a:ext cx="36576" cy="3657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577B46A8-01A5-CC57-8404-DE5EF455DBFF}"/>
                </a:ext>
              </a:extLst>
            </p:cNvPr>
            <p:cNvGrpSpPr/>
            <p:nvPr/>
          </p:nvGrpSpPr>
          <p:grpSpPr>
            <a:xfrm>
              <a:off x="8371004" y="5009209"/>
              <a:ext cx="365760" cy="193305"/>
              <a:chOff x="9194875" y="5067509"/>
              <a:chExt cx="365760" cy="193305"/>
            </a:xfrm>
          </p:grpSpPr>
          <p:grpSp>
            <p:nvGrpSpPr>
              <p:cNvPr id="43" name="Group 42">
                <a:extLst>
                  <a:ext uri="{FF2B5EF4-FFF2-40B4-BE49-F238E27FC236}">
                    <a16:creationId xmlns:a16="http://schemas.microsoft.com/office/drawing/2014/main" id="{C2C8EF6B-3A71-E470-B1FE-281A60BCA275}"/>
                  </a:ext>
                </a:extLst>
              </p:cNvPr>
              <p:cNvGrpSpPr/>
              <p:nvPr/>
            </p:nvGrpSpPr>
            <p:grpSpPr>
              <a:xfrm>
                <a:off x="9194875" y="5119938"/>
                <a:ext cx="365760" cy="90046"/>
                <a:chOff x="5032644" y="4778828"/>
                <a:chExt cx="365760" cy="90046"/>
              </a:xfrm>
            </p:grpSpPr>
            <p:sp>
              <p:nvSpPr>
                <p:cNvPr id="47" name="Rectangle 46">
                  <a:extLst>
                    <a:ext uri="{FF2B5EF4-FFF2-40B4-BE49-F238E27FC236}">
                      <a16:creationId xmlns:a16="http://schemas.microsoft.com/office/drawing/2014/main" id="{54C194B0-F34D-AF11-7D91-270252BBB8E9}"/>
                    </a:ext>
                  </a:extLst>
                </p:cNvPr>
                <p:cNvSpPr/>
                <p:nvPr/>
              </p:nvSpPr>
              <p:spPr>
                <a:xfrm rot="5400000" flipH="1">
                  <a:off x="5197236"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AE8FD8EF-759E-F1EF-EAC3-0F8C9AFD044A}"/>
                    </a:ext>
                  </a:extLst>
                </p:cNvPr>
                <p:cNvSpPr/>
                <p:nvPr/>
              </p:nvSpPr>
              <p:spPr>
                <a:xfrm rot="5400000" flipH="1">
                  <a:off x="5197236" y="461423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a:extLst>
                  <a:ext uri="{FF2B5EF4-FFF2-40B4-BE49-F238E27FC236}">
                    <a16:creationId xmlns:a16="http://schemas.microsoft.com/office/drawing/2014/main" id="{FC91F021-74A4-F1CE-0B18-564455C28241}"/>
                  </a:ext>
                </a:extLst>
              </p:cNvPr>
              <p:cNvGrpSpPr/>
              <p:nvPr/>
            </p:nvGrpSpPr>
            <p:grpSpPr>
              <a:xfrm>
                <a:off x="9194875" y="5067509"/>
                <a:ext cx="365760" cy="193305"/>
                <a:chOff x="5032644" y="4675569"/>
                <a:chExt cx="365760" cy="193305"/>
              </a:xfrm>
            </p:grpSpPr>
            <p:sp>
              <p:nvSpPr>
                <p:cNvPr id="45" name="Rectangle 44">
                  <a:extLst>
                    <a:ext uri="{FF2B5EF4-FFF2-40B4-BE49-F238E27FC236}">
                      <a16:creationId xmlns:a16="http://schemas.microsoft.com/office/drawing/2014/main" id="{74C32095-F970-AD4F-E185-A6B6034A8137}"/>
                    </a:ext>
                  </a:extLst>
                </p:cNvPr>
                <p:cNvSpPr/>
                <p:nvPr/>
              </p:nvSpPr>
              <p:spPr>
                <a:xfrm rot="5400000" flipH="1">
                  <a:off x="5197236"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5BA16FA6-932F-C978-4EE1-839B2D643D55}"/>
                    </a:ext>
                  </a:extLst>
                </p:cNvPr>
                <p:cNvSpPr/>
                <p:nvPr/>
              </p:nvSpPr>
              <p:spPr>
                <a:xfrm rot="5400000" flipH="1">
                  <a:off x="5197236" y="4510977"/>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8" name="Group 27">
              <a:extLst>
                <a:ext uri="{FF2B5EF4-FFF2-40B4-BE49-F238E27FC236}">
                  <a16:creationId xmlns:a16="http://schemas.microsoft.com/office/drawing/2014/main" id="{720A7534-4EC9-AE2C-4C1C-3E7EAC88AED1}"/>
                </a:ext>
              </a:extLst>
            </p:cNvPr>
            <p:cNvGrpSpPr/>
            <p:nvPr/>
          </p:nvGrpSpPr>
          <p:grpSpPr>
            <a:xfrm>
              <a:off x="7779497" y="5123913"/>
              <a:ext cx="1554196" cy="36576"/>
              <a:chOff x="5626862" y="4832298"/>
              <a:chExt cx="1554196" cy="36576"/>
            </a:xfrm>
          </p:grpSpPr>
          <p:sp>
            <p:nvSpPr>
              <p:cNvPr id="41" name="Rectangle 40">
                <a:extLst>
                  <a:ext uri="{FF2B5EF4-FFF2-40B4-BE49-F238E27FC236}">
                    <a16:creationId xmlns:a16="http://schemas.microsoft.com/office/drawing/2014/main" id="{28C65A5D-82C0-DAA0-1AA4-DACD4D18E220}"/>
                  </a:ext>
                </a:extLst>
              </p:cNvPr>
              <p:cNvSpPr/>
              <p:nvPr/>
            </p:nvSpPr>
            <p:spPr>
              <a:xfrm rot="5400000" flipH="1">
                <a:off x="5791454" y="4667706"/>
                <a:ext cx="36576" cy="3657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EB93C86-A787-4878-585B-5A242EB5848A}"/>
                  </a:ext>
                </a:extLst>
              </p:cNvPr>
              <p:cNvSpPr/>
              <p:nvPr/>
            </p:nvSpPr>
            <p:spPr>
              <a:xfrm rot="5400000" flipH="1">
                <a:off x="6979890" y="4667706"/>
                <a:ext cx="36576" cy="3657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2BD4D511-761C-1E4D-F143-3321DC02B6B0}"/>
                </a:ext>
              </a:extLst>
            </p:cNvPr>
            <p:cNvGrpSpPr/>
            <p:nvPr/>
          </p:nvGrpSpPr>
          <p:grpSpPr>
            <a:xfrm>
              <a:off x="7779497" y="5156214"/>
              <a:ext cx="1554196" cy="36576"/>
              <a:chOff x="5626862" y="4825720"/>
              <a:chExt cx="1554196" cy="36576"/>
            </a:xfrm>
          </p:grpSpPr>
          <p:sp>
            <p:nvSpPr>
              <p:cNvPr id="39" name="Rectangle 38">
                <a:extLst>
                  <a:ext uri="{FF2B5EF4-FFF2-40B4-BE49-F238E27FC236}">
                    <a16:creationId xmlns:a16="http://schemas.microsoft.com/office/drawing/2014/main" id="{5C1EDB63-FE58-9A51-1622-6E2A900C79CE}"/>
                  </a:ext>
                </a:extLst>
              </p:cNvPr>
              <p:cNvSpPr/>
              <p:nvPr/>
            </p:nvSpPr>
            <p:spPr>
              <a:xfrm rot="5400000" flipH="1">
                <a:off x="5791454" y="4661128"/>
                <a:ext cx="36576" cy="3657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D54D8E4-3A23-9D63-7D1A-0DFFA4DD96DD}"/>
                  </a:ext>
                </a:extLst>
              </p:cNvPr>
              <p:cNvSpPr/>
              <p:nvPr/>
            </p:nvSpPr>
            <p:spPr>
              <a:xfrm rot="5400000" flipH="1">
                <a:off x="6979890" y="4661128"/>
                <a:ext cx="36576" cy="36576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5AB5B27F-2ECF-77BE-CB29-0702237FE00B}"/>
                </a:ext>
              </a:extLst>
            </p:cNvPr>
            <p:cNvGrpSpPr/>
            <p:nvPr/>
          </p:nvGrpSpPr>
          <p:grpSpPr>
            <a:xfrm>
              <a:off x="9501371" y="5007674"/>
              <a:ext cx="365760" cy="193305"/>
              <a:chOff x="9194875" y="5067509"/>
              <a:chExt cx="365760" cy="193305"/>
            </a:xfrm>
          </p:grpSpPr>
          <p:grpSp>
            <p:nvGrpSpPr>
              <p:cNvPr id="33" name="Group 32">
                <a:extLst>
                  <a:ext uri="{FF2B5EF4-FFF2-40B4-BE49-F238E27FC236}">
                    <a16:creationId xmlns:a16="http://schemas.microsoft.com/office/drawing/2014/main" id="{3EEDC537-36B1-351F-1E8D-2C21C1DB16DC}"/>
                  </a:ext>
                </a:extLst>
              </p:cNvPr>
              <p:cNvGrpSpPr/>
              <p:nvPr/>
            </p:nvGrpSpPr>
            <p:grpSpPr>
              <a:xfrm>
                <a:off x="9194875" y="5119938"/>
                <a:ext cx="365760" cy="90046"/>
                <a:chOff x="5032644" y="4778828"/>
                <a:chExt cx="365760" cy="90046"/>
              </a:xfrm>
            </p:grpSpPr>
            <p:sp>
              <p:nvSpPr>
                <p:cNvPr id="37" name="Rectangle 36">
                  <a:extLst>
                    <a:ext uri="{FF2B5EF4-FFF2-40B4-BE49-F238E27FC236}">
                      <a16:creationId xmlns:a16="http://schemas.microsoft.com/office/drawing/2014/main" id="{5BB4C0E5-07F5-2284-3926-D494CA0C1F32}"/>
                    </a:ext>
                  </a:extLst>
                </p:cNvPr>
                <p:cNvSpPr/>
                <p:nvPr/>
              </p:nvSpPr>
              <p:spPr>
                <a:xfrm rot="5400000" flipH="1">
                  <a:off x="5197236"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0BEF499-F9EF-301D-9384-4163B32755B1}"/>
                    </a:ext>
                  </a:extLst>
                </p:cNvPr>
                <p:cNvSpPr/>
                <p:nvPr/>
              </p:nvSpPr>
              <p:spPr>
                <a:xfrm rot="5400000" flipH="1">
                  <a:off x="5197236" y="461423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2804713A-9C36-1C66-F623-B471B9E04638}"/>
                  </a:ext>
                </a:extLst>
              </p:cNvPr>
              <p:cNvGrpSpPr/>
              <p:nvPr/>
            </p:nvGrpSpPr>
            <p:grpSpPr>
              <a:xfrm>
                <a:off x="9194875" y="5067509"/>
                <a:ext cx="365760" cy="193305"/>
                <a:chOff x="5032644" y="4675569"/>
                <a:chExt cx="365760" cy="193305"/>
              </a:xfrm>
            </p:grpSpPr>
            <p:sp>
              <p:nvSpPr>
                <p:cNvPr id="35" name="Rectangle 34">
                  <a:extLst>
                    <a:ext uri="{FF2B5EF4-FFF2-40B4-BE49-F238E27FC236}">
                      <a16:creationId xmlns:a16="http://schemas.microsoft.com/office/drawing/2014/main" id="{9D24E7DD-443A-8F53-4BF7-014B4089FA5C}"/>
                    </a:ext>
                  </a:extLst>
                </p:cNvPr>
                <p:cNvSpPr/>
                <p:nvPr/>
              </p:nvSpPr>
              <p:spPr>
                <a:xfrm rot="5400000" flipH="1">
                  <a:off x="5197236" y="4667706"/>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B3455CF3-9DA5-0A6C-F832-28C5036381A6}"/>
                    </a:ext>
                  </a:extLst>
                </p:cNvPr>
                <p:cNvSpPr/>
                <p:nvPr/>
              </p:nvSpPr>
              <p:spPr>
                <a:xfrm rot="5400000" flipH="1">
                  <a:off x="5197236" y="4510977"/>
                  <a:ext cx="36576"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1" name="TextBox 30">
              <a:extLst>
                <a:ext uri="{FF2B5EF4-FFF2-40B4-BE49-F238E27FC236}">
                  <a16:creationId xmlns:a16="http://schemas.microsoft.com/office/drawing/2014/main" id="{F530875F-92FB-0B07-05FA-478670C9A8C5}"/>
                </a:ext>
              </a:extLst>
            </p:cNvPr>
            <p:cNvSpPr txBox="1"/>
            <p:nvPr/>
          </p:nvSpPr>
          <p:spPr>
            <a:xfrm>
              <a:off x="7810827" y="4604538"/>
              <a:ext cx="396262" cy="261610"/>
            </a:xfrm>
            <a:prstGeom prst="rect">
              <a:avLst/>
            </a:prstGeom>
            <a:noFill/>
            <a:ln>
              <a:noFill/>
            </a:ln>
          </p:spPr>
          <p:txBody>
            <a:bodyPr wrap="none" rtlCol="0">
              <a:spAutoFit/>
            </a:bodyPr>
            <a:lstStyle/>
            <a:p>
              <a:r>
                <a:rPr lang="en-US" sz="1100" b="1" dirty="0"/>
                <a:t>CXL</a:t>
              </a:r>
            </a:p>
          </p:txBody>
        </p:sp>
        <p:cxnSp>
          <p:nvCxnSpPr>
            <p:cNvPr id="32" name="Straight Arrow Connector 31">
              <a:extLst>
                <a:ext uri="{FF2B5EF4-FFF2-40B4-BE49-F238E27FC236}">
                  <a16:creationId xmlns:a16="http://schemas.microsoft.com/office/drawing/2014/main" id="{B27301B4-E283-B0F4-43A5-E4DA98F8C570}"/>
                </a:ext>
              </a:extLst>
            </p:cNvPr>
            <p:cNvCxnSpPr>
              <a:cxnSpLocks/>
            </p:cNvCxnSpPr>
            <p:nvPr/>
          </p:nvCxnSpPr>
          <p:spPr>
            <a:xfrm flipH="1">
              <a:off x="7962377" y="4749884"/>
              <a:ext cx="24817" cy="1881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74" name="Group 673">
              <a:extLst>
                <a:ext uri="{FF2B5EF4-FFF2-40B4-BE49-F238E27FC236}">
                  <a16:creationId xmlns:a16="http://schemas.microsoft.com/office/drawing/2014/main" id="{1AE4B8DE-1A1F-9F88-3563-34551426D82A}"/>
                </a:ext>
              </a:extLst>
            </p:cNvPr>
            <p:cNvGrpSpPr/>
            <p:nvPr/>
          </p:nvGrpSpPr>
          <p:grpSpPr>
            <a:xfrm rot="16200000">
              <a:off x="9343182" y="2219393"/>
              <a:ext cx="718566" cy="718566"/>
              <a:chOff x="8706012" y="172646"/>
              <a:chExt cx="718566" cy="718566"/>
            </a:xfrm>
          </p:grpSpPr>
          <p:pic>
            <p:nvPicPr>
              <p:cNvPr id="675" name="Picture 6">
                <a:extLst>
                  <a:ext uri="{FF2B5EF4-FFF2-40B4-BE49-F238E27FC236}">
                    <a16:creationId xmlns:a16="http://schemas.microsoft.com/office/drawing/2014/main" id="{FBDDE277-6BBC-5BA5-AA8B-15F7A96A90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06012" y="172646"/>
                <a:ext cx="718566" cy="718566"/>
              </a:xfrm>
              <a:prstGeom prst="rect">
                <a:avLst/>
              </a:prstGeom>
              <a:noFill/>
              <a:extLst>
                <a:ext uri="{909E8E84-426E-40DD-AFC4-6F175D3DCCD1}">
                  <a14:hiddenFill xmlns:a14="http://schemas.microsoft.com/office/drawing/2010/main">
                    <a:solidFill>
                      <a:srgbClr val="FFFFFF"/>
                    </a:solidFill>
                  </a14:hiddenFill>
                </a:ext>
              </a:extLst>
            </p:spPr>
          </p:pic>
          <p:sp>
            <p:nvSpPr>
              <p:cNvPr id="676" name="TextBox 675">
                <a:extLst>
                  <a:ext uri="{FF2B5EF4-FFF2-40B4-BE49-F238E27FC236}">
                    <a16:creationId xmlns:a16="http://schemas.microsoft.com/office/drawing/2014/main" id="{23D0E0E6-8CEE-E3B9-C63C-A7B851760FAC}"/>
                  </a:ext>
                </a:extLst>
              </p:cNvPr>
              <p:cNvSpPr txBox="1"/>
              <p:nvPr/>
            </p:nvSpPr>
            <p:spPr>
              <a:xfrm>
                <a:off x="8873549" y="384339"/>
                <a:ext cx="513261" cy="276999"/>
              </a:xfrm>
              <a:prstGeom prst="rect">
                <a:avLst/>
              </a:prstGeom>
              <a:solidFill>
                <a:srgbClr val="B3E59F"/>
              </a:solidFill>
            </p:spPr>
            <p:txBody>
              <a:bodyPr wrap="square" rtlCol="0">
                <a:spAutoFit/>
              </a:bodyPr>
              <a:lstStyle/>
              <a:p>
                <a:r>
                  <a:rPr lang="en-US" sz="1200" dirty="0"/>
                  <a:t>PCIe</a:t>
                </a:r>
              </a:p>
            </p:txBody>
          </p:sp>
        </p:grpSp>
        <p:grpSp>
          <p:nvGrpSpPr>
            <p:cNvPr id="680" name="Group 679">
              <a:extLst>
                <a:ext uri="{FF2B5EF4-FFF2-40B4-BE49-F238E27FC236}">
                  <a16:creationId xmlns:a16="http://schemas.microsoft.com/office/drawing/2014/main" id="{837257E2-56BE-9F5C-43F9-BE6B0D675B9F}"/>
                </a:ext>
              </a:extLst>
            </p:cNvPr>
            <p:cNvGrpSpPr/>
            <p:nvPr/>
          </p:nvGrpSpPr>
          <p:grpSpPr>
            <a:xfrm rot="16200000">
              <a:off x="7527580" y="2219394"/>
              <a:ext cx="718566" cy="718566"/>
              <a:chOff x="8706012" y="172646"/>
              <a:chExt cx="718566" cy="718566"/>
            </a:xfrm>
          </p:grpSpPr>
          <p:pic>
            <p:nvPicPr>
              <p:cNvPr id="690" name="Picture 6">
                <a:extLst>
                  <a:ext uri="{FF2B5EF4-FFF2-40B4-BE49-F238E27FC236}">
                    <a16:creationId xmlns:a16="http://schemas.microsoft.com/office/drawing/2014/main" id="{B128A575-DF35-AEED-E614-724126EDEF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06012" y="172646"/>
                <a:ext cx="718566" cy="718566"/>
              </a:xfrm>
              <a:prstGeom prst="rect">
                <a:avLst/>
              </a:prstGeom>
              <a:noFill/>
              <a:extLst>
                <a:ext uri="{909E8E84-426E-40DD-AFC4-6F175D3DCCD1}">
                  <a14:hiddenFill xmlns:a14="http://schemas.microsoft.com/office/drawing/2010/main">
                    <a:solidFill>
                      <a:srgbClr val="FFFFFF"/>
                    </a:solidFill>
                  </a14:hiddenFill>
                </a:ext>
              </a:extLst>
            </p:spPr>
          </p:pic>
          <p:sp>
            <p:nvSpPr>
              <p:cNvPr id="691" name="TextBox 690">
                <a:extLst>
                  <a:ext uri="{FF2B5EF4-FFF2-40B4-BE49-F238E27FC236}">
                    <a16:creationId xmlns:a16="http://schemas.microsoft.com/office/drawing/2014/main" id="{E6235641-51C3-D356-EB20-842A838C47D4}"/>
                  </a:ext>
                </a:extLst>
              </p:cNvPr>
              <p:cNvSpPr txBox="1"/>
              <p:nvPr/>
            </p:nvSpPr>
            <p:spPr>
              <a:xfrm>
                <a:off x="8857647" y="376388"/>
                <a:ext cx="532051" cy="276999"/>
              </a:xfrm>
              <a:prstGeom prst="rect">
                <a:avLst/>
              </a:prstGeom>
              <a:solidFill>
                <a:srgbClr val="B3E59F"/>
              </a:solidFill>
            </p:spPr>
            <p:txBody>
              <a:bodyPr wrap="square" rtlCol="0">
                <a:spAutoFit/>
              </a:bodyPr>
              <a:lstStyle/>
              <a:p>
                <a:pPr algn="ctr"/>
                <a:r>
                  <a:rPr lang="en-US" sz="1200" dirty="0"/>
                  <a:t>PCIe</a:t>
                </a:r>
                <a:endParaRPr lang="en-US" sz="800" dirty="0"/>
              </a:p>
            </p:txBody>
          </p:sp>
        </p:grpSp>
        <p:sp>
          <p:nvSpPr>
            <p:cNvPr id="5" name="文字方塊 18">
              <a:extLst>
                <a:ext uri="{FF2B5EF4-FFF2-40B4-BE49-F238E27FC236}">
                  <a16:creationId xmlns:a16="http://schemas.microsoft.com/office/drawing/2014/main" id="{E037649B-6029-9107-35CC-ACA8879CCF5C}"/>
                </a:ext>
              </a:extLst>
            </p:cNvPr>
            <p:cNvSpPr txBox="1"/>
            <p:nvPr/>
          </p:nvSpPr>
          <p:spPr>
            <a:xfrm>
              <a:off x="7552813" y="1389888"/>
              <a:ext cx="2560319" cy="646331"/>
            </a:xfrm>
            <a:prstGeom prst="rect">
              <a:avLst/>
            </a:prstGeom>
            <a:noFill/>
          </p:spPr>
          <p:txBody>
            <a:bodyPr wrap="square" rtlCol="0">
              <a:spAutoFit/>
            </a:bodyPr>
            <a:lstStyle/>
            <a:p>
              <a:pPr algn="ctr"/>
              <a:r>
                <a:rPr lang="en-US" altLang="zh-TW" b="1" dirty="0">
                  <a:solidFill>
                    <a:schemeClr val="accent6"/>
                  </a:solidFill>
                </a:rPr>
                <a:t>High Performance &amp; Memory Hybrid Storage</a:t>
              </a:r>
            </a:p>
          </p:txBody>
        </p:sp>
        <p:pic>
          <p:nvPicPr>
            <p:cNvPr id="168" name="Picture 167" descr="A picture containing text&#10;&#10;Description automatically generated">
              <a:extLst>
                <a:ext uri="{FF2B5EF4-FFF2-40B4-BE49-F238E27FC236}">
                  <a16:creationId xmlns:a16="http://schemas.microsoft.com/office/drawing/2014/main" id="{1E027148-2CF0-41F4-9EB0-2E25B780BFC9}"/>
                </a:ext>
              </a:extLst>
            </p:cNvPr>
            <p:cNvPicPr>
              <a:picLocks noChangeAspect="1"/>
            </p:cNvPicPr>
            <p:nvPr/>
          </p:nvPicPr>
          <p:blipFill>
            <a:blip r:embed="rId4"/>
            <a:stretch>
              <a:fillRect/>
            </a:stretch>
          </p:blipFill>
          <p:spPr>
            <a:xfrm>
              <a:off x="8175441" y="3591452"/>
              <a:ext cx="548640" cy="548640"/>
            </a:xfrm>
            <a:prstGeom prst="rect">
              <a:avLst/>
            </a:prstGeom>
          </p:spPr>
        </p:pic>
        <p:grpSp>
          <p:nvGrpSpPr>
            <p:cNvPr id="169" name="Group 168">
              <a:extLst>
                <a:ext uri="{FF2B5EF4-FFF2-40B4-BE49-F238E27FC236}">
                  <a16:creationId xmlns:a16="http://schemas.microsoft.com/office/drawing/2014/main" id="{AB73C792-09EA-8416-D321-52C0A28698FC}"/>
                </a:ext>
              </a:extLst>
            </p:cNvPr>
            <p:cNvGrpSpPr/>
            <p:nvPr/>
          </p:nvGrpSpPr>
          <p:grpSpPr>
            <a:xfrm>
              <a:off x="9265880" y="3539235"/>
              <a:ext cx="896317" cy="653075"/>
              <a:chOff x="2172689" y="2806445"/>
              <a:chExt cx="896317" cy="653075"/>
            </a:xfrm>
          </p:grpSpPr>
          <p:pic>
            <p:nvPicPr>
              <p:cNvPr id="170" name="Picture 4">
                <a:extLst>
                  <a:ext uri="{FF2B5EF4-FFF2-40B4-BE49-F238E27FC236}">
                    <a16:creationId xmlns:a16="http://schemas.microsoft.com/office/drawing/2014/main" id="{B383B464-E4B9-8458-0F76-143E22FE07A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172689"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4">
                <a:extLst>
                  <a:ext uri="{FF2B5EF4-FFF2-40B4-BE49-F238E27FC236}">
                    <a16:creationId xmlns:a16="http://schemas.microsoft.com/office/drawing/2014/main" id="{FD205E06-24F5-57DE-5637-FF3E2252EBC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294310"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4">
                <a:extLst>
                  <a:ext uri="{FF2B5EF4-FFF2-40B4-BE49-F238E27FC236}">
                    <a16:creationId xmlns:a16="http://schemas.microsoft.com/office/drawing/2014/main" id="{BB249A52-44DE-FD4D-176E-808882B39B6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415931" y="2806445"/>
                <a:ext cx="653075" cy="653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3" name="Group 172">
              <a:extLst>
                <a:ext uri="{FF2B5EF4-FFF2-40B4-BE49-F238E27FC236}">
                  <a16:creationId xmlns:a16="http://schemas.microsoft.com/office/drawing/2014/main" id="{94239A30-6ABC-9D97-3D16-AA5F083A7ACD}"/>
                </a:ext>
              </a:extLst>
            </p:cNvPr>
            <p:cNvGrpSpPr/>
            <p:nvPr/>
          </p:nvGrpSpPr>
          <p:grpSpPr>
            <a:xfrm flipH="1">
              <a:off x="7476778" y="3539235"/>
              <a:ext cx="885664" cy="653075"/>
              <a:chOff x="2172689" y="2806445"/>
              <a:chExt cx="896317" cy="653075"/>
            </a:xfrm>
          </p:grpSpPr>
          <p:pic>
            <p:nvPicPr>
              <p:cNvPr id="174" name="Picture 4">
                <a:extLst>
                  <a:ext uri="{FF2B5EF4-FFF2-40B4-BE49-F238E27FC236}">
                    <a16:creationId xmlns:a16="http://schemas.microsoft.com/office/drawing/2014/main" id="{32C3C00D-0C7F-914F-56FF-8753D266C90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8124370">
                <a:off x="2172689"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4">
                <a:extLst>
                  <a:ext uri="{FF2B5EF4-FFF2-40B4-BE49-F238E27FC236}">
                    <a16:creationId xmlns:a16="http://schemas.microsoft.com/office/drawing/2014/main" id="{0C4C07C8-3841-CC88-6ECA-1CFF628A12D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8124370">
                <a:off x="2294310"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4">
                <a:extLst>
                  <a:ext uri="{FF2B5EF4-FFF2-40B4-BE49-F238E27FC236}">
                    <a16:creationId xmlns:a16="http://schemas.microsoft.com/office/drawing/2014/main" id="{CD8D5745-066F-2D6F-D3B8-DE69774CCEC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8124370">
                <a:off x="2415931" y="2806445"/>
                <a:ext cx="653075" cy="653075"/>
              </a:xfrm>
              <a:prstGeom prst="rect">
                <a:avLst/>
              </a:prstGeom>
              <a:noFill/>
              <a:extLst>
                <a:ext uri="{909E8E84-426E-40DD-AFC4-6F175D3DCCD1}">
                  <a14:hiddenFill xmlns:a14="http://schemas.microsoft.com/office/drawing/2010/main">
                    <a:solidFill>
                      <a:srgbClr val="FFFFFF"/>
                    </a:solidFill>
                  </a14:hiddenFill>
                </a:ext>
              </a:extLst>
            </p:spPr>
          </p:pic>
        </p:grpSp>
        <p:pic>
          <p:nvPicPr>
            <p:cNvPr id="180" name="Picture 179" descr="A picture containing text&#10;&#10;Description automatically generated">
              <a:extLst>
                <a:ext uri="{FF2B5EF4-FFF2-40B4-BE49-F238E27FC236}">
                  <a16:creationId xmlns:a16="http://schemas.microsoft.com/office/drawing/2014/main" id="{FCD538ED-EDB4-AE61-AD84-82B63FA2A0B4}"/>
                </a:ext>
              </a:extLst>
            </p:cNvPr>
            <p:cNvPicPr>
              <a:picLocks noChangeAspect="1"/>
            </p:cNvPicPr>
            <p:nvPr/>
          </p:nvPicPr>
          <p:blipFill>
            <a:blip r:embed="rId4"/>
            <a:stretch>
              <a:fillRect/>
            </a:stretch>
          </p:blipFill>
          <p:spPr>
            <a:xfrm>
              <a:off x="8909366" y="3591452"/>
              <a:ext cx="548640" cy="548640"/>
            </a:xfrm>
            <a:prstGeom prst="rect">
              <a:avLst/>
            </a:prstGeom>
          </p:spPr>
        </p:pic>
        <p:sp>
          <p:nvSpPr>
            <p:cNvPr id="181" name="Arrow: Left-Right 180">
              <a:extLst>
                <a:ext uri="{FF2B5EF4-FFF2-40B4-BE49-F238E27FC236}">
                  <a16:creationId xmlns:a16="http://schemas.microsoft.com/office/drawing/2014/main" id="{76993D78-0838-AA29-5442-B3949B5FC0F7}"/>
                </a:ext>
              </a:extLst>
            </p:cNvPr>
            <p:cNvSpPr/>
            <p:nvPr/>
          </p:nvSpPr>
          <p:spPr>
            <a:xfrm>
              <a:off x="8705934" y="3696495"/>
              <a:ext cx="210977" cy="338554"/>
            </a:xfrm>
            <a:prstGeom prst="leftRightArrow">
              <a:avLst>
                <a:gd name="adj1" fmla="val 50000"/>
                <a:gd name="adj2" fmla="val 26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182" name="TextBox 181">
              <a:extLst>
                <a:ext uri="{FF2B5EF4-FFF2-40B4-BE49-F238E27FC236}">
                  <a16:creationId xmlns:a16="http://schemas.microsoft.com/office/drawing/2014/main" id="{A1D50EEE-124F-C9A5-3A4C-5198DCB398CE}"/>
                </a:ext>
              </a:extLst>
            </p:cNvPr>
            <p:cNvSpPr txBox="1"/>
            <p:nvPr/>
          </p:nvSpPr>
          <p:spPr>
            <a:xfrm>
              <a:off x="8672207" y="3773439"/>
              <a:ext cx="293670" cy="184666"/>
            </a:xfrm>
            <a:prstGeom prst="rect">
              <a:avLst/>
            </a:prstGeom>
            <a:noFill/>
          </p:spPr>
          <p:txBody>
            <a:bodyPr wrap="none" rtlCol="0">
              <a:spAutoFit/>
            </a:bodyPr>
            <a:lstStyle/>
            <a:p>
              <a:r>
                <a:rPr lang="en-US" sz="600" dirty="0">
                  <a:solidFill>
                    <a:schemeClr val="bg1"/>
                  </a:solidFill>
                </a:rPr>
                <a:t>UPI</a:t>
              </a:r>
            </a:p>
          </p:txBody>
        </p:sp>
        <p:sp>
          <p:nvSpPr>
            <p:cNvPr id="183" name="TextBox 182">
              <a:extLst>
                <a:ext uri="{FF2B5EF4-FFF2-40B4-BE49-F238E27FC236}">
                  <a16:creationId xmlns:a16="http://schemas.microsoft.com/office/drawing/2014/main" id="{944C6C41-E14D-0196-025E-8D79C7F6B0F0}"/>
                </a:ext>
              </a:extLst>
            </p:cNvPr>
            <p:cNvSpPr txBox="1"/>
            <p:nvPr/>
          </p:nvSpPr>
          <p:spPr>
            <a:xfrm>
              <a:off x="8977630" y="3727273"/>
              <a:ext cx="425116" cy="276999"/>
            </a:xfrm>
            <a:prstGeom prst="rect">
              <a:avLst/>
            </a:prstGeom>
            <a:noFill/>
          </p:spPr>
          <p:txBody>
            <a:bodyPr wrap="none" rtlCol="0">
              <a:spAutoFit/>
            </a:bodyPr>
            <a:lstStyle/>
            <a:p>
              <a:r>
                <a:rPr lang="en-US" sz="1200" b="1" dirty="0">
                  <a:solidFill>
                    <a:schemeClr val="bg1"/>
                  </a:solidFill>
                </a:rPr>
                <a:t>SPR</a:t>
              </a:r>
            </a:p>
          </p:txBody>
        </p:sp>
        <p:sp>
          <p:nvSpPr>
            <p:cNvPr id="184" name="TextBox 183">
              <a:extLst>
                <a:ext uri="{FF2B5EF4-FFF2-40B4-BE49-F238E27FC236}">
                  <a16:creationId xmlns:a16="http://schemas.microsoft.com/office/drawing/2014/main" id="{06F4D1F3-6096-DCA3-CC4E-B939BB74CF53}"/>
                </a:ext>
              </a:extLst>
            </p:cNvPr>
            <p:cNvSpPr txBox="1"/>
            <p:nvPr/>
          </p:nvSpPr>
          <p:spPr>
            <a:xfrm>
              <a:off x="8242775" y="3727273"/>
              <a:ext cx="425116" cy="276999"/>
            </a:xfrm>
            <a:prstGeom prst="rect">
              <a:avLst/>
            </a:prstGeom>
            <a:noFill/>
          </p:spPr>
          <p:txBody>
            <a:bodyPr wrap="none" rtlCol="0">
              <a:spAutoFit/>
            </a:bodyPr>
            <a:lstStyle/>
            <a:p>
              <a:r>
                <a:rPr lang="en-US" sz="1200" b="1" dirty="0">
                  <a:solidFill>
                    <a:schemeClr val="bg1"/>
                  </a:solidFill>
                </a:rPr>
                <a:t>SPR</a:t>
              </a:r>
            </a:p>
          </p:txBody>
        </p:sp>
        <p:pic>
          <p:nvPicPr>
            <p:cNvPr id="59" name="Picture 2">
              <a:extLst>
                <a:ext uri="{FF2B5EF4-FFF2-40B4-BE49-F238E27FC236}">
                  <a16:creationId xmlns:a16="http://schemas.microsoft.com/office/drawing/2014/main" id="{6572DF90-BF64-02A6-7915-A8A46DC376F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8161336" y="2284081"/>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a:extLst>
                <a:ext uri="{FF2B5EF4-FFF2-40B4-BE49-F238E27FC236}">
                  <a16:creationId xmlns:a16="http://schemas.microsoft.com/office/drawing/2014/main" id="{0B83C9AE-7F83-AFB2-98A9-49F16A9A7EB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8792937" y="2283243"/>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473" name="Rectangle 472">
              <a:extLst>
                <a:ext uri="{FF2B5EF4-FFF2-40B4-BE49-F238E27FC236}">
                  <a16:creationId xmlns:a16="http://schemas.microsoft.com/office/drawing/2014/main" id="{268DC6D2-95C8-9A07-EBA8-12BFCE7DDA73}"/>
                </a:ext>
              </a:extLst>
            </p:cNvPr>
            <p:cNvSpPr/>
            <p:nvPr/>
          </p:nvSpPr>
          <p:spPr>
            <a:xfrm>
              <a:off x="8338815" y="2444305"/>
              <a:ext cx="294167" cy="234333"/>
            </a:xfrm>
            <a:prstGeom prst="rect">
              <a:avLst/>
            </a:prstGeom>
            <a:solidFill>
              <a:srgbClr val="39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Arial Narrow" panose="020B0606020202030204" pitchFamily="34" charset="0"/>
              </a:endParaRPr>
            </a:p>
          </p:txBody>
        </p:sp>
        <p:sp>
          <p:nvSpPr>
            <p:cNvPr id="475" name="Rectangle 474">
              <a:extLst>
                <a:ext uri="{FF2B5EF4-FFF2-40B4-BE49-F238E27FC236}">
                  <a16:creationId xmlns:a16="http://schemas.microsoft.com/office/drawing/2014/main" id="{73D3223E-8B0E-065B-CE21-B71093DF7EC2}"/>
                </a:ext>
              </a:extLst>
            </p:cNvPr>
            <p:cNvSpPr/>
            <p:nvPr/>
          </p:nvSpPr>
          <p:spPr>
            <a:xfrm>
              <a:off x="8967933" y="2451108"/>
              <a:ext cx="294167" cy="234333"/>
            </a:xfrm>
            <a:prstGeom prst="rect">
              <a:avLst/>
            </a:prstGeom>
            <a:solidFill>
              <a:srgbClr val="39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Arial Narrow" panose="020B0606020202030204" pitchFamily="34" charset="0"/>
              </a:endParaRPr>
            </a:p>
          </p:txBody>
        </p:sp>
        <p:sp>
          <p:nvSpPr>
            <p:cNvPr id="482" name="TextBox 481">
              <a:extLst>
                <a:ext uri="{FF2B5EF4-FFF2-40B4-BE49-F238E27FC236}">
                  <a16:creationId xmlns:a16="http://schemas.microsoft.com/office/drawing/2014/main" id="{FABD0CE3-09F7-A4B8-06C2-6DEF079820E3}"/>
                </a:ext>
              </a:extLst>
            </p:cNvPr>
            <p:cNvSpPr txBox="1"/>
            <p:nvPr/>
          </p:nvSpPr>
          <p:spPr>
            <a:xfrm>
              <a:off x="8262820" y="2433858"/>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sp>
          <p:nvSpPr>
            <p:cNvPr id="483" name="TextBox 482">
              <a:extLst>
                <a:ext uri="{FF2B5EF4-FFF2-40B4-BE49-F238E27FC236}">
                  <a16:creationId xmlns:a16="http://schemas.microsoft.com/office/drawing/2014/main" id="{C9264C15-27E0-C0BF-DCC5-97D9DAF9BCA3}"/>
                </a:ext>
              </a:extLst>
            </p:cNvPr>
            <p:cNvSpPr txBox="1"/>
            <p:nvPr/>
          </p:nvSpPr>
          <p:spPr>
            <a:xfrm>
              <a:off x="8893674" y="2431859"/>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grpSp>
      <p:grpSp>
        <p:nvGrpSpPr>
          <p:cNvPr id="2" name="Group 1">
            <a:extLst>
              <a:ext uri="{FF2B5EF4-FFF2-40B4-BE49-F238E27FC236}">
                <a16:creationId xmlns:a16="http://schemas.microsoft.com/office/drawing/2014/main" id="{3D3E16CC-25DD-E767-02A9-59D9FD6857F9}"/>
              </a:ext>
            </a:extLst>
          </p:cNvPr>
          <p:cNvGrpSpPr/>
          <p:nvPr/>
        </p:nvGrpSpPr>
        <p:grpSpPr>
          <a:xfrm>
            <a:off x="8857200" y="1389888"/>
            <a:ext cx="2685419" cy="4448091"/>
            <a:chOff x="6123339" y="1389888"/>
            <a:chExt cx="2685419" cy="4448091"/>
          </a:xfrm>
        </p:grpSpPr>
        <p:sp>
          <p:nvSpPr>
            <p:cNvPr id="8" name="Rectangle 7">
              <a:extLst>
                <a:ext uri="{FF2B5EF4-FFF2-40B4-BE49-F238E27FC236}">
                  <a16:creationId xmlns:a16="http://schemas.microsoft.com/office/drawing/2014/main" id="{F501C717-0268-99BF-28A3-52922F9F7B47}"/>
                </a:ext>
              </a:extLst>
            </p:cNvPr>
            <p:cNvSpPr/>
            <p:nvPr/>
          </p:nvSpPr>
          <p:spPr>
            <a:xfrm>
              <a:off x="6179700" y="2063888"/>
              <a:ext cx="2560320" cy="3383280"/>
            </a:xfrm>
            <a:prstGeom prst="rect">
              <a:avLst/>
            </a:prstGeom>
            <a:solidFill>
              <a:schemeClr val="bg1">
                <a:lumMod val="65000"/>
              </a:schemeClr>
            </a:solidFill>
            <a:ln w="28575">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矩形 15">
              <a:extLst>
                <a:ext uri="{FF2B5EF4-FFF2-40B4-BE49-F238E27FC236}">
                  <a16:creationId xmlns:a16="http://schemas.microsoft.com/office/drawing/2014/main" id="{BD4C57C0-610A-7C6C-E01E-B72CEA4D3DD6}"/>
                </a:ext>
              </a:extLst>
            </p:cNvPr>
            <p:cNvSpPr/>
            <p:nvPr/>
          </p:nvSpPr>
          <p:spPr>
            <a:xfrm>
              <a:off x="6276406" y="3262763"/>
              <a:ext cx="2366909" cy="11934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TW" altLang="en-US" dirty="0"/>
            </a:p>
          </p:txBody>
        </p:sp>
        <p:sp>
          <p:nvSpPr>
            <p:cNvPr id="10" name="Arrow: Down 9">
              <a:extLst>
                <a:ext uri="{FF2B5EF4-FFF2-40B4-BE49-F238E27FC236}">
                  <a16:creationId xmlns:a16="http://schemas.microsoft.com/office/drawing/2014/main" id="{3CAA5C72-2FAB-A045-A8C0-0BA77FBCD9FB}"/>
                </a:ext>
              </a:extLst>
            </p:cNvPr>
            <p:cNvSpPr/>
            <p:nvPr/>
          </p:nvSpPr>
          <p:spPr>
            <a:xfrm>
              <a:off x="6956940" y="4288753"/>
              <a:ext cx="1005840" cy="4749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x96</a:t>
              </a:r>
            </a:p>
          </p:txBody>
        </p:sp>
        <p:sp>
          <p:nvSpPr>
            <p:cNvPr id="15" name="箭號: 向上 19">
              <a:extLst>
                <a:ext uri="{FF2B5EF4-FFF2-40B4-BE49-F238E27FC236}">
                  <a16:creationId xmlns:a16="http://schemas.microsoft.com/office/drawing/2014/main" id="{27904707-F426-9592-D8AC-D507ECB9E184}"/>
                </a:ext>
              </a:extLst>
            </p:cNvPr>
            <p:cNvSpPr/>
            <p:nvPr/>
          </p:nvSpPr>
          <p:spPr>
            <a:xfrm>
              <a:off x="6956940" y="2961298"/>
              <a:ext cx="1005840" cy="477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050" b="1" dirty="0"/>
                <a:t>x64</a:t>
              </a:r>
              <a:endParaRPr lang="zh-TW" altLang="en-US" sz="1050" b="1" dirty="0"/>
            </a:p>
          </p:txBody>
        </p:sp>
        <p:sp>
          <p:nvSpPr>
            <p:cNvPr id="17" name="Rectangle 16">
              <a:extLst>
                <a:ext uri="{FF2B5EF4-FFF2-40B4-BE49-F238E27FC236}">
                  <a16:creationId xmlns:a16="http://schemas.microsoft.com/office/drawing/2014/main" id="{807B8D46-49CA-7C93-5AF7-C721EC4EB95C}"/>
                </a:ext>
              </a:extLst>
            </p:cNvPr>
            <p:cNvSpPr/>
            <p:nvPr/>
          </p:nvSpPr>
          <p:spPr>
            <a:xfrm>
              <a:off x="6259733" y="4886663"/>
              <a:ext cx="2400254" cy="4464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A0C88291-96E4-87C7-1C73-3570EBF730C0}"/>
                </a:ext>
              </a:extLst>
            </p:cNvPr>
            <p:cNvSpPr/>
            <p:nvPr/>
          </p:nvSpPr>
          <p:spPr>
            <a:xfrm>
              <a:off x="7178177" y="4919282"/>
              <a:ext cx="562332" cy="381167"/>
            </a:xfrm>
            <a:prstGeom prst="rect">
              <a:avLst/>
            </a:prstGeom>
            <a:solidFill>
              <a:srgbClr val="A7D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D7A2484C-9446-97FD-5016-53F137B7C361}"/>
                </a:ext>
              </a:extLst>
            </p:cNvPr>
            <p:cNvGrpSpPr/>
            <p:nvPr/>
          </p:nvGrpSpPr>
          <p:grpSpPr>
            <a:xfrm>
              <a:off x="7770725" y="4911027"/>
              <a:ext cx="847682" cy="397677"/>
              <a:chOff x="8822453" y="3662705"/>
              <a:chExt cx="847682" cy="397677"/>
            </a:xfrm>
          </p:grpSpPr>
          <p:sp>
            <p:nvSpPr>
              <p:cNvPr id="546" name="Rectangle 545">
                <a:extLst>
                  <a:ext uri="{FF2B5EF4-FFF2-40B4-BE49-F238E27FC236}">
                    <a16:creationId xmlns:a16="http://schemas.microsoft.com/office/drawing/2014/main" id="{4B97942F-8EB3-82BD-E9C8-DB7F333DFCCD}"/>
                  </a:ext>
                </a:extLst>
              </p:cNvPr>
              <p:cNvSpPr/>
              <p:nvPr/>
            </p:nvSpPr>
            <p:spPr>
              <a:xfrm>
                <a:off x="8822453" y="3662705"/>
                <a:ext cx="847682" cy="397677"/>
              </a:xfrm>
              <a:prstGeom prst="rect">
                <a:avLst/>
              </a:prstGeom>
              <a:solidFill>
                <a:srgbClr val="A7D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7" name="Group 546">
                <a:extLst>
                  <a:ext uri="{FF2B5EF4-FFF2-40B4-BE49-F238E27FC236}">
                    <a16:creationId xmlns:a16="http://schemas.microsoft.com/office/drawing/2014/main" id="{AB7835C5-6F17-0024-8D88-D643B780E4D9}"/>
                  </a:ext>
                </a:extLst>
              </p:cNvPr>
              <p:cNvGrpSpPr/>
              <p:nvPr/>
            </p:nvGrpSpPr>
            <p:grpSpPr>
              <a:xfrm>
                <a:off x="8874409" y="3680013"/>
                <a:ext cx="769481" cy="370321"/>
                <a:chOff x="3359736" y="3058679"/>
                <a:chExt cx="769481" cy="370321"/>
              </a:xfrm>
            </p:grpSpPr>
            <p:sp>
              <p:nvSpPr>
                <p:cNvPr id="548" name="Rectangle 547">
                  <a:extLst>
                    <a:ext uri="{FF2B5EF4-FFF2-40B4-BE49-F238E27FC236}">
                      <a16:creationId xmlns:a16="http://schemas.microsoft.com/office/drawing/2014/main" id="{82A11A44-A28B-44AC-B3B3-423027325427}"/>
                    </a:ext>
                  </a:extLst>
                </p:cNvPr>
                <p:cNvSpPr/>
                <p:nvPr/>
              </p:nvSpPr>
              <p:spPr>
                <a:xfrm flipH="1">
                  <a:off x="3359736"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9" name="Rectangle 548">
                  <a:extLst>
                    <a:ext uri="{FF2B5EF4-FFF2-40B4-BE49-F238E27FC236}">
                      <a16:creationId xmlns:a16="http://schemas.microsoft.com/office/drawing/2014/main" id="{D1D07771-0F7D-2749-C10B-E884397DB3BB}"/>
                    </a:ext>
                  </a:extLst>
                </p:cNvPr>
                <p:cNvSpPr/>
                <p:nvPr/>
              </p:nvSpPr>
              <p:spPr>
                <a:xfrm flipH="1">
                  <a:off x="3425533"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0" name="Rectangle 549">
                  <a:extLst>
                    <a:ext uri="{FF2B5EF4-FFF2-40B4-BE49-F238E27FC236}">
                      <a16:creationId xmlns:a16="http://schemas.microsoft.com/office/drawing/2014/main" id="{78B65C90-0D3D-6F2B-EF85-6BE419216A7A}"/>
                    </a:ext>
                  </a:extLst>
                </p:cNvPr>
                <p:cNvSpPr/>
                <p:nvPr/>
              </p:nvSpPr>
              <p:spPr>
                <a:xfrm flipH="1">
                  <a:off x="3491330"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1" name="Rectangle 550">
                  <a:extLst>
                    <a:ext uri="{FF2B5EF4-FFF2-40B4-BE49-F238E27FC236}">
                      <a16:creationId xmlns:a16="http://schemas.microsoft.com/office/drawing/2014/main" id="{6BEEA953-4381-D23F-311F-25C8A6053D11}"/>
                    </a:ext>
                  </a:extLst>
                </p:cNvPr>
                <p:cNvSpPr/>
                <p:nvPr/>
              </p:nvSpPr>
              <p:spPr>
                <a:xfrm flipH="1">
                  <a:off x="3557127"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2" name="Rectangle 551">
                  <a:extLst>
                    <a:ext uri="{FF2B5EF4-FFF2-40B4-BE49-F238E27FC236}">
                      <a16:creationId xmlns:a16="http://schemas.microsoft.com/office/drawing/2014/main" id="{83B15A02-95C0-68C9-2F6A-CA7518541518}"/>
                    </a:ext>
                  </a:extLst>
                </p:cNvPr>
                <p:cNvSpPr/>
                <p:nvPr/>
              </p:nvSpPr>
              <p:spPr>
                <a:xfrm flipH="1">
                  <a:off x="3622924"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1" name="Rectangle 560">
                  <a:extLst>
                    <a:ext uri="{FF2B5EF4-FFF2-40B4-BE49-F238E27FC236}">
                      <a16:creationId xmlns:a16="http://schemas.microsoft.com/office/drawing/2014/main" id="{49F6C7F6-1CDC-54FE-381D-155D25BAC5DA}"/>
                    </a:ext>
                  </a:extLst>
                </p:cNvPr>
                <p:cNvSpPr/>
                <p:nvPr/>
              </p:nvSpPr>
              <p:spPr>
                <a:xfrm flipH="1">
                  <a:off x="3688721"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3" name="Rectangle 572">
                  <a:extLst>
                    <a:ext uri="{FF2B5EF4-FFF2-40B4-BE49-F238E27FC236}">
                      <a16:creationId xmlns:a16="http://schemas.microsoft.com/office/drawing/2014/main" id="{81FC109C-47BC-EB99-27D2-6DC10A26BE39}"/>
                    </a:ext>
                  </a:extLst>
                </p:cNvPr>
                <p:cNvSpPr/>
                <p:nvPr/>
              </p:nvSpPr>
              <p:spPr>
                <a:xfrm flipH="1">
                  <a:off x="3754518"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5" name="Rectangle 574">
                  <a:extLst>
                    <a:ext uri="{FF2B5EF4-FFF2-40B4-BE49-F238E27FC236}">
                      <a16:creationId xmlns:a16="http://schemas.microsoft.com/office/drawing/2014/main" id="{DA505AB9-F21F-59FA-574C-D809B69CDBE8}"/>
                    </a:ext>
                  </a:extLst>
                </p:cNvPr>
                <p:cNvSpPr/>
                <p:nvPr/>
              </p:nvSpPr>
              <p:spPr>
                <a:xfrm flipH="1">
                  <a:off x="3820315"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73ACFF22-9D56-A178-ADA4-D54919B127F0}"/>
                    </a:ext>
                  </a:extLst>
                </p:cNvPr>
                <p:cNvSpPr/>
                <p:nvPr/>
              </p:nvSpPr>
              <p:spPr>
                <a:xfrm flipH="1">
                  <a:off x="3886112"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CAD09071-437F-0ACD-551E-D04E2287EDFB}"/>
                    </a:ext>
                  </a:extLst>
                </p:cNvPr>
                <p:cNvSpPr/>
                <p:nvPr/>
              </p:nvSpPr>
              <p:spPr>
                <a:xfrm flipH="1">
                  <a:off x="4017706"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a:extLst>
                    <a:ext uri="{FF2B5EF4-FFF2-40B4-BE49-F238E27FC236}">
                      <a16:creationId xmlns:a16="http://schemas.microsoft.com/office/drawing/2014/main" id="{39279B98-AC90-C099-1FCF-0ED2938F044E}"/>
                    </a:ext>
                  </a:extLst>
                </p:cNvPr>
                <p:cNvSpPr/>
                <p:nvPr/>
              </p:nvSpPr>
              <p:spPr>
                <a:xfrm flipH="1">
                  <a:off x="3951909"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130">
                  <a:extLst>
                    <a:ext uri="{FF2B5EF4-FFF2-40B4-BE49-F238E27FC236}">
                      <a16:creationId xmlns:a16="http://schemas.microsoft.com/office/drawing/2014/main" id="{2F0761B2-3B78-89A0-0FD2-DA5DC8C896A0}"/>
                    </a:ext>
                  </a:extLst>
                </p:cNvPr>
                <p:cNvSpPr/>
                <p:nvPr/>
              </p:nvSpPr>
              <p:spPr>
                <a:xfrm flipH="1">
                  <a:off x="4083498"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2" name="文字方塊 18">
              <a:extLst>
                <a:ext uri="{FF2B5EF4-FFF2-40B4-BE49-F238E27FC236}">
                  <a16:creationId xmlns:a16="http://schemas.microsoft.com/office/drawing/2014/main" id="{F2BC2526-A2F4-B887-0492-E18FDD377F4F}"/>
                </a:ext>
              </a:extLst>
            </p:cNvPr>
            <p:cNvSpPr txBox="1"/>
            <p:nvPr/>
          </p:nvSpPr>
          <p:spPr>
            <a:xfrm>
              <a:off x="6179701" y="5468647"/>
              <a:ext cx="2560319" cy="369332"/>
            </a:xfrm>
            <a:prstGeom prst="rect">
              <a:avLst/>
            </a:prstGeom>
            <a:noFill/>
          </p:spPr>
          <p:txBody>
            <a:bodyPr wrap="square" rtlCol="0">
              <a:spAutoFit/>
            </a:bodyPr>
            <a:lstStyle/>
            <a:p>
              <a:pPr algn="ctr"/>
              <a:r>
                <a:rPr lang="en-US" altLang="zh-TW" dirty="0">
                  <a:solidFill>
                    <a:schemeClr val="accent6"/>
                  </a:solidFill>
                </a:rPr>
                <a:t>2U 24x E3.S SSD (x4)</a:t>
              </a:r>
            </a:p>
          </p:txBody>
        </p:sp>
        <p:grpSp>
          <p:nvGrpSpPr>
            <p:cNvPr id="452" name="Group 451">
              <a:extLst>
                <a:ext uri="{FF2B5EF4-FFF2-40B4-BE49-F238E27FC236}">
                  <a16:creationId xmlns:a16="http://schemas.microsoft.com/office/drawing/2014/main" id="{C76E6ACA-3944-D7A5-852C-9744FFD4CA31}"/>
                </a:ext>
              </a:extLst>
            </p:cNvPr>
            <p:cNvGrpSpPr/>
            <p:nvPr/>
          </p:nvGrpSpPr>
          <p:grpSpPr>
            <a:xfrm rot="16200000">
              <a:off x="8009932" y="2217985"/>
              <a:ext cx="718566" cy="718566"/>
              <a:chOff x="8706012" y="172646"/>
              <a:chExt cx="718566" cy="718566"/>
            </a:xfrm>
          </p:grpSpPr>
          <p:pic>
            <p:nvPicPr>
              <p:cNvPr id="544" name="Picture 6">
                <a:extLst>
                  <a:ext uri="{FF2B5EF4-FFF2-40B4-BE49-F238E27FC236}">
                    <a16:creationId xmlns:a16="http://schemas.microsoft.com/office/drawing/2014/main" id="{F41815C4-B2C0-92C8-555C-12F520D539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06012" y="172646"/>
                <a:ext cx="718566" cy="718566"/>
              </a:xfrm>
              <a:prstGeom prst="rect">
                <a:avLst/>
              </a:prstGeom>
              <a:noFill/>
              <a:extLst>
                <a:ext uri="{909E8E84-426E-40DD-AFC4-6F175D3DCCD1}">
                  <a14:hiddenFill xmlns:a14="http://schemas.microsoft.com/office/drawing/2010/main">
                    <a:solidFill>
                      <a:srgbClr val="FFFFFF"/>
                    </a:solidFill>
                  </a14:hiddenFill>
                </a:ext>
              </a:extLst>
            </p:spPr>
          </p:pic>
          <p:sp>
            <p:nvSpPr>
              <p:cNvPr id="545" name="TextBox 544">
                <a:extLst>
                  <a:ext uri="{FF2B5EF4-FFF2-40B4-BE49-F238E27FC236}">
                    <a16:creationId xmlns:a16="http://schemas.microsoft.com/office/drawing/2014/main" id="{D86D0F40-CBAE-BE05-6C82-769F7763FF46}"/>
                  </a:ext>
                </a:extLst>
              </p:cNvPr>
              <p:cNvSpPr txBox="1"/>
              <p:nvPr/>
            </p:nvSpPr>
            <p:spPr>
              <a:xfrm>
                <a:off x="8873549" y="384339"/>
                <a:ext cx="513261" cy="276999"/>
              </a:xfrm>
              <a:prstGeom prst="rect">
                <a:avLst/>
              </a:prstGeom>
              <a:solidFill>
                <a:srgbClr val="B3E59F"/>
              </a:solidFill>
            </p:spPr>
            <p:txBody>
              <a:bodyPr wrap="square" rtlCol="0">
                <a:spAutoFit/>
              </a:bodyPr>
              <a:lstStyle/>
              <a:p>
                <a:r>
                  <a:rPr lang="en-US" sz="1200" dirty="0"/>
                  <a:t>PCIe</a:t>
                </a:r>
              </a:p>
            </p:txBody>
          </p:sp>
        </p:grpSp>
        <p:grpSp>
          <p:nvGrpSpPr>
            <p:cNvPr id="454" name="Group 453">
              <a:extLst>
                <a:ext uri="{FF2B5EF4-FFF2-40B4-BE49-F238E27FC236}">
                  <a16:creationId xmlns:a16="http://schemas.microsoft.com/office/drawing/2014/main" id="{2C3FDD4C-D34D-637B-9478-6743D310B157}"/>
                </a:ext>
              </a:extLst>
            </p:cNvPr>
            <p:cNvGrpSpPr/>
            <p:nvPr/>
          </p:nvGrpSpPr>
          <p:grpSpPr>
            <a:xfrm rot="16200000">
              <a:off x="6194330" y="2217985"/>
              <a:ext cx="718566" cy="718566"/>
              <a:chOff x="8706012" y="172646"/>
              <a:chExt cx="718566" cy="718566"/>
            </a:xfrm>
          </p:grpSpPr>
          <p:pic>
            <p:nvPicPr>
              <p:cNvPr id="524" name="Picture 6">
                <a:extLst>
                  <a:ext uri="{FF2B5EF4-FFF2-40B4-BE49-F238E27FC236}">
                    <a16:creationId xmlns:a16="http://schemas.microsoft.com/office/drawing/2014/main" id="{42E75A2F-96B9-2CCA-932D-FC445E646E9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06012" y="172646"/>
                <a:ext cx="718566" cy="718566"/>
              </a:xfrm>
              <a:prstGeom prst="rect">
                <a:avLst/>
              </a:prstGeom>
              <a:noFill/>
              <a:extLst>
                <a:ext uri="{909E8E84-426E-40DD-AFC4-6F175D3DCCD1}">
                  <a14:hiddenFill xmlns:a14="http://schemas.microsoft.com/office/drawing/2010/main">
                    <a:solidFill>
                      <a:srgbClr val="FFFFFF"/>
                    </a:solidFill>
                  </a14:hiddenFill>
                </a:ext>
              </a:extLst>
            </p:spPr>
          </p:pic>
          <p:sp>
            <p:nvSpPr>
              <p:cNvPr id="543" name="TextBox 542">
                <a:extLst>
                  <a:ext uri="{FF2B5EF4-FFF2-40B4-BE49-F238E27FC236}">
                    <a16:creationId xmlns:a16="http://schemas.microsoft.com/office/drawing/2014/main" id="{03E7D7A8-2182-4165-BA92-60434AD32941}"/>
                  </a:ext>
                </a:extLst>
              </p:cNvPr>
              <p:cNvSpPr txBox="1"/>
              <p:nvPr/>
            </p:nvSpPr>
            <p:spPr>
              <a:xfrm>
                <a:off x="8857647" y="376388"/>
                <a:ext cx="532051" cy="276999"/>
              </a:xfrm>
              <a:prstGeom prst="rect">
                <a:avLst/>
              </a:prstGeom>
              <a:solidFill>
                <a:srgbClr val="B3E59F"/>
              </a:solidFill>
            </p:spPr>
            <p:txBody>
              <a:bodyPr wrap="square" rtlCol="0">
                <a:spAutoFit/>
              </a:bodyPr>
              <a:lstStyle/>
              <a:p>
                <a:pPr algn="ctr"/>
                <a:r>
                  <a:rPr lang="en-US" sz="1200" dirty="0"/>
                  <a:t>PCIe</a:t>
                </a:r>
                <a:endParaRPr lang="en-US" sz="800" dirty="0"/>
              </a:p>
            </p:txBody>
          </p:sp>
        </p:grpSp>
        <p:sp>
          <p:nvSpPr>
            <p:cNvPr id="455" name="文字方塊 18">
              <a:extLst>
                <a:ext uri="{FF2B5EF4-FFF2-40B4-BE49-F238E27FC236}">
                  <a16:creationId xmlns:a16="http://schemas.microsoft.com/office/drawing/2014/main" id="{62523498-3DFE-CD87-659E-846C5CD7A7B0}"/>
                </a:ext>
              </a:extLst>
            </p:cNvPr>
            <p:cNvSpPr txBox="1"/>
            <p:nvPr/>
          </p:nvSpPr>
          <p:spPr>
            <a:xfrm>
              <a:off x="6166879" y="1389888"/>
              <a:ext cx="2560319" cy="646331"/>
            </a:xfrm>
            <a:prstGeom prst="rect">
              <a:avLst/>
            </a:prstGeom>
            <a:noFill/>
          </p:spPr>
          <p:txBody>
            <a:bodyPr wrap="square" rtlCol="0">
              <a:spAutoFit/>
            </a:bodyPr>
            <a:lstStyle/>
            <a:p>
              <a:pPr algn="ctr"/>
              <a:r>
                <a:rPr lang="en-US" altLang="zh-TW" b="1" dirty="0">
                  <a:solidFill>
                    <a:schemeClr val="accent6"/>
                  </a:solidFill>
                </a:rPr>
                <a:t>Ultra High Performance and Balanced Storage</a:t>
              </a:r>
              <a:endParaRPr lang="en-US" altLang="zh-TW" b="1" dirty="0">
                <a:solidFill>
                  <a:schemeClr val="accent6"/>
                </a:solidFill>
                <a:highlight>
                  <a:srgbClr val="FFFF00"/>
                </a:highlight>
              </a:endParaRPr>
            </a:p>
          </p:txBody>
        </p:sp>
        <p:pic>
          <p:nvPicPr>
            <p:cNvPr id="456" name="Picture 455" descr="A picture containing text&#10;&#10;Description automatically generated">
              <a:extLst>
                <a:ext uri="{FF2B5EF4-FFF2-40B4-BE49-F238E27FC236}">
                  <a16:creationId xmlns:a16="http://schemas.microsoft.com/office/drawing/2014/main" id="{CF0DCBEF-1C22-4B62-1DBB-43291D29B881}"/>
                </a:ext>
              </a:extLst>
            </p:cNvPr>
            <p:cNvPicPr>
              <a:picLocks noChangeAspect="1"/>
            </p:cNvPicPr>
            <p:nvPr/>
          </p:nvPicPr>
          <p:blipFill>
            <a:blip r:embed="rId4"/>
            <a:stretch>
              <a:fillRect/>
            </a:stretch>
          </p:blipFill>
          <p:spPr>
            <a:xfrm>
              <a:off x="6822002" y="3601320"/>
              <a:ext cx="548640" cy="548640"/>
            </a:xfrm>
            <a:prstGeom prst="rect">
              <a:avLst/>
            </a:prstGeom>
          </p:spPr>
        </p:pic>
        <p:grpSp>
          <p:nvGrpSpPr>
            <p:cNvPr id="457" name="Group 456">
              <a:extLst>
                <a:ext uri="{FF2B5EF4-FFF2-40B4-BE49-F238E27FC236}">
                  <a16:creationId xmlns:a16="http://schemas.microsoft.com/office/drawing/2014/main" id="{2776A8E9-5F07-DE0A-F9EE-4F8496E6CF89}"/>
                </a:ext>
              </a:extLst>
            </p:cNvPr>
            <p:cNvGrpSpPr/>
            <p:nvPr/>
          </p:nvGrpSpPr>
          <p:grpSpPr>
            <a:xfrm>
              <a:off x="7912441" y="3549103"/>
              <a:ext cx="896317" cy="653075"/>
              <a:chOff x="2172689" y="2806445"/>
              <a:chExt cx="896317" cy="653075"/>
            </a:xfrm>
          </p:grpSpPr>
          <p:pic>
            <p:nvPicPr>
              <p:cNvPr id="517" name="Picture 4">
                <a:extLst>
                  <a:ext uri="{FF2B5EF4-FFF2-40B4-BE49-F238E27FC236}">
                    <a16:creationId xmlns:a16="http://schemas.microsoft.com/office/drawing/2014/main" id="{BC7B460C-40F2-220D-160A-2526E762FE2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172689"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522" name="Picture 4">
                <a:extLst>
                  <a:ext uri="{FF2B5EF4-FFF2-40B4-BE49-F238E27FC236}">
                    <a16:creationId xmlns:a16="http://schemas.microsoft.com/office/drawing/2014/main" id="{DEC9BF24-EF21-9BDD-D808-0732A96D5C5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294310"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523" name="Picture 4">
                <a:extLst>
                  <a:ext uri="{FF2B5EF4-FFF2-40B4-BE49-F238E27FC236}">
                    <a16:creationId xmlns:a16="http://schemas.microsoft.com/office/drawing/2014/main" id="{5CB944F5-9098-6E6E-3E6D-6D25805B0E1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415931" y="2806445"/>
                <a:ext cx="653075" cy="653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8" name="Group 457">
              <a:extLst>
                <a:ext uri="{FF2B5EF4-FFF2-40B4-BE49-F238E27FC236}">
                  <a16:creationId xmlns:a16="http://schemas.microsoft.com/office/drawing/2014/main" id="{7EBB8C5A-B7AC-2C58-D023-5C0860340A31}"/>
                </a:ext>
              </a:extLst>
            </p:cNvPr>
            <p:cNvGrpSpPr/>
            <p:nvPr/>
          </p:nvGrpSpPr>
          <p:grpSpPr>
            <a:xfrm flipH="1">
              <a:off x="6123339" y="3549103"/>
              <a:ext cx="885664" cy="653075"/>
              <a:chOff x="2172689" y="2806445"/>
              <a:chExt cx="896317" cy="653075"/>
            </a:xfrm>
          </p:grpSpPr>
          <p:pic>
            <p:nvPicPr>
              <p:cNvPr id="513" name="Picture 4">
                <a:extLst>
                  <a:ext uri="{FF2B5EF4-FFF2-40B4-BE49-F238E27FC236}">
                    <a16:creationId xmlns:a16="http://schemas.microsoft.com/office/drawing/2014/main" id="{A34ED448-EC75-6196-23F9-0643FE7427F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8124370">
                <a:off x="2172689"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514" name="Picture 4">
                <a:extLst>
                  <a:ext uri="{FF2B5EF4-FFF2-40B4-BE49-F238E27FC236}">
                    <a16:creationId xmlns:a16="http://schemas.microsoft.com/office/drawing/2014/main" id="{8240B8F8-DE9A-9D9A-AF78-2B9F6FCF98F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8124370">
                <a:off x="2294310"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515" name="Picture 4">
                <a:extLst>
                  <a:ext uri="{FF2B5EF4-FFF2-40B4-BE49-F238E27FC236}">
                    <a16:creationId xmlns:a16="http://schemas.microsoft.com/office/drawing/2014/main" id="{BC124187-953D-2256-11A5-CF3C64EDB5E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8124370">
                <a:off x="2415931" y="2806445"/>
                <a:ext cx="653075" cy="653075"/>
              </a:xfrm>
              <a:prstGeom prst="rect">
                <a:avLst/>
              </a:prstGeom>
              <a:noFill/>
              <a:extLst>
                <a:ext uri="{909E8E84-426E-40DD-AFC4-6F175D3DCCD1}">
                  <a14:hiddenFill xmlns:a14="http://schemas.microsoft.com/office/drawing/2010/main">
                    <a:solidFill>
                      <a:srgbClr val="FFFFFF"/>
                    </a:solidFill>
                  </a14:hiddenFill>
                </a:ext>
              </a:extLst>
            </p:spPr>
          </p:pic>
        </p:grpSp>
        <p:pic>
          <p:nvPicPr>
            <p:cNvPr id="460" name="Picture 459" descr="A picture containing text&#10;&#10;Description automatically generated">
              <a:extLst>
                <a:ext uri="{FF2B5EF4-FFF2-40B4-BE49-F238E27FC236}">
                  <a16:creationId xmlns:a16="http://schemas.microsoft.com/office/drawing/2014/main" id="{1C35C5A0-6A78-C572-851B-CA9EC705ECB6}"/>
                </a:ext>
              </a:extLst>
            </p:cNvPr>
            <p:cNvPicPr>
              <a:picLocks noChangeAspect="1"/>
            </p:cNvPicPr>
            <p:nvPr/>
          </p:nvPicPr>
          <p:blipFill>
            <a:blip r:embed="rId4"/>
            <a:stretch>
              <a:fillRect/>
            </a:stretch>
          </p:blipFill>
          <p:spPr>
            <a:xfrm>
              <a:off x="7555927" y="3601320"/>
              <a:ext cx="548640" cy="548640"/>
            </a:xfrm>
            <a:prstGeom prst="rect">
              <a:avLst/>
            </a:prstGeom>
          </p:spPr>
        </p:pic>
        <p:sp>
          <p:nvSpPr>
            <p:cNvPr id="461" name="Arrow: Left-Right 460">
              <a:extLst>
                <a:ext uri="{FF2B5EF4-FFF2-40B4-BE49-F238E27FC236}">
                  <a16:creationId xmlns:a16="http://schemas.microsoft.com/office/drawing/2014/main" id="{799453A2-0C9B-192A-4C3C-26A7842757D8}"/>
                </a:ext>
              </a:extLst>
            </p:cNvPr>
            <p:cNvSpPr/>
            <p:nvPr/>
          </p:nvSpPr>
          <p:spPr>
            <a:xfrm>
              <a:off x="7352495" y="3706363"/>
              <a:ext cx="210977" cy="338554"/>
            </a:xfrm>
            <a:prstGeom prst="leftRightArrow">
              <a:avLst>
                <a:gd name="adj1" fmla="val 50000"/>
                <a:gd name="adj2" fmla="val 26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464" name="TextBox 463">
              <a:extLst>
                <a:ext uri="{FF2B5EF4-FFF2-40B4-BE49-F238E27FC236}">
                  <a16:creationId xmlns:a16="http://schemas.microsoft.com/office/drawing/2014/main" id="{CA30104F-89B2-5133-3CDD-982F720EE35F}"/>
                </a:ext>
              </a:extLst>
            </p:cNvPr>
            <p:cNvSpPr txBox="1"/>
            <p:nvPr/>
          </p:nvSpPr>
          <p:spPr>
            <a:xfrm>
              <a:off x="7318768" y="3783307"/>
              <a:ext cx="293670" cy="184666"/>
            </a:xfrm>
            <a:prstGeom prst="rect">
              <a:avLst/>
            </a:prstGeom>
            <a:noFill/>
          </p:spPr>
          <p:txBody>
            <a:bodyPr wrap="none" rtlCol="0">
              <a:spAutoFit/>
            </a:bodyPr>
            <a:lstStyle/>
            <a:p>
              <a:r>
                <a:rPr lang="en-US" sz="600" dirty="0">
                  <a:solidFill>
                    <a:schemeClr val="bg1"/>
                  </a:solidFill>
                </a:rPr>
                <a:t>UPI</a:t>
              </a:r>
            </a:p>
          </p:txBody>
        </p:sp>
        <p:sp>
          <p:nvSpPr>
            <p:cNvPr id="465" name="TextBox 464">
              <a:extLst>
                <a:ext uri="{FF2B5EF4-FFF2-40B4-BE49-F238E27FC236}">
                  <a16:creationId xmlns:a16="http://schemas.microsoft.com/office/drawing/2014/main" id="{64C5D49F-0F61-4A1C-293F-E6D7187FEEF6}"/>
                </a:ext>
              </a:extLst>
            </p:cNvPr>
            <p:cNvSpPr txBox="1"/>
            <p:nvPr/>
          </p:nvSpPr>
          <p:spPr>
            <a:xfrm>
              <a:off x="7624191" y="3737141"/>
              <a:ext cx="425116" cy="276999"/>
            </a:xfrm>
            <a:prstGeom prst="rect">
              <a:avLst/>
            </a:prstGeom>
            <a:noFill/>
          </p:spPr>
          <p:txBody>
            <a:bodyPr wrap="none" rtlCol="0">
              <a:spAutoFit/>
            </a:bodyPr>
            <a:lstStyle/>
            <a:p>
              <a:r>
                <a:rPr lang="en-US" sz="1200" b="1" dirty="0">
                  <a:solidFill>
                    <a:schemeClr val="bg1"/>
                  </a:solidFill>
                </a:rPr>
                <a:t>SPR</a:t>
              </a:r>
            </a:p>
          </p:txBody>
        </p:sp>
        <p:sp>
          <p:nvSpPr>
            <p:cNvPr id="484" name="TextBox 483">
              <a:extLst>
                <a:ext uri="{FF2B5EF4-FFF2-40B4-BE49-F238E27FC236}">
                  <a16:creationId xmlns:a16="http://schemas.microsoft.com/office/drawing/2014/main" id="{54F3F14F-B15B-8BE9-740D-FABAAFEB4F77}"/>
                </a:ext>
              </a:extLst>
            </p:cNvPr>
            <p:cNvSpPr txBox="1"/>
            <p:nvPr/>
          </p:nvSpPr>
          <p:spPr>
            <a:xfrm>
              <a:off x="6889336" y="3737141"/>
              <a:ext cx="425116" cy="276999"/>
            </a:xfrm>
            <a:prstGeom prst="rect">
              <a:avLst/>
            </a:prstGeom>
            <a:noFill/>
          </p:spPr>
          <p:txBody>
            <a:bodyPr wrap="none" rtlCol="0">
              <a:spAutoFit/>
            </a:bodyPr>
            <a:lstStyle/>
            <a:p>
              <a:r>
                <a:rPr lang="en-US" sz="1200" b="1" dirty="0">
                  <a:solidFill>
                    <a:schemeClr val="bg1"/>
                  </a:solidFill>
                </a:rPr>
                <a:t>SPR</a:t>
              </a:r>
            </a:p>
          </p:txBody>
        </p:sp>
        <p:grpSp>
          <p:nvGrpSpPr>
            <p:cNvPr id="488" name="Group 487">
              <a:extLst>
                <a:ext uri="{FF2B5EF4-FFF2-40B4-BE49-F238E27FC236}">
                  <a16:creationId xmlns:a16="http://schemas.microsoft.com/office/drawing/2014/main" id="{F9A728E0-98B0-3232-AC7E-D44F60AD1776}"/>
                </a:ext>
              </a:extLst>
            </p:cNvPr>
            <p:cNvGrpSpPr/>
            <p:nvPr/>
          </p:nvGrpSpPr>
          <p:grpSpPr>
            <a:xfrm>
              <a:off x="6303818" y="4919995"/>
              <a:ext cx="847682" cy="397677"/>
              <a:chOff x="8822453" y="3662705"/>
              <a:chExt cx="847682" cy="397677"/>
            </a:xfrm>
          </p:grpSpPr>
          <p:sp>
            <p:nvSpPr>
              <p:cNvPr id="499" name="Rectangle 498">
                <a:extLst>
                  <a:ext uri="{FF2B5EF4-FFF2-40B4-BE49-F238E27FC236}">
                    <a16:creationId xmlns:a16="http://schemas.microsoft.com/office/drawing/2014/main" id="{CB3A38B9-FC31-6A1D-04CB-D729C9B0E159}"/>
                  </a:ext>
                </a:extLst>
              </p:cNvPr>
              <p:cNvSpPr/>
              <p:nvPr/>
            </p:nvSpPr>
            <p:spPr>
              <a:xfrm>
                <a:off x="8822453" y="3662705"/>
                <a:ext cx="847682" cy="397677"/>
              </a:xfrm>
              <a:prstGeom prst="rect">
                <a:avLst/>
              </a:prstGeom>
              <a:solidFill>
                <a:srgbClr val="A7D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0" name="Group 499">
                <a:extLst>
                  <a:ext uri="{FF2B5EF4-FFF2-40B4-BE49-F238E27FC236}">
                    <a16:creationId xmlns:a16="http://schemas.microsoft.com/office/drawing/2014/main" id="{0520CB65-1BBF-CE12-B8B2-982D2FE41445}"/>
                  </a:ext>
                </a:extLst>
              </p:cNvPr>
              <p:cNvGrpSpPr/>
              <p:nvPr/>
            </p:nvGrpSpPr>
            <p:grpSpPr>
              <a:xfrm>
                <a:off x="8874409" y="3680013"/>
                <a:ext cx="769481" cy="370321"/>
                <a:chOff x="3359736" y="3058679"/>
                <a:chExt cx="769481" cy="370321"/>
              </a:xfrm>
            </p:grpSpPr>
            <p:sp>
              <p:nvSpPr>
                <p:cNvPr id="501" name="Rectangle 500">
                  <a:extLst>
                    <a:ext uri="{FF2B5EF4-FFF2-40B4-BE49-F238E27FC236}">
                      <a16:creationId xmlns:a16="http://schemas.microsoft.com/office/drawing/2014/main" id="{CCFA3CF0-3B9E-7EBF-58A0-D573D9B7E8B7}"/>
                    </a:ext>
                  </a:extLst>
                </p:cNvPr>
                <p:cNvSpPr/>
                <p:nvPr/>
              </p:nvSpPr>
              <p:spPr>
                <a:xfrm flipH="1">
                  <a:off x="3359736"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Rectangle 501">
                  <a:extLst>
                    <a:ext uri="{FF2B5EF4-FFF2-40B4-BE49-F238E27FC236}">
                      <a16:creationId xmlns:a16="http://schemas.microsoft.com/office/drawing/2014/main" id="{ABCB347F-181E-BEC1-86A2-637009E3B5AD}"/>
                    </a:ext>
                  </a:extLst>
                </p:cNvPr>
                <p:cNvSpPr/>
                <p:nvPr/>
              </p:nvSpPr>
              <p:spPr>
                <a:xfrm flipH="1">
                  <a:off x="3425533"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Rectangle 502">
                  <a:extLst>
                    <a:ext uri="{FF2B5EF4-FFF2-40B4-BE49-F238E27FC236}">
                      <a16:creationId xmlns:a16="http://schemas.microsoft.com/office/drawing/2014/main" id="{E7D4E748-D8A6-1CA4-D616-EEDD1D18DF9D}"/>
                    </a:ext>
                  </a:extLst>
                </p:cNvPr>
                <p:cNvSpPr/>
                <p:nvPr/>
              </p:nvSpPr>
              <p:spPr>
                <a:xfrm flipH="1">
                  <a:off x="3491330"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4" name="Rectangle 503">
                  <a:extLst>
                    <a:ext uri="{FF2B5EF4-FFF2-40B4-BE49-F238E27FC236}">
                      <a16:creationId xmlns:a16="http://schemas.microsoft.com/office/drawing/2014/main" id="{2DA74B07-0B8B-9C7B-49F8-8133EE31D2AA}"/>
                    </a:ext>
                  </a:extLst>
                </p:cNvPr>
                <p:cNvSpPr/>
                <p:nvPr/>
              </p:nvSpPr>
              <p:spPr>
                <a:xfrm flipH="1">
                  <a:off x="3557127"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Rectangle 504">
                  <a:extLst>
                    <a:ext uri="{FF2B5EF4-FFF2-40B4-BE49-F238E27FC236}">
                      <a16:creationId xmlns:a16="http://schemas.microsoft.com/office/drawing/2014/main" id="{6135E735-1D02-4CED-4DA5-08309744F0BE}"/>
                    </a:ext>
                  </a:extLst>
                </p:cNvPr>
                <p:cNvSpPr/>
                <p:nvPr/>
              </p:nvSpPr>
              <p:spPr>
                <a:xfrm flipH="1">
                  <a:off x="3622924"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Rectangle 505">
                  <a:extLst>
                    <a:ext uri="{FF2B5EF4-FFF2-40B4-BE49-F238E27FC236}">
                      <a16:creationId xmlns:a16="http://schemas.microsoft.com/office/drawing/2014/main" id="{95D9269D-577B-9E89-115E-3684F66D4EE7}"/>
                    </a:ext>
                  </a:extLst>
                </p:cNvPr>
                <p:cNvSpPr/>
                <p:nvPr/>
              </p:nvSpPr>
              <p:spPr>
                <a:xfrm flipH="1">
                  <a:off x="3688721"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7" name="Rectangle 506">
                  <a:extLst>
                    <a:ext uri="{FF2B5EF4-FFF2-40B4-BE49-F238E27FC236}">
                      <a16:creationId xmlns:a16="http://schemas.microsoft.com/office/drawing/2014/main" id="{54E03234-F5D3-1E2B-B5C0-223E4D4114CC}"/>
                    </a:ext>
                  </a:extLst>
                </p:cNvPr>
                <p:cNvSpPr/>
                <p:nvPr/>
              </p:nvSpPr>
              <p:spPr>
                <a:xfrm flipH="1">
                  <a:off x="3754518"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Rectangle 507">
                  <a:extLst>
                    <a:ext uri="{FF2B5EF4-FFF2-40B4-BE49-F238E27FC236}">
                      <a16:creationId xmlns:a16="http://schemas.microsoft.com/office/drawing/2014/main" id="{D9BFF772-5A55-68AA-0BD5-D571DD3A2925}"/>
                    </a:ext>
                  </a:extLst>
                </p:cNvPr>
                <p:cNvSpPr/>
                <p:nvPr/>
              </p:nvSpPr>
              <p:spPr>
                <a:xfrm flipH="1">
                  <a:off x="3820315"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Rectangle 508">
                  <a:extLst>
                    <a:ext uri="{FF2B5EF4-FFF2-40B4-BE49-F238E27FC236}">
                      <a16:creationId xmlns:a16="http://schemas.microsoft.com/office/drawing/2014/main" id="{F75FE068-47CA-49F3-2494-5CAC7581C01A}"/>
                    </a:ext>
                  </a:extLst>
                </p:cNvPr>
                <p:cNvSpPr/>
                <p:nvPr/>
              </p:nvSpPr>
              <p:spPr>
                <a:xfrm flipH="1">
                  <a:off x="3886112"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0" name="Rectangle 509">
                  <a:extLst>
                    <a:ext uri="{FF2B5EF4-FFF2-40B4-BE49-F238E27FC236}">
                      <a16:creationId xmlns:a16="http://schemas.microsoft.com/office/drawing/2014/main" id="{5575512F-F67C-0D2A-8B3B-8B0F411859FA}"/>
                    </a:ext>
                  </a:extLst>
                </p:cNvPr>
                <p:cNvSpPr/>
                <p:nvPr/>
              </p:nvSpPr>
              <p:spPr>
                <a:xfrm flipH="1">
                  <a:off x="4017706"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1" name="Rectangle 510">
                  <a:extLst>
                    <a:ext uri="{FF2B5EF4-FFF2-40B4-BE49-F238E27FC236}">
                      <a16:creationId xmlns:a16="http://schemas.microsoft.com/office/drawing/2014/main" id="{0CF14D1C-BD85-F12E-D47C-35E1748444C9}"/>
                    </a:ext>
                  </a:extLst>
                </p:cNvPr>
                <p:cNvSpPr/>
                <p:nvPr/>
              </p:nvSpPr>
              <p:spPr>
                <a:xfrm flipH="1">
                  <a:off x="3951909"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 name="Rectangle 511">
                  <a:extLst>
                    <a:ext uri="{FF2B5EF4-FFF2-40B4-BE49-F238E27FC236}">
                      <a16:creationId xmlns:a16="http://schemas.microsoft.com/office/drawing/2014/main" id="{8E9DA1D3-8F57-FEEC-A58E-A37BE69E3E1D}"/>
                    </a:ext>
                  </a:extLst>
                </p:cNvPr>
                <p:cNvSpPr/>
                <p:nvPr/>
              </p:nvSpPr>
              <p:spPr>
                <a:xfrm flipH="1">
                  <a:off x="4083498"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89" name="TextBox 488">
              <a:extLst>
                <a:ext uri="{FF2B5EF4-FFF2-40B4-BE49-F238E27FC236}">
                  <a16:creationId xmlns:a16="http://schemas.microsoft.com/office/drawing/2014/main" id="{BC0B4020-C2D5-47E6-3E49-CDE0B3FC8F1F}"/>
                </a:ext>
              </a:extLst>
            </p:cNvPr>
            <p:cNvSpPr txBox="1"/>
            <p:nvPr/>
          </p:nvSpPr>
          <p:spPr>
            <a:xfrm>
              <a:off x="7572990" y="2450398"/>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sp>
          <p:nvSpPr>
            <p:cNvPr id="490" name="TextBox 489">
              <a:extLst>
                <a:ext uri="{FF2B5EF4-FFF2-40B4-BE49-F238E27FC236}">
                  <a16:creationId xmlns:a16="http://schemas.microsoft.com/office/drawing/2014/main" id="{B5E24A16-430B-C4D8-7F18-0C684C436EBD}"/>
                </a:ext>
              </a:extLst>
            </p:cNvPr>
            <p:cNvSpPr txBox="1"/>
            <p:nvPr/>
          </p:nvSpPr>
          <p:spPr>
            <a:xfrm>
              <a:off x="6940245" y="2462492"/>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grpSp>
          <p:nvGrpSpPr>
            <p:cNvPr id="491" name="Group 490">
              <a:extLst>
                <a:ext uri="{FF2B5EF4-FFF2-40B4-BE49-F238E27FC236}">
                  <a16:creationId xmlns:a16="http://schemas.microsoft.com/office/drawing/2014/main" id="{6ACC9324-D41F-AFD0-92BD-A19C889BEBEF}"/>
                </a:ext>
              </a:extLst>
            </p:cNvPr>
            <p:cNvGrpSpPr/>
            <p:nvPr/>
          </p:nvGrpSpPr>
          <p:grpSpPr>
            <a:xfrm>
              <a:off x="6843723" y="2271844"/>
              <a:ext cx="1271681" cy="640918"/>
              <a:chOff x="2639479" y="2311600"/>
              <a:chExt cx="1271681" cy="640918"/>
            </a:xfrm>
          </p:grpSpPr>
          <p:pic>
            <p:nvPicPr>
              <p:cNvPr id="492" name="Picture 2">
                <a:extLst>
                  <a:ext uri="{FF2B5EF4-FFF2-40B4-BE49-F238E27FC236}">
                    <a16:creationId xmlns:a16="http://schemas.microsoft.com/office/drawing/2014/main" id="{FCEE1432-34CF-16A6-4351-6EB8B82FA94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2639479" y="2312438"/>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93" name="Picture 2">
                <a:extLst>
                  <a:ext uri="{FF2B5EF4-FFF2-40B4-BE49-F238E27FC236}">
                    <a16:creationId xmlns:a16="http://schemas.microsoft.com/office/drawing/2014/main" id="{223F98BF-35DA-56C2-25D9-BFA909FDE1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3271080" y="2311600"/>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494" name="Rectangle 493">
                <a:extLst>
                  <a:ext uri="{FF2B5EF4-FFF2-40B4-BE49-F238E27FC236}">
                    <a16:creationId xmlns:a16="http://schemas.microsoft.com/office/drawing/2014/main" id="{703BF22E-874A-D245-5991-FDC43D92F570}"/>
                  </a:ext>
                </a:extLst>
              </p:cNvPr>
              <p:cNvSpPr/>
              <p:nvPr/>
            </p:nvSpPr>
            <p:spPr>
              <a:xfrm>
                <a:off x="2814351" y="2477758"/>
                <a:ext cx="294167" cy="234333"/>
              </a:xfrm>
              <a:prstGeom prst="rect">
                <a:avLst/>
              </a:prstGeom>
              <a:solidFill>
                <a:srgbClr val="39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Arial Narrow" panose="020B0606020202030204" pitchFamily="34" charset="0"/>
                </a:endParaRPr>
              </a:p>
            </p:txBody>
          </p:sp>
          <p:sp>
            <p:nvSpPr>
              <p:cNvPr id="495" name="Rectangle 494">
                <a:extLst>
                  <a:ext uri="{FF2B5EF4-FFF2-40B4-BE49-F238E27FC236}">
                    <a16:creationId xmlns:a16="http://schemas.microsoft.com/office/drawing/2014/main" id="{C4E26E25-741B-4118-CFF0-C22FD61CAC6A}"/>
                  </a:ext>
                </a:extLst>
              </p:cNvPr>
              <p:cNvSpPr/>
              <p:nvPr/>
            </p:nvSpPr>
            <p:spPr>
              <a:xfrm>
                <a:off x="3438959" y="2466846"/>
                <a:ext cx="294167" cy="234333"/>
              </a:xfrm>
              <a:prstGeom prst="rect">
                <a:avLst/>
              </a:prstGeom>
              <a:solidFill>
                <a:srgbClr val="39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Arial Narrow" panose="020B0606020202030204" pitchFamily="34" charset="0"/>
                </a:endParaRPr>
              </a:p>
            </p:txBody>
          </p:sp>
          <p:sp>
            <p:nvSpPr>
              <p:cNvPr id="496" name="TextBox 495">
                <a:extLst>
                  <a:ext uri="{FF2B5EF4-FFF2-40B4-BE49-F238E27FC236}">
                    <a16:creationId xmlns:a16="http://schemas.microsoft.com/office/drawing/2014/main" id="{287E2614-B132-33E5-4AA5-66ABDF4C67A7}"/>
                  </a:ext>
                </a:extLst>
              </p:cNvPr>
              <p:cNvSpPr txBox="1"/>
              <p:nvPr/>
            </p:nvSpPr>
            <p:spPr>
              <a:xfrm>
                <a:off x="3368748" y="2460337"/>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sp>
            <p:nvSpPr>
              <p:cNvPr id="497" name="TextBox 496">
                <a:extLst>
                  <a:ext uri="{FF2B5EF4-FFF2-40B4-BE49-F238E27FC236}">
                    <a16:creationId xmlns:a16="http://schemas.microsoft.com/office/drawing/2014/main" id="{89BCB525-09DB-9199-9B9F-A45BB1128B9D}"/>
                  </a:ext>
                </a:extLst>
              </p:cNvPr>
              <p:cNvSpPr txBox="1"/>
              <p:nvPr/>
            </p:nvSpPr>
            <p:spPr>
              <a:xfrm>
                <a:off x="2736003" y="2472431"/>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grpSp>
      </p:grpSp>
      <p:grpSp>
        <p:nvGrpSpPr>
          <p:cNvPr id="132" name="Group 131">
            <a:extLst>
              <a:ext uri="{FF2B5EF4-FFF2-40B4-BE49-F238E27FC236}">
                <a16:creationId xmlns:a16="http://schemas.microsoft.com/office/drawing/2014/main" id="{C2EEECE2-5861-49B7-22BC-B88314CBD951}"/>
              </a:ext>
            </a:extLst>
          </p:cNvPr>
          <p:cNvGrpSpPr/>
          <p:nvPr/>
        </p:nvGrpSpPr>
        <p:grpSpPr>
          <a:xfrm>
            <a:off x="6044444" y="1389888"/>
            <a:ext cx="2685419" cy="4455842"/>
            <a:chOff x="3310583" y="1389888"/>
            <a:chExt cx="2685419" cy="4455842"/>
          </a:xfrm>
        </p:grpSpPr>
        <p:grpSp>
          <p:nvGrpSpPr>
            <p:cNvPr id="133" name="Group 132">
              <a:extLst>
                <a:ext uri="{FF2B5EF4-FFF2-40B4-BE49-F238E27FC236}">
                  <a16:creationId xmlns:a16="http://schemas.microsoft.com/office/drawing/2014/main" id="{3E0EB017-A6A6-4430-223D-695B6779B4DF}"/>
                </a:ext>
              </a:extLst>
            </p:cNvPr>
            <p:cNvGrpSpPr/>
            <p:nvPr/>
          </p:nvGrpSpPr>
          <p:grpSpPr>
            <a:xfrm>
              <a:off x="3310583" y="1389888"/>
              <a:ext cx="2685419" cy="4455842"/>
              <a:chOff x="3310583" y="1389888"/>
              <a:chExt cx="2685419" cy="4455842"/>
            </a:xfrm>
          </p:grpSpPr>
          <p:sp>
            <p:nvSpPr>
              <p:cNvPr id="143" name="Rectangle 142">
                <a:extLst>
                  <a:ext uri="{FF2B5EF4-FFF2-40B4-BE49-F238E27FC236}">
                    <a16:creationId xmlns:a16="http://schemas.microsoft.com/office/drawing/2014/main" id="{AA017A2C-E191-2E45-12FF-44B5CABC2512}"/>
                  </a:ext>
                </a:extLst>
              </p:cNvPr>
              <p:cNvSpPr/>
              <p:nvPr/>
            </p:nvSpPr>
            <p:spPr>
              <a:xfrm>
                <a:off x="3377263" y="2061590"/>
                <a:ext cx="2560320" cy="3383280"/>
              </a:xfrm>
              <a:prstGeom prst="rect">
                <a:avLst/>
              </a:prstGeom>
              <a:solidFill>
                <a:schemeClr val="bg1">
                  <a:lumMod val="65000"/>
                </a:schemeClr>
              </a:solidFill>
              <a:ln w="28575">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矩形 15">
                <a:extLst>
                  <a:ext uri="{FF2B5EF4-FFF2-40B4-BE49-F238E27FC236}">
                    <a16:creationId xmlns:a16="http://schemas.microsoft.com/office/drawing/2014/main" id="{259ED83F-35DD-A008-552F-404191BC62E3}"/>
                  </a:ext>
                </a:extLst>
              </p:cNvPr>
              <p:cNvSpPr/>
              <p:nvPr/>
            </p:nvSpPr>
            <p:spPr>
              <a:xfrm>
                <a:off x="3473969" y="3260465"/>
                <a:ext cx="2366909" cy="11934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TW" altLang="en-US" dirty="0"/>
              </a:p>
            </p:txBody>
          </p:sp>
          <p:sp>
            <p:nvSpPr>
              <p:cNvPr id="145" name="Arrow: Down 144">
                <a:extLst>
                  <a:ext uri="{FF2B5EF4-FFF2-40B4-BE49-F238E27FC236}">
                    <a16:creationId xmlns:a16="http://schemas.microsoft.com/office/drawing/2014/main" id="{814316E5-676E-1A10-1376-3D3A17943EF1}"/>
                  </a:ext>
                </a:extLst>
              </p:cNvPr>
              <p:cNvSpPr/>
              <p:nvPr/>
            </p:nvSpPr>
            <p:spPr>
              <a:xfrm>
                <a:off x="4063063" y="4286455"/>
                <a:ext cx="1188720" cy="4749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x128</a:t>
                </a:r>
              </a:p>
            </p:txBody>
          </p:sp>
          <p:sp>
            <p:nvSpPr>
              <p:cNvPr id="146" name="箭號: 向上 19">
                <a:extLst>
                  <a:ext uri="{FF2B5EF4-FFF2-40B4-BE49-F238E27FC236}">
                    <a16:creationId xmlns:a16="http://schemas.microsoft.com/office/drawing/2014/main" id="{B634D07A-F7CB-5D5C-3CCE-FF159AA32663}"/>
                  </a:ext>
                </a:extLst>
              </p:cNvPr>
              <p:cNvSpPr/>
              <p:nvPr/>
            </p:nvSpPr>
            <p:spPr>
              <a:xfrm>
                <a:off x="4245943" y="2959000"/>
                <a:ext cx="822960" cy="477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050" b="1" dirty="0"/>
                  <a:t>x32</a:t>
                </a:r>
                <a:endParaRPr lang="zh-TW" altLang="en-US" sz="1050" b="1" dirty="0"/>
              </a:p>
            </p:txBody>
          </p:sp>
          <p:sp>
            <p:nvSpPr>
              <p:cNvPr id="147" name="文字方塊 18">
                <a:extLst>
                  <a:ext uri="{FF2B5EF4-FFF2-40B4-BE49-F238E27FC236}">
                    <a16:creationId xmlns:a16="http://schemas.microsoft.com/office/drawing/2014/main" id="{4A34646B-A928-A484-A78A-2703E8C02DA5}"/>
                  </a:ext>
                </a:extLst>
              </p:cNvPr>
              <p:cNvSpPr txBox="1"/>
              <p:nvPr/>
            </p:nvSpPr>
            <p:spPr>
              <a:xfrm>
                <a:off x="3402154" y="5476398"/>
                <a:ext cx="2560319" cy="369332"/>
              </a:xfrm>
              <a:prstGeom prst="rect">
                <a:avLst/>
              </a:prstGeom>
              <a:noFill/>
            </p:spPr>
            <p:txBody>
              <a:bodyPr wrap="square" rtlCol="0">
                <a:spAutoFit/>
              </a:bodyPr>
              <a:lstStyle/>
              <a:p>
                <a:pPr algn="ctr"/>
                <a:r>
                  <a:rPr lang="en-US" altLang="zh-TW" dirty="0">
                    <a:solidFill>
                      <a:schemeClr val="accent6"/>
                    </a:solidFill>
                  </a:rPr>
                  <a:t>2U 32x E3.S SSD (x4)</a:t>
                </a:r>
              </a:p>
            </p:txBody>
          </p:sp>
          <p:sp>
            <p:nvSpPr>
              <p:cNvPr id="148" name="Rectangle 147">
                <a:extLst>
                  <a:ext uri="{FF2B5EF4-FFF2-40B4-BE49-F238E27FC236}">
                    <a16:creationId xmlns:a16="http://schemas.microsoft.com/office/drawing/2014/main" id="{323D8D1A-6D9A-48F9-6B16-5AE50BD68CAB}"/>
                  </a:ext>
                </a:extLst>
              </p:cNvPr>
              <p:cNvSpPr/>
              <p:nvPr/>
            </p:nvSpPr>
            <p:spPr>
              <a:xfrm>
                <a:off x="3474137" y="4880051"/>
                <a:ext cx="2400254" cy="4464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ectangle 148">
                <a:extLst>
                  <a:ext uri="{FF2B5EF4-FFF2-40B4-BE49-F238E27FC236}">
                    <a16:creationId xmlns:a16="http://schemas.microsoft.com/office/drawing/2014/main" id="{6841EC50-3077-2C06-294F-07FA8FDA97A1}"/>
                  </a:ext>
                </a:extLst>
              </p:cNvPr>
              <p:cNvSpPr/>
              <p:nvPr/>
            </p:nvSpPr>
            <p:spPr>
              <a:xfrm>
                <a:off x="4392581" y="4912670"/>
                <a:ext cx="562332" cy="381167"/>
              </a:xfrm>
              <a:prstGeom prst="rect">
                <a:avLst/>
              </a:prstGeom>
              <a:solidFill>
                <a:srgbClr val="A7D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49">
                <a:extLst>
                  <a:ext uri="{FF2B5EF4-FFF2-40B4-BE49-F238E27FC236}">
                    <a16:creationId xmlns:a16="http://schemas.microsoft.com/office/drawing/2014/main" id="{51AB87B2-7E0D-195D-7D66-6E757652FA1F}"/>
                  </a:ext>
                </a:extLst>
              </p:cNvPr>
              <p:cNvGrpSpPr/>
              <p:nvPr/>
            </p:nvGrpSpPr>
            <p:grpSpPr>
              <a:xfrm>
                <a:off x="4409102" y="4912670"/>
                <a:ext cx="562332" cy="381167"/>
                <a:chOff x="8626161" y="3796069"/>
                <a:chExt cx="562332" cy="381167"/>
              </a:xfrm>
            </p:grpSpPr>
            <p:sp>
              <p:nvSpPr>
                <p:cNvPr id="601" name="Rectangle 600">
                  <a:extLst>
                    <a:ext uri="{FF2B5EF4-FFF2-40B4-BE49-F238E27FC236}">
                      <a16:creationId xmlns:a16="http://schemas.microsoft.com/office/drawing/2014/main" id="{DCF68A63-86C8-ACC6-2CD8-36B842CB5885}"/>
                    </a:ext>
                  </a:extLst>
                </p:cNvPr>
                <p:cNvSpPr/>
                <p:nvPr/>
              </p:nvSpPr>
              <p:spPr>
                <a:xfrm>
                  <a:off x="8626161" y="3796069"/>
                  <a:ext cx="562332" cy="381167"/>
                </a:xfrm>
                <a:prstGeom prst="rect">
                  <a:avLst/>
                </a:prstGeom>
                <a:solidFill>
                  <a:srgbClr val="A7D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2" name="Group 601">
                  <a:extLst>
                    <a:ext uri="{FF2B5EF4-FFF2-40B4-BE49-F238E27FC236}">
                      <a16:creationId xmlns:a16="http://schemas.microsoft.com/office/drawing/2014/main" id="{8D94A0AD-9957-D157-DDEB-19AF8E275D04}"/>
                    </a:ext>
                  </a:extLst>
                </p:cNvPr>
                <p:cNvGrpSpPr/>
                <p:nvPr/>
              </p:nvGrpSpPr>
              <p:grpSpPr>
                <a:xfrm>
                  <a:off x="8660146" y="3806915"/>
                  <a:ext cx="506298" cy="370321"/>
                  <a:chOff x="3359736" y="3058679"/>
                  <a:chExt cx="506298" cy="370321"/>
                </a:xfrm>
              </p:grpSpPr>
              <p:sp>
                <p:nvSpPr>
                  <p:cNvPr id="603" name="Rectangle 602">
                    <a:extLst>
                      <a:ext uri="{FF2B5EF4-FFF2-40B4-BE49-F238E27FC236}">
                        <a16:creationId xmlns:a16="http://schemas.microsoft.com/office/drawing/2014/main" id="{5A0185BE-0A01-7680-97F6-B00C03A7990D}"/>
                      </a:ext>
                    </a:extLst>
                  </p:cNvPr>
                  <p:cNvSpPr/>
                  <p:nvPr/>
                </p:nvSpPr>
                <p:spPr>
                  <a:xfrm flipH="1">
                    <a:off x="3359736"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4" name="Rectangle 603">
                    <a:extLst>
                      <a:ext uri="{FF2B5EF4-FFF2-40B4-BE49-F238E27FC236}">
                        <a16:creationId xmlns:a16="http://schemas.microsoft.com/office/drawing/2014/main" id="{53AAD007-2856-F8CA-D879-0D97DFF95E17}"/>
                      </a:ext>
                    </a:extLst>
                  </p:cNvPr>
                  <p:cNvSpPr/>
                  <p:nvPr/>
                </p:nvSpPr>
                <p:spPr>
                  <a:xfrm flipH="1">
                    <a:off x="3425533"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5" name="Rectangle 604">
                    <a:extLst>
                      <a:ext uri="{FF2B5EF4-FFF2-40B4-BE49-F238E27FC236}">
                        <a16:creationId xmlns:a16="http://schemas.microsoft.com/office/drawing/2014/main" id="{8CA207B6-FB3A-BF1B-A148-49B11108968C}"/>
                      </a:ext>
                    </a:extLst>
                  </p:cNvPr>
                  <p:cNvSpPr/>
                  <p:nvPr/>
                </p:nvSpPr>
                <p:spPr>
                  <a:xfrm flipH="1">
                    <a:off x="3491330"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6" name="Rectangle 605">
                    <a:extLst>
                      <a:ext uri="{FF2B5EF4-FFF2-40B4-BE49-F238E27FC236}">
                        <a16:creationId xmlns:a16="http://schemas.microsoft.com/office/drawing/2014/main" id="{8CC39F16-0524-21E9-35ED-E6C553B54473}"/>
                      </a:ext>
                    </a:extLst>
                  </p:cNvPr>
                  <p:cNvSpPr/>
                  <p:nvPr/>
                </p:nvSpPr>
                <p:spPr>
                  <a:xfrm flipH="1">
                    <a:off x="3557127"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7" name="Rectangle 606">
                    <a:extLst>
                      <a:ext uri="{FF2B5EF4-FFF2-40B4-BE49-F238E27FC236}">
                        <a16:creationId xmlns:a16="http://schemas.microsoft.com/office/drawing/2014/main" id="{007D97A9-CA24-0625-90E9-F46EB0681693}"/>
                      </a:ext>
                    </a:extLst>
                  </p:cNvPr>
                  <p:cNvSpPr/>
                  <p:nvPr/>
                </p:nvSpPr>
                <p:spPr>
                  <a:xfrm flipH="1">
                    <a:off x="3622924"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8" name="Rectangle 607">
                    <a:extLst>
                      <a:ext uri="{FF2B5EF4-FFF2-40B4-BE49-F238E27FC236}">
                        <a16:creationId xmlns:a16="http://schemas.microsoft.com/office/drawing/2014/main" id="{0CE4BFC7-2246-39F2-F247-A069520B7FC5}"/>
                      </a:ext>
                    </a:extLst>
                  </p:cNvPr>
                  <p:cNvSpPr/>
                  <p:nvPr/>
                </p:nvSpPr>
                <p:spPr>
                  <a:xfrm flipH="1">
                    <a:off x="3688721"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9" name="Rectangle 608">
                    <a:extLst>
                      <a:ext uri="{FF2B5EF4-FFF2-40B4-BE49-F238E27FC236}">
                        <a16:creationId xmlns:a16="http://schemas.microsoft.com/office/drawing/2014/main" id="{7DC679CF-226D-DF7B-4890-FBD096E5E5F3}"/>
                      </a:ext>
                    </a:extLst>
                  </p:cNvPr>
                  <p:cNvSpPr/>
                  <p:nvPr/>
                </p:nvSpPr>
                <p:spPr>
                  <a:xfrm flipH="1">
                    <a:off x="3754518"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0" name="Rectangle 609">
                    <a:extLst>
                      <a:ext uri="{FF2B5EF4-FFF2-40B4-BE49-F238E27FC236}">
                        <a16:creationId xmlns:a16="http://schemas.microsoft.com/office/drawing/2014/main" id="{A64D2242-BC83-3494-3B3F-52CB25A32672}"/>
                      </a:ext>
                    </a:extLst>
                  </p:cNvPr>
                  <p:cNvSpPr/>
                  <p:nvPr/>
                </p:nvSpPr>
                <p:spPr>
                  <a:xfrm flipH="1">
                    <a:off x="3820315"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51" name="文字方塊 18">
                <a:extLst>
                  <a:ext uri="{FF2B5EF4-FFF2-40B4-BE49-F238E27FC236}">
                    <a16:creationId xmlns:a16="http://schemas.microsoft.com/office/drawing/2014/main" id="{5261CB86-5DEA-33D3-C3CB-1E0B613DAD5D}"/>
                  </a:ext>
                </a:extLst>
              </p:cNvPr>
              <p:cNvSpPr txBox="1"/>
              <p:nvPr/>
            </p:nvSpPr>
            <p:spPr>
              <a:xfrm>
                <a:off x="3377263" y="1389888"/>
                <a:ext cx="2560319" cy="646331"/>
              </a:xfrm>
              <a:prstGeom prst="rect">
                <a:avLst/>
              </a:prstGeom>
              <a:noFill/>
            </p:spPr>
            <p:txBody>
              <a:bodyPr wrap="square" rtlCol="0">
                <a:spAutoFit/>
              </a:bodyPr>
              <a:lstStyle/>
              <a:p>
                <a:pPr algn="ctr"/>
                <a:r>
                  <a:rPr lang="en-US" altLang="zh-TW" b="1" dirty="0">
                    <a:solidFill>
                      <a:schemeClr val="accent6"/>
                    </a:solidFill>
                  </a:rPr>
                  <a:t>High Performance and Density Storage</a:t>
                </a:r>
                <a:endParaRPr lang="en-US" altLang="zh-TW" b="1" dirty="0">
                  <a:solidFill>
                    <a:schemeClr val="accent6"/>
                  </a:solidFill>
                  <a:highlight>
                    <a:srgbClr val="FFFF00"/>
                  </a:highlight>
                </a:endParaRPr>
              </a:p>
            </p:txBody>
          </p:sp>
          <p:grpSp>
            <p:nvGrpSpPr>
              <p:cNvPr id="152" name="Group 151">
                <a:extLst>
                  <a:ext uri="{FF2B5EF4-FFF2-40B4-BE49-F238E27FC236}">
                    <a16:creationId xmlns:a16="http://schemas.microsoft.com/office/drawing/2014/main" id="{A2D9D912-F30A-F09D-B95E-836F16887338}"/>
                  </a:ext>
                </a:extLst>
              </p:cNvPr>
              <p:cNvGrpSpPr/>
              <p:nvPr/>
            </p:nvGrpSpPr>
            <p:grpSpPr>
              <a:xfrm>
                <a:off x="3508625" y="4909021"/>
                <a:ext cx="847682" cy="397677"/>
                <a:chOff x="8822453" y="3662705"/>
                <a:chExt cx="847682" cy="397677"/>
              </a:xfrm>
            </p:grpSpPr>
            <p:sp>
              <p:nvSpPr>
                <p:cNvPr id="585" name="Rectangle 584">
                  <a:extLst>
                    <a:ext uri="{FF2B5EF4-FFF2-40B4-BE49-F238E27FC236}">
                      <a16:creationId xmlns:a16="http://schemas.microsoft.com/office/drawing/2014/main" id="{02EF8850-A3F0-0CCB-561A-D2FE065228B2}"/>
                    </a:ext>
                  </a:extLst>
                </p:cNvPr>
                <p:cNvSpPr/>
                <p:nvPr/>
              </p:nvSpPr>
              <p:spPr>
                <a:xfrm>
                  <a:off x="8822453" y="3662705"/>
                  <a:ext cx="847682" cy="397677"/>
                </a:xfrm>
                <a:prstGeom prst="rect">
                  <a:avLst/>
                </a:prstGeom>
                <a:solidFill>
                  <a:srgbClr val="A7D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6" name="Group 585">
                  <a:extLst>
                    <a:ext uri="{FF2B5EF4-FFF2-40B4-BE49-F238E27FC236}">
                      <a16:creationId xmlns:a16="http://schemas.microsoft.com/office/drawing/2014/main" id="{BEA44F1B-AB64-172A-26B1-4E6F23F28567}"/>
                    </a:ext>
                  </a:extLst>
                </p:cNvPr>
                <p:cNvGrpSpPr/>
                <p:nvPr/>
              </p:nvGrpSpPr>
              <p:grpSpPr>
                <a:xfrm>
                  <a:off x="8874409" y="3680013"/>
                  <a:ext cx="769481" cy="370321"/>
                  <a:chOff x="3359736" y="3058679"/>
                  <a:chExt cx="769481" cy="370321"/>
                </a:xfrm>
              </p:grpSpPr>
              <p:sp>
                <p:nvSpPr>
                  <p:cNvPr id="587" name="Rectangle 586">
                    <a:extLst>
                      <a:ext uri="{FF2B5EF4-FFF2-40B4-BE49-F238E27FC236}">
                        <a16:creationId xmlns:a16="http://schemas.microsoft.com/office/drawing/2014/main" id="{4AA833A4-EB3A-955B-8A86-11E16D6A66D8}"/>
                      </a:ext>
                    </a:extLst>
                  </p:cNvPr>
                  <p:cNvSpPr/>
                  <p:nvPr/>
                </p:nvSpPr>
                <p:spPr>
                  <a:xfrm flipH="1">
                    <a:off x="3359736"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8" name="Rectangle 587">
                    <a:extLst>
                      <a:ext uri="{FF2B5EF4-FFF2-40B4-BE49-F238E27FC236}">
                        <a16:creationId xmlns:a16="http://schemas.microsoft.com/office/drawing/2014/main" id="{9BC59857-8C1E-DF07-6335-EF901D3A822F}"/>
                      </a:ext>
                    </a:extLst>
                  </p:cNvPr>
                  <p:cNvSpPr/>
                  <p:nvPr/>
                </p:nvSpPr>
                <p:spPr>
                  <a:xfrm flipH="1">
                    <a:off x="3425533"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9" name="Rectangle 588">
                    <a:extLst>
                      <a:ext uri="{FF2B5EF4-FFF2-40B4-BE49-F238E27FC236}">
                        <a16:creationId xmlns:a16="http://schemas.microsoft.com/office/drawing/2014/main" id="{AD95D6B2-4CB0-832A-18E1-98DBFD26553E}"/>
                      </a:ext>
                    </a:extLst>
                  </p:cNvPr>
                  <p:cNvSpPr/>
                  <p:nvPr/>
                </p:nvSpPr>
                <p:spPr>
                  <a:xfrm flipH="1">
                    <a:off x="3491330"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0" name="Rectangle 589">
                    <a:extLst>
                      <a:ext uri="{FF2B5EF4-FFF2-40B4-BE49-F238E27FC236}">
                        <a16:creationId xmlns:a16="http://schemas.microsoft.com/office/drawing/2014/main" id="{CD083A9E-BE21-B59B-5424-38F927C213ED}"/>
                      </a:ext>
                    </a:extLst>
                  </p:cNvPr>
                  <p:cNvSpPr/>
                  <p:nvPr/>
                </p:nvSpPr>
                <p:spPr>
                  <a:xfrm flipH="1">
                    <a:off x="3557127"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1" name="Rectangle 590">
                    <a:extLst>
                      <a:ext uri="{FF2B5EF4-FFF2-40B4-BE49-F238E27FC236}">
                        <a16:creationId xmlns:a16="http://schemas.microsoft.com/office/drawing/2014/main" id="{018F55C6-96CD-A804-EF1A-3CA6B2C65F41}"/>
                      </a:ext>
                    </a:extLst>
                  </p:cNvPr>
                  <p:cNvSpPr/>
                  <p:nvPr/>
                </p:nvSpPr>
                <p:spPr>
                  <a:xfrm flipH="1">
                    <a:off x="3622924"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2" name="Rectangle 591">
                    <a:extLst>
                      <a:ext uri="{FF2B5EF4-FFF2-40B4-BE49-F238E27FC236}">
                        <a16:creationId xmlns:a16="http://schemas.microsoft.com/office/drawing/2014/main" id="{16477FD9-31B5-2F6B-D997-FD3623099246}"/>
                      </a:ext>
                    </a:extLst>
                  </p:cNvPr>
                  <p:cNvSpPr/>
                  <p:nvPr/>
                </p:nvSpPr>
                <p:spPr>
                  <a:xfrm flipH="1">
                    <a:off x="3688721"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 name="Rectangle 592">
                    <a:extLst>
                      <a:ext uri="{FF2B5EF4-FFF2-40B4-BE49-F238E27FC236}">
                        <a16:creationId xmlns:a16="http://schemas.microsoft.com/office/drawing/2014/main" id="{49EFF750-3E54-5EEB-0A42-14F613045584}"/>
                      </a:ext>
                    </a:extLst>
                  </p:cNvPr>
                  <p:cNvSpPr/>
                  <p:nvPr/>
                </p:nvSpPr>
                <p:spPr>
                  <a:xfrm flipH="1">
                    <a:off x="3754518"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6" name="Rectangle 595">
                    <a:extLst>
                      <a:ext uri="{FF2B5EF4-FFF2-40B4-BE49-F238E27FC236}">
                        <a16:creationId xmlns:a16="http://schemas.microsoft.com/office/drawing/2014/main" id="{A4011BEA-EE4E-6EA4-E9CC-5FA2F13571BB}"/>
                      </a:ext>
                    </a:extLst>
                  </p:cNvPr>
                  <p:cNvSpPr/>
                  <p:nvPr/>
                </p:nvSpPr>
                <p:spPr>
                  <a:xfrm flipH="1">
                    <a:off x="3820315"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7" name="Rectangle 596">
                    <a:extLst>
                      <a:ext uri="{FF2B5EF4-FFF2-40B4-BE49-F238E27FC236}">
                        <a16:creationId xmlns:a16="http://schemas.microsoft.com/office/drawing/2014/main" id="{57EA1E33-7CF7-49BC-EAB6-5B637AC37660}"/>
                      </a:ext>
                    </a:extLst>
                  </p:cNvPr>
                  <p:cNvSpPr/>
                  <p:nvPr/>
                </p:nvSpPr>
                <p:spPr>
                  <a:xfrm flipH="1">
                    <a:off x="3886112"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8" name="Rectangle 597">
                    <a:extLst>
                      <a:ext uri="{FF2B5EF4-FFF2-40B4-BE49-F238E27FC236}">
                        <a16:creationId xmlns:a16="http://schemas.microsoft.com/office/drawing/2014/main" id="{DB84EF6D-A653-1E8D-19E0-A019ED5BCEE0}"/>
                      </a:ext>
                    </a:extLst>
                  </p:cNvPr>
                  <p:cNvSpPr/>
                  <p:nvPr/>
                </p:nvSpPr>
                <p:spPr>
                  <a:xfrm flipH="1">
                    <a:off x="4017706"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9" name="Rectangle 598">
                    <a:extLst>
                      <a:ext uri="{FF2B5EF4-FFF2-40B4-BE49-F238E27FC236}">
                        <a16:creationId xmlns:a16="http://schemas.microsoft.com/office/drawing/2014/main" id="{0B8FF18F-FDA7-1AAA-E62F-062F48E9E3EF}"/>
                      </a:ext>
                    </a:extLst>
                  </p:cNvPr>
                  <p:cNvSpPr/>
                  <p:nvPr/>
                </p:nvSpPr>
                <p:spPr>
                  <a:xfrm flipH="1">
                    <a:off x="3951909"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0" name="Rectangle 599">
                    <a:extLst>
                      <a:ext uri="{FF2B5EF4-FFF2-40B4-BE49-F238E27FC236}">
                        <a16:creationId xmlns:a16="http://schemas.microsoft.com/office/drawing/2014/main" id="{F68C619E-5442-7A38-2F76-757A23A3D103}"/>
                      </a:ext>
                    </a:extLst>
                  </p:cNvPr>
                  <p:cNvSpPr/>
                  <p:nvPr/>
                </p:nvSpPr>
                <p:spPr>
                  <a:xfrm flipH="1">
                    <a:off x="4083498"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53" name="Picture 152" descr="A picture containing text&#10;&#10;Description automatically generated">
                <a:extLst>
                  <a:ext uri="{FF2B5EF4-FFF2-40B4-BE49-F238E27FC236}">
                    <a16:creationId xmlns:a16="http://schemas.microsoft.com/office/drawing/2014/main" id="{C71B1F5B-CFA1-0909-9F31-2DE1C9D10F2B}"/>
                  </a:ext>
                </a:extLst>
              </p:cNvPr>
              <p:cNvPicPr>
                <a:picLocks noChangeAspect="1"/>
              </p:cNvPicPr>
              <p:nvPr/>
            </p:nvPicPr>
            <p:blipFill>
              <a:blip r:embed="rId4"/>
              <a:stretch>
                <a:fillRect/>
              </a:stretch>
            </p:blipFill>
            <p:spPr>
              <a:xfrm>
                <a:off x="4009246" y="3591452"/>
                <a:ext cx="548640" cy="548640"/>
              </a:xfrm>
              <a:prstGeom prst="rect">
                <a:avLst/>
              </a:prstGeom>
            </p:spPr>
          </p:pic>
          <p:grpSp>
            <p:nvGrpSpPr>
              <p:cNvPr id="154" name="Group 153">
                <a:extLst>
                  <a:ext uri="{FF2B5EF4-FFF2-40B4-BE49-F238E27FC236}">
                    <a16:creationId xmlns:a16="http://schemas.microsoft.com/office/drawing/2014/main" id="{F24AA301-64FC-BE0C-797A-F0DE985B1666}"/>
                  </a:ext>
                </a:extLst>
              </p:cNvPr>
              <p:cNvGrpSpPr/>
              <p:nvPr/>
            </p:nvGrpSpPr>
            <p:grpSpPr>
              <a:xfrm>
                <a:off x="5099685" y="3539235"/>
                <a:ext cx="896317" cy="653075"/>
                <a:chOff x="2172689" y="2806445"/>
                <a:chExt cx="896317" cy="653075"/>
              </a:xfrm>
            </p:grpSpPr>
            <p:pic>
              <p:nvPicPr>
                <p:cNvPr id="582" name="Picture 4">
                  <a:extLst>
                    <a:ext uri="{FF2B5EF4-FFF2-40B4-BE49-F238E27FC236}">
                      <a16:creationId xmlns:a16="http://schemas.microsoft.com/office/drawing/2014/main" id="{F1DFBD4B-9912-ACD9-3506-780A329C288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172689"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583" name="Picture 4">
                  <a:extLst>
                    <a:ext uri="{FF2B5EF4-FFF2-40B4-BE49-F238E27FC236}">
                      <a16:creationId xmlns:a16="http://schemas.microsoft.com/office/drawing/2014/main" id="{08A3602E-5653-3004-91AA-54388DF665D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294310"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584" name="Picture 4">
                  <a:extLst>
                    <a:ext uri="{FF2B5EF4-FFF2-40B4-BE49-F238E27FC236}">
                      <a16:creationId xmlns:a16="http://schemas.microsoft.com/office/drawing/2014/main" id="{009CBE86-C5E9-DA77-83C4-E0BE52542AF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124370">
                  <a:off x="2415931" y="2806445"/>
                  <a:ext cx="653075" cy="6530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5" name="Group 154">
                <a:extLst>
                  <a:ext uri="{FF2B5EF4-FFF2-40B4-BE49-F238E27FC236}">
                    <a16:creationId xmlns:a16="http://schemas.microsoft.com/office/drawing/2014/main" id="{5A9DC375-1CAC-9714-587B-52DCE27350E2}"/>
                  </a:ext>
                </a:extLst>
              </p:cNvPr>
              <p:cNvGrpSpPr/>
              <p:nvPr/>
            </p:nvGrpSpPr>
            <p:grpSpPr>
              <a:xfrm flipH="1">
                <a:off x="3310583" y="3539235"/>
                <a:ext cx="885664" cy="653075"/>
                <a:chOff x="2172689" y="2806445"/>
                <a:chExt cx="896317" cy="653075"/>
              </a:xfrm>
            </p:grpSpPr>
            <p:pic>
              <p:nvPicPr>
                <p:cNvPr id="579" name="Picture 4">
                  <a:extLst>
                    <a:ext uri="{FF2B5EF4-FFF2-40B4-BE49-F238E27FC236}">
                      <a16:creationId xmlns:a16="http://schemas.microsoft.com/office/drawing/2014/main" id="{C375950D-610C-359F-3C0D-543DF0FE911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8124370">
                  <a:off x="2172689"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580" name="Picture 4">
                  <a:extLst>
                    <a:ext uri="{FF2B5EF4-FFF2-40B4-BE49-F238E27FC236}">
                      <a16:creationId xmlns:a16="http://schemas.microsoft.com/office/drawing/2014/main" id="{126AD5F2-EBC0-5D2E-DB99-3B5208A48BC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8124370">
                  <a:off x="2294310" y="2806445"/>
                  <a:ext cx="653075" cy="653075"/>
                </a:xfrm>
                <a:prstGeom prst="rect">
                  <a:avLst/>
                </a:prstGeom>
                <a:noFill/>
                <a:extLst>
                  <a:ext uri="{909E8E84-426E-40DD-AFC4-6F175D3DCCD1}">
                    <a14:hiddenFill xmlns:a14="http://schemas.microsoft.com/office/drawing/2010/main">
                      <a:solidFill>
                        <a:srgbClr val="FFFFFF"/>
                      </a:solidFill>
                    </a14:hiddenFill>
                  </a:ext>
                </a:extLst>
              </p:spPr>
            </p:pic>
            <p:pic>
              <p:nvPicPr>
                <p:cNvPr id="581" name="Picture 4">
                  <a:extLst>
                    <a:ext uri="{FF2B5EF4-FFF2-40B4-BE49-F238E27FC236}">
                      <a16:creationId xmlns:a16="http://schemas.microsoft.com/office/drawing/2014/main" id="{3F26DC26-CAC5-6F82-8BFC-1C8048DB239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8124370">
                  <a:off x="2415931" y="2806445"/>
                  <a:ext cx="653075" cy="653075"/>
                </a:xfrm>
                <a:prstGeom prst="rect">
                  <a:avLst/>
                </a:prstGeom>
                <a:noFill/>
                <a:extLst>
                  <a:ext uri="{909E8E84-426E-40DD-AFC4-6F175D3DCCD1}">
                    <a14:hiddenFill xmlns:a14="http://schemas.microsoft.com/office/drawing/2010/main">
                      <a:solidFill>
                        <a:srgbClr val="FFFFFF"/>
                      </a:solidFill>
                    </a14:hiddenFill>
                  </a:ext>
                </a:extLst>
              </p:spPr>
            </p:pic>
          </p:grpSp>
          <p:pic>
            <p:nvPicPr>
              <p:cNvPr id="156" name="Picture 155" descr="A picture containing text&#10;&#10;Description automatically generated">
                <a:extLst>
                  <a:ext uri="{FF2B5EF4-FFF2-40B4-BE49-F238E27FC236}">
                    <a16:creationId xmlns:a16="http://schemas.microsoft.com/office/drawing/2014/main" id="{44E9EC6A-8872-E9AB-391C-ACB124405AE5}"/>
                  </a:ext>
                </a:extLst>
              </p:cNvPr>
              <p:cNvPicPr>
                <a:picLocks noChangeAspect="1"/>
              </p:cNvPicPr>
              <p:nvPr/>
            </p:nvPicPr>
            <p:blipFill>
              <a:blip r:embed="rId4"/>
              <a:stretch>
                <a:fillRect/>
              </a:stretch>
            </p:blipFill>
            <p:spPr>
              <a:xfrm>
                <a:off x="4743171" y="3591452"/>
                <a:ext cx="548640" cy="548640"/>
              </a:xfrm>
              <a:prstGeom prst="rect">
                <a:avLst/>
              </a:prstGeom>
            </p:spPr>
          </p:pic>
          <p:sp>
            <p:nvSpPr>
              <p:cNvPr id="157" name="Arrow: Left-Right 156">
                <a:extLst>
                  <a:ext uri="{FF2B5EF4-FFF2-40B4-BE49-F238E27FC236}">
                    <a16:creationId xmlns:a16="http://schemas.microsoft.com/office/drawing/2014/main" id="{C523A959-E080-811A-A2B1-FA443ABDD22B}"/>
                  </a:ext>
                </a:extLst>
              </p:cNvPr>
              <p:cNvSpPr/>
              <p:nvPr/>
            </p:nvSpPr>
            <p:spPr>
              <a:xfrm>
                <a:off x="4539739" y="3696495"/>
                <a:ext cx="210977" cy="338554"/>
              </a:xfrm>
              <a:prstGeom prst="leftRightArrow">
                <a:avLst>
                  <a:gd name="adj1" fmla="val 50000"/>
                  <a:gd name="adj2" fmla="val 26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158" name="TextBox 157">
                <a:extLst>
                  <a:ext uri="{FF2B5EF4-FFF2-40B4-BE49-F238E27FC236}">
                    <a16:creationId xmlns:a16="http://schemas.microsoft.com/office/drawing/2014/main" id="{D37DFA69-1B4F-5BA3-73B1-F0F26D026F28}"/>
                  </a:ext>
                </a:extLst>
              </p:cNvPr>
              <p:cNvSpPr txBox="1"/>
              <p:nvPr/>
            </p:nvSpPr>
            <p:spPr>
              <a:xfrm>
                <a:off x="4506012" y="3773439"/>
                <a:ext cx="293670" cy="184666"/>
              </a:xfrm>
              <a:prstGeom prst="rect">
                <a:avLst/>
              </a:prstGeom>
              <a:noFill/>
            </p:spPr>
            <p:txBody>
              <a:bodyPr wrap="none" rtlCol="0">
                <a:spAutoFit/>
              </a:bodyPr>
              <a:lstStyle/>
              <a:p>
                <a:r>
                  <a:rPr lang="en-US" sz="600" dirty="0">
                    <a:solidFill>
                      <a:schemeClr val="bg1"/>
                    </a:solidFill>
                  </a:rPr>
                  <a:t>UPI</a:t>
                </a:r>
              </a:p>
            </p:txBody>
          </p:sp>
          <p:sp>
            <p:nvSpPr>
              <p:cNvPr id="160" name="TextBox 159">
                <a:extLst>
                  <a:ext uri="{FF2B5EF4-FFF2-40B4-BE49-F238E27FC236}">
                    <a16:creationId xmlns:a16="http://schemas.microsoft.com/office/drawing/2014/main" id="{0A061A23-3E8E-B0EB-F351-E4634E312BBE}"/>
                  </a:ext>
                </a:extLst>
              </p:cNvPr>
              <p:cNvSpPr txBox="1"/>
              <p:nvPr/>
            </p:nvSpPr>
            <p:spPr>
              <a:xfrm>
                <a:off x="4811435" y="3727273"/>
                <a:ext cx="425116" cy="276999"/>
              </a:xfrm>
              <a:prstGeom prst="rect">
                <a:avLst/>
              </a:prstGeom>
              <a:noFill/>
            </p:spPr>
            <p:txBody>
              <a:bodyPr wrap="none" rtlCol="0">
                <a:spAutoFit/>
              </a:bodyPr>
              <a:lstStyle/>
              <a:p>
                <a:r>
                  <a:rPr lang="en-US" sz="1200" b="1" dirty="0">
                    <a:solidFill>
                      <a:schemeClr val="bg1"/>
                    </a:solidFill>
                  </a:rPr>
                  <a:t>SPR</a:t>
                </a:r>
              </a:p>
            </p:txBody>
          </p:sp>
          <p:sp>
            <p:nvSpPr>
              <p:cNvPr id="161" name="TextBox 160">
                <a:extLst>
                  <a:ext uri="{FF2B5EF4-FFF2-40B4-BE49-F238E27FC236}">
                    <a16:creationId xmlns:a16="http://schemas.microsoft.com/office/drawing/2014/main" id="{0899025F-AD9F-F3F2-F84A-1C20BCE40BE4}"/>
                  </a:ext>
                </a:extLst>
              </p:cNvPr>
              <p:cNvSpPr txBox="1"/>
              <p:nvPr/>
            </p:nvSpPr>
            <p:spPr>
              <a:xfrm>
                <a:off x="4076580" y="3727273"/>
                <a:ext cx="425116" cy="276999"/>
              </a:xfrm>
              <a:prstGeom prst="rect">
                <a:avLst/>
              </a:prstGeom>
              <a:noFill/>
            </p:spPr>
            <p:txBody>
              <a:bodyPr wrap="none" rtlCol="0">
                <a:spAutoFit/>
              </a:bodyPr>
              <a:lstStyle/>
              <a:p>
                <a:r>
                  <a:rPr lang="en-US" sz="1200" b="1" dirty="0">
                    <a:solidFill>
                      <a:schemeClr val="bg1"/>
                    </a:solidFill>
                  </a:rPr>
                  <a:t>SPR</a:t>
                </a:r>
              </a:p>
            </p:txBody>
          </p:sp>
          <p:grpSp>
            <p:nvGrpSpPr>
              <p:cNvPr id="162" name="Group 161">
                <a:extLst>
                  <a:ext uri="{FF2B5EF4-FFF2-40B4-BE49-F238E27FC236}">
                    <a16:creationId xmlns:a16="http://schemas.microsoft.com/office/drawing/2014/main" id="{2AC8951E-FB14-21FB-DD5E-D3236B15526D}"/>
                  </a:ext>
                </a:extLst>
              </p:cNvPr>
              <p:cNvGrpSpPr/>
              <p:nvPr/>
            </p:nvGrpSpPr>
            <p:grpSpPr>
              <a:xfrm>
                <a:off x="5005659" y="4911027"/>
                <a:ext cx="847682" cy="397677"/>
                <a:chOff x="8822453" y="3662705"/>
                <a:chExt cx="847682" cy="397677"/>
              </a:xfrm>
            </p:grpSpPr>
            <p:sp>
              <p:nvSpPr>
                <p:cNvPr id="163" name="Rectangle 162">
                  <a:extLst>
                    <a:ext uri="{FF2B5EF4-FFF2-40B4-BE49-F238E27FC236}">
                      <a16:creationId xmlns:a16="http://schemas.microsoft.com/office/drawing/2014/main" id="{4D1E7080-9648-1DF6-652E-27BB393A92F2}"/>
                    </a:ext>
                  </a:extLst>
                </p:cNvPr>
                <p:cNvSpPr/>
                <p:nvPr/>
              </p:nvSpPr>
              <p:spPr>
                <a:xfrm>
                  <a:off x="8822453" y="3662705"/>
                  <a:ext cx="847682" cy="397677"/>
                </a:xfrm>
                <a:prstGeom prst="rect">
                  <a:avLst/>
                </a:prstGeom>
                <a:solidFill>
                  <a:srgbClr val="A7D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5226C919-FBDC-A739-2308-4F9CCBBEEE01}"/>
                    </a:ext>
                  </a:extLst>
                </p:cNvPr>
                <p:cNvGrpSpPr/>
                <p:nvPr/>
              </p:nvGrpSpPr>
              <p:grpSpPr>
                <a:xfrm>
                  <a:off x="8874409" y="3680013"/>
                  <a:ext cx="769481" cy="370321"/>
                  <a:chOff x="3359736" y="3058679"/>
                  <a:chExt cx="769481" cy="370321"/>
                </a:xfrm>
              </p:grpSpPr>
              <p:sp>
                <p:nvSpPr>
                  <p:cNvPr id="175" name="Rectangle 174">
                    <a:extLst>
                      <a:ext uri="{FF2B5EF4-FFF2-40B4-BE49-F238E27FC236}">
                        <a16:creationId xmlns:a16="http://schemas.microsoft.com/office/drawing/2014/main" id="{AE069D4D-9099-CBCC-AF5D-DC55855A7793}"/>
                      </a:ext>
                    </a:extLst>
                  </p:cNvPr>
                  <p:cNvSpPr/>
                  <p:nvPr/>
                </p:nvSpPr>
                <p:spPr>
                  <a:xfrm flipH="1">
                    <a:off x="3359736"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Rectangle 175">
                    <a:extLst>
                      <a:ext uri="{FF2B5EF4-FFF2-40B4-BE49-F238E27FC236}">
                        <a16:creationId xmlns:a16="http://schemas.microsoft.com/office/drawing/2014/main" id="{B179A688-211B-C1A3-3E98-7EADDAEA8A84}"/>
                      </a:ext>
                    </a:extLst>
                  </p:cNvPr>
                  <p:cNvSpPr/>
                  <p:nvPr/>
                </p:nvSpPr>
                <p:spPr>
                  <a:xfrm flipH="1">
                    <a:off x="3425533"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Rectangle 176">
                    <a:extLst>
                      <a:ext uri="{FF2B5EF4-FFF2-40B4-BE49-F238E27FC236}">
                        <a16:creationId xmlns:a16="http://schemas.microsoft.com/office/drawing/2014/main" id="{1D06D8CA-80E0-2056-2466-1481DF6B7E4D}"/>
                      </a:ext>
                    </a:extLst>
                  </p:cNvPr>
                  <p:cNvSpPr/>
                  <p:nvPr/>
                </p:nvSpPr>
                <p:spPr>
                  <a:xfrm flipH="1">
                    <a:off x="3491330"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Rectangle 184">
                    <a:extLst>
                      <a:ext uri="{FF2B5EF4-FFF2-40B4-BE49-F238E27FC236}">
                        <a16:creationId xmlns:a16="http://schemas.microsoft.com/office/drawing/2014/main" id="{8C702021-F556-B6B8-63D0-33E27E6BFB0A}"/>
                      </a:ext>
                    </a:extLst>
                  </p:cNvPr>
                  <p:cNvSpPr/>
                  <p:nvPr/>
                </p:nvSpPr>
                <p:spPr>
                  <a:xfrm flipH="1">
                    <a:off x="3557127"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Rectangle 185">
                    <a:extLst>
                      <a:ext uri="{FF2B5EF4-FFF2-40B4-BE49-F238E27FC236}">
                        <a16:creationId xmlns:a16="http://schemas.microsoft.com/office/drawing/2014/main" id="{DE20D339-E6BC-A319-8414-C4ED69DED0F2}"/>
                      </a:ext>
                    </a:extLst>
                  </p:cNvPr>
                  <p:cNvSpPr/>
                  <p:nvPr/>
                </p:nvSpPr>
                <p:spPr>
                  <a:xfrm flipH="1">
                    <a:off x="3622924"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Rectangle 186">
                    <a:extLst>
                      <a:ext uri="{FF2B5EF4-FFF2-40B4-BE49-F238E27FC236}">
                        <a16:creationId xmlns:a16="http://schemas.microsoft.com/office/drawing/2014/main" id="{954BEF68-F628-2612-B564-3B10E91C6C2C}"/>
                      </a:ext>
                    </a:extLst>
                  </p:cNvPr>
                  <p:cNvSpPr/>
                  <p:nvPr/>
                </p:nvSpPr>
                <p:spPr>
                  <a:xfrm flipH="1">
                    <a:off x="3688721" y="3058679"/>
                    <a:ext cx="45719" cy="370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1B82271C-25B1-B3A2-26C3-6D89D54F22D5}"/>
                      </a:ext>
                    </a:extLst>
                  </p:cNvPr>
                  <p:cNvSpPr/>
                  <p:nvPr/>
                </p:nvSpPr>
                <p:spPr>
                  <a:xfrm flipH="1">
                    <a:off x="3754518"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Rectangle 189">
                    <a:extLst>
                      <a:ext uri="{FF2B5EF4-FFF2-40B4-BE49-F238E27FC236}">
                        <a16:creationId xmlns:a16="http://schemas.microsoft.com/office/drawing/2014/main" id="{CAB36B4E-C93D-9728-B5C3-4DCB093B082B}"/>
                      </a:ext>
                    </a:extLst>
                  </p:cNvPr>
                  <p:cNvSpPr/>
                  <p:nvPr/>
                </p:nvSpPr>
                <p:spPr>
                  <a:xfrm flipH="1">
                    <a:off x="3820315"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Rectangle 190">
                    <a:extLst>
                      <a:ext uri="{FF2B5EF4-FFF2-40B4-BE49-F238E27FC236}">
                        <a16:creationId xmlns:a16="http://schemas.microsoft.com/office/drawing/2014/main" id="{5AD4EDFF-1933-7C63-43CF-601E4FE17DB8}"/>
                      </a:ext>
                    </a:extLst>
                  </p:cNvPr>
                  <p:cNvSpPr/>
                  <p:nvPr/>
                </p:nvSpPr>
                <p:spPr>
                  <a:xfrm flipH="1">
                    <a:off x="3886112"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6" name="Rectangle 575">
                    <a:extLst>
                      <a:ext uri="{FF2B5EF4-FFF2-40B4-BE49-F238E27FC236}">
                        <a16:creationId xmlns:a16="http://schemas.microsoft.com/office/drawing/2014/main" id="{BED3C9C0-0A9C-A638-1C8B-4DC03DAAAF24}"/>
                      </a:ext>
                    </a:extLst>
                  </p:cNvPr>
                  <p:cNvSpPr/>
                  <p:nvPr/>
                </p:nvSpPr>
                <p:spPr>
                  <a:xfrm flipH="1">
                    <a:off x="4017706"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7" name="Rectangle 576">
                    <a:extLst>
                      <a:ext uri="{FF2B5EF4-FFF2-40B4-BE49-F238E27FC236}">
                        <a16:creationId xmlns:a16="http://schemas.microsoft.com/office/drawing/2014/main" id="{2C16E7E4-0E54-D3D0-0DEC-43512C96E8D2}"/>
                      </a:ext>
                    </a:extLst>
                  </p:cNvPr>
                  <p:cNvSpPr/>
                  <p:nvPr/>
                </p:nvSpPr>
                <p:spPr>
                  <a:xfrm flipH="1">
                    <a:off x="3951909"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8" name="Rectangle 577">
                    <a:extLst>
                      <a:ext uri="{FF2B5EF4-FFF2-40B4-BE49-F238E27FC236}">
                        <a16:creationId xmlns:a16="http://schemas.microsoft.com/office/drawing/2014/main" id="{B0FBC239-D774-048E-D35C-FA7D1B618BF5}"/>
                      </a:ext>
                    </a:extLst>
                  </p:cNvPr>
                  <p:cNvSpPr/>
                  <p:nvPr/>
                </p:nvSpPr>
                <p:spPr>
                  <a:xfrm flipH="1">
                    <a:off x="4083498" y="3058679"/>
                    <a:ext cx="45719" cy="370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134" name="TextBox 133">
              <a:extLst>
                <a:ext uri="{FF2B5EF4-FFF2-40B4-BE49-F238E27FC236}">
                  <a16:creationId xmlns:a16="http://schemas.microsoft.com/office/drawing/2014/main" id="{0AB6A031-B069-0213-B9B4-A569EBD2BD3C}"/>
                </a:ext>
              </a:extLst>
            </p:cNvPr>
            <p:cNvSpPr txBox="1"/>
            <p:nvPr/>
          </p:nvSpPr>
          <p:spPr>
            <a:xfrm>
              <a:off x="4753250" y="2455096"/>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sp>
          <p:nvSpPr>
            <p:cNvPr id="135" name="TextBox 134">
              <a:extLst>
                <a:ext uri="{FF2B5EF4-FFF2-40B4-BE49-F238E27FC236}">
                  <a16:creationId xmlns:a16="http://schemas.microsoft.com/office/drawing/2014/main" id="{81086880-1D3B-431F-7D97-58AA1ECB719C}"/>
                </a:ext>
              </a:extLst>
            </p:cNvPr>
            <p:cNvSpPr txBox="1"/>
            <p:nvPr/>
          </p:nvSpPr>
          <p:spPr>
            <a:xfrm>
              <a:off x="4120505" y="2467190"/>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grpSp>
          <p:nvGrpSpPr>
            <p:cNvPr id="136" name="Group 135">
              <a:extLst>
                <a:ext uri="{FF2B5EF4-FFF2-40B4-BE49-F238E27FC236}">
                  <a16:creationId xmlns:a16="http://schemas.microsoft.com/office/drawing/2014/main" id="{D6ED47AE-AD3A-2C71-A052-19AF13F5B8B1}"/>
                </a:ext>
              </a:extLst>
            </p:cNvPr>
            <p:cNvGrpSpPr/>
            <p:nvPr/>
          </p:nvGrpSpPr>
          <p:grpSpPr>
            <a:xfrm>
              <a:off x="4023983" y="2276542"/>
              <a:ext cx="1271681" cy="640918"/>
              <a:chOff x="2639479" y="2311600"/>
              <a:chExt cx="1271681" cy="640918"/>
            </a:xfrm>
          </p:grpSpPr>
          <p:pic>
            <p:nvPicPr>
              <p:cNvPr id="137" name="Picture 2">
                <a:extLst>
                  <a:ext uri="{FF2B5EF4-FFF2-40B4-BE49-F238E27FC236}">
                    <a16:creationId xmlns:a16="http://schemas.microsoft.com/office/drawing/2014/main" id="{CCA07F50-B89B-6486-890E-59FB8EB112C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2639479" y="2312438"/>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a:extLst>
                  <a:ext uri="{FF2B5EF4-FFF2-40B4-BE49-F238E27FC236}">
                    <a16:creationId xmlns:a16="http://schemas.microsoft.com/office/drawing/2014/main" id="{8C9A7F62-B4E0-6F7C-40B9-28B8C6836C5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3271080" y="2311600"/>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9E92F15C-92DE-66D9-DFC5-7DBEA94D218F}"/>
                  </a:ext>
                </a:extLst>
              </p:cNvPr>
              <p:cNvSpPr/>
              <p:nvPr/>
            </p:nvSpPr>
            <p:spPr>
              <a:xfrm>
                <a:off x="2814351" y="2477758"/>
                <a:ext cx="294167" cy="234333"/>
              </a:xfrm>
              <a:prstGeom prst="rect">
                <a:avLst/>
              </a:prstGeom>
              <a:solidFill>
                <a:srgbClr val="39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Arial Narrow" panose="020B0606020202030204" pitchFamily="34" charset="0"/>
                </a:endParaRPr>
              </a:p>
            </p:txBody>
          </p:sp>
          <p:sp>
            <p:nvSpPr>
              <p:cNvPr id="140" name="Rectangle 139">
                <a:extLst>
                  <a:ext uri="{FF2B5EF4-FFF2-40B4-BE49-F238E27FC236}">
                    <a16:creationId xmlns:a16="http://schemas.microsoft.com/office/drawing/2014/main" id="{B5B96685-248D-D667-7F47-FE8BC5A4CBDA}"/>
                  </a:ext>
                </a:extLst>
              </p:cNvPr>
              <p:cNvSpPr/>
              <p:nvPr/>
            </p:nvSpPr>
            <p:spPr>
              <a:xfrm>
                <a:off x="3438959" y="2466846"/>
                <a:ext cx="294167" cy="234333"/>
              </a:xfrm>
              <a:prstGeom prst="rect">
                <a:avLst/>
              </a:prstGeom>
              <a:solidFill>
                <a:srgbClr val="39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Arial Narrow" panose="020B0606020202030204" pitchFamily="34" charset="0"/>
                </a:endParaRPr>
              </a:p>
            </p:txBody>
          </p:sp>
          <p:sp>
            <p:nvSpPr>
              <p:cNvPr id="141" name="TextBox 140">
                <a:extLst>
                  <a:ext uri="{FF2B5EF4-FFF2-40B4-BE49-F238E27FC236}">
                    <a16:creationId xmlns:a16="http://schemas.microsoft.com/office/drawing/2014/main" id="{306C67DB-9A40-F4BF-0B3B-7FC14CBFE389}"/>
                  </a:ext>
                </a:extLst>
              </p:cNvPr>
              <p:cNvSpPr txBox="1"/>
              <p:nvPr/>
            </p:nvSpPr>
            <p:spPr>
              <a:xfrm>
                <a:off x="3368748" y="2460337"/>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sp>
            <p:nvSpPr>
              <p:cNvPr id="142" name="TextBox 141">
                <a:extLst>
                  <a:ext uri="{FF2B5EF4-FFF2-40B4-BE49-F238E27FC236}">
                    <a16:creationId xmlns:a16="http://schemas.microsoft.com/office/drawing/2014/main" id="{554612FD-B91B-9BD1-8501-28233BE8B060}"/>
                  </a:ext>
                </a:extLst>
              </p:cNvPr>
              <p:cNvSpPr txBox="1"/>
              <p:nvPr/>
            </p:nvSpPr>
            <p:spPr>
              <a:xfrm>
                <a:off x="2736003" y="2472431"/>
                <a:ext cx="434734" cy="261610"/>
              </a:xfrm>
              <a:prstGeom prst="rect">
                <a:avLst/>
              </a:prstGeom>
              <a:noFill/>
            </p:spPr>
            <p:txBody>
              <a:bodyPr wrap="none" rtlCol="0">
                <a:spAutoFit/>
              </a:bodyPr>
              <a:lstStyle/>
              <a:p>
                <a:pPr algn="ctr"/>
                <a:r>
                  <a:rPr lang="en-US" sz="1050" dirty="0">
                    <a:solidFill>
                      <a:schemeClr val="bg1"/>
                    </a:solidFill>
                    <a:latin typeface="Arial Narrow" panose="020B0606020202030204" pitchFamily="34" charset="0"/>
                  </a:rPr>
                  <a:t>OCP</a:t>
                </a:r>
              </a:p>
            </p:txBody>
          </p:sp>
        </p:grpSp>
      </p:grpSp>
    </p:spTree>
    <p:extLst>
      <p:ext uri="{BB962C8B-B14F-4D97-AF65-F5344CB8AC3E}">
        <p14:creationId xmlns:p14="http://schemas.microsoft.com/office/powerpoint/2010/main" val="3110438404"/>
      </p:ext>
    </p:extLst>
  </p:cSld>
  <p:clrMapOvr>
    <a:masterClrMapping/>
  </p:clrMapOvr>
</p:sld>
</file>

<file path=ppt/theme/theme1.xml><?xml version="1.0" encoding="utf-8"?>
<a:theme xmlns:a="http://schemas.openxmlformats.org/drawingml/2006/main" name="Supermicro Theme 2020 JMZ">
  <a:themeElements>
    <a:clrScheme name="SupermicroPowerPoint2020">
      <a:dk1>
        <a:srgbClr val="000000"/>
      </a:dk1>
      <a:lt1>
        <a:srgbClr val="FFFFFF"/>
      </a:lt1>
      <a:dk2>
        <a:srgbClr val="545659"/>
      </a:dk2>
      <a:lt2>
        <a:srgbClr val="F3F3F3"/>
      </a:lt2>
      <a:accent1>
        <a:srgbClr val="009738"/>
      </a:accent1>
      <a:accent2>
        <a:srgbClr val="1082E4"/>
      </a:accent2>
      <a:accent3>
        <a:srgbClr val="462CB5"/>
      </a:accent3>
      <a:accent4>
        <a:srgbClr val="D22734"/>
      </a:accent4>
      <a:accent5>
        <a:srgbClr val="FFDD00"/>
      </a:accent5>
      <a:accent6>
        <a:srgbClr val="003A70"/>
      </a:accent6>
      <a:hlink>
        <a:srgbClr val="000000"/>
      </a:hlink>
      <a:folHlink>
        <a:srgbClr val="76777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C299FE-8CF2-4778-8E3A-A24C708E88AF}" vid="{C63B6AAF-112D-4E86-88CE-ECF28898E1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923C1B63962F46BE4DE6C6E9EF9509" ma:contentTypeVersion="2" ma:contentTypeDescription="Create a new document." ma:contentTypeScope="" ma:versionID="344b46db5d115758730c6782e162fd8c">
  <xsd:schema xmlns:xsd="http://www.w3.org/2001/XMLSchema" xmlns:xs="http://www.w3.org/2001/XMLSchema" xmlns:p="http://schemas.microsoft.com/office/2006/metadata/properties" xmlns:ns2="e083a6d7-9efe-47af-8a6b-bf1bab4c4735" targetNamespace="http://schemas.microsoft.com/office/2006/metadata/properties" ma:root="true" ma:fieldsID="86fad0f0999c5ed4705d2277d70a16ce" ns2:_="">
    <xsd:import namespace="e083a6d7-9efe-47af-8a6b-bf1bab4c473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83a6d7-9efe-47af-8a6b-bf1bab4c47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5EBC1B9-5AC0-4E32-8D31-DADB6A4BD65A}">
  <ds:schemaRefs>
    <ds:schemaRef ds:uri="http://schemas.microsoft.com/sharepoint/v3/contenttype/forms"/>
  </ds:schemaRefs>
</ds:datastoreItem>
</file>

<file path=customXml/itemProps2.xml><?xml version="1.0" encoding="utf-8"?>
<ds:datastoreItem xmlns:ds="http://schemas.openxmlformats.org/officeDocument/2006/customXml" ds:itemID="{01710876-B435-47F5-8612-C31C934D6A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83a6d7-9efe-47af-8a6b-bf1bab4c47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6672EA-1806-402E-A8EF-E841514A026F}">
  <ds:schemaRefs>
    <ds:schemaRef ds:uri="http://purl.org/dc/dcmitype/"/>
    <ds:schemaRef ds:uri="http://schemas.microsoft.com/office/2006/metadata/propertie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e083a6d7-9efe-47af-8a6b-bf1bab4c4735"/>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5348</TotalTime>
  <Words>1608</Words>
  <Application>Microsoft Office PowerPoint</Application>
  <PresentationFormat>Widescreen</PresentationFormat>
  <Paragraphs>392</Paragraphs>
  <Slides>19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Black</vt:lpstr>
      <vt:lpstr>Arial Narrow</vt:lpstr>
      <vt:lpstr>Calibri</vt:lpstr>
      <vt:lpstr>Calibri Light</vt:lpstr>
      <vt:lpstr>Verdana</vt:lpstr>
      <vt:lpstr>Supermicro Theme 2020 JMZ</vt:lpstr>
      <vt:lpstr>Next Gen EDSFF All Flash Storage Platform and CXL Solutions </vt:lpstr>
      <vt:lpstr>Agenda</vt:lpstr>
      <vt:lpstr>Benefits of EDSFF SSDs</vt:lpstr>
      <vt:lpstr>NVMe SSD Form Factor Comparison</vt:lpstr>
      <vt:lpstr>SMC EDSFF Storage Platform Release Timeline</vt:lpstr>
      <vt:lpstr>EDSFF Storage Platform Adoption</vt:lpstr>
      <vt:lpstr>Gen5 Petascale EDSFF Platform Innovation</vt:lpstr>
      <vt:lpstr>Gen5 Petascale EDSFF Platform Innovation</vt:lpstr>
      <vt:lpstr>X13 Intel Based Petascale Flexible Topology</vt:lpstr>
      <vt:lpstr>H13 AMD Based Petascale Flexible Topology</vt:lpstr>
      <vt:lpstr>PowerPoint Presentation</vt:lpstr>
      <vt:lpstr>PowerPoint Presentation</vt:lpstr>
      <vt:lpstr>Petascale All-NVMe Storage Key Advantages </vt:lpstr>
      <vt:lpstr>CXL Memory Module Solutions through Side Band</vt:lpstr>
      <vt:lpstr>CXL Memory Module Solutions through Side Band</vt:lpstr>
      <vt:lpstr>CXL Memory Module Solutions through Side Band</vt:lpstr>
      <vt:lpstr>Call to Action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Storage Solutions and Products Update (0306)</dc:title>
  <dc:creator>Patrick Chiu (System);Vince Chen (System)</dc:creator>
  <cp:keywords>Storage Solutions and Products Update (0306)</cp:keywords>
  <cp:lastModifiedBy>Patrick Chiu (System)</cp:lastModifiedBy>
  <cp:revision>83</cp:revision>
  <cp:lastPrinted>2023-01-25T20:10:48Z</cp:lastPrinted>
  <dcterms:created xsi:type="dcterms:W3CDTF">2023-02-15T15:37:09Z</dcterms:created>
  <dcterms:modified xsi:type="dcterms:W3CDTF">2023-07-04T04:49:03Z</dcterms:modified>
  <cp:category>Storage Solutions and Products Update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0x010100D1923C1B63962F46BE4DE6C6E9EF9509</vt:lpwstr>
  </property>
</Properties>
</file>