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40.jpg" ContentType="image/jpg"/>
  <Override PartName="/ppt/media/image41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904" r:id="rId1"/>
  </p:sldMasterIdLst>
  <p:notesMasterIdLst>
    <p:notesMasterId r:id="rId25"/>
  </p:notesMasterIdLst>
  <p:handoutMasterIdLst>
    <p:handoutMasterId r:id="rId26"/>
  </p:handoutMasterIdLst>
  <p:sldIdLst>
    <p:sldId id="2147309265" r:id="rId2"/>
    <p:sldId id="459" r:id="rId3"/>
    <p:sldId id="2147309276" r:id="rId4"/>
    <p:sldId id="2147309275" r:id="rId5"/>
    <p:sldId id="2147309287" r:id="rId6"/>
    <p:sldId id="2142532882" r:id="rId7"/>
    <p:sldId id="2142532883" r:id="rId8"/>
    <p:sldId id="2147309264" r:id="rId9"/>
    <p:sldId id="2147309263" r:id="rId10"/>
    <p:sldId id="2147309267" r:id="rId11"/>
    <p:sldId id="2147309277" r:id="rId12"/>
    <p:sldId id="2147309271" r:id="rId13"/>
    <p:sldId id="2147309274" r:id="rId14"/>
    <p:sldId id="2147309269" r:id="rId15"/>
    <p:sldId id="2147309280" r:id="rId16"/>
    <p:sldId id="2147309281" r:id="rId17"/>
    <p:sldId id="2147309268" r:id="rId18"/>
    <p:sldId id="2147309282" r:id="rId19"/>
    <p:sldId id="2147309284" r:id="rId20"/>
    <p:sldId id="2147309288" r:id="rId21"/>
    <p:sldId id="2147309289" r:id="rId22"/>
    <p:sldId id="2147309286" r:id="rId23"/>
    <p:sldId id="1401" r:id="rId24"/>
  </p:sldIdLst>
  <p:sldSz cx="12192000" cy="6858000"/>
  <p:notesSz cx="6797675" cy="9926638"/>
  <p:defaultTextStyle>
    <a:defPPr>
      <a:defRPr lang="en-US"/>
    </a:defPPr>
    <a:lvl1pPr marL="0" algn="l" defTabSz="405063" rtl="0" eaLnBrk="1" latinLnBrk="0" hangingPunct="1">
      <a:defRPr sz="1595" kern="1200">
        <a:solidFill>
          <a:schemeClr val="tx1"/>
        </a:solidFill>
        <a:latin typeface="+mn-lt"/>
        <a:ea typeface="+mn-ea"/>
        <a:cs typeface="+mn-cs"/>
      </a:defRPr>
    </a:lvl1pPr>
    <a:lvl2pPr marL="405063" algn="l" defTabSz="405063" rtl="0" eaLnBrk="1" latinLnBrk="0" hangingPunct="1">
      <a:defRPr sz="1595" kern="1200">
        <a:solidFill>
          <a:schemeClr val="tx1"/>
        </a:solidFill>
        <a:latin typeface="+mn-lt"/>
        <a:ea typeface="+mn-ea"/>
        <a:cs typeface="+mn-cs"/>
      </a:defRPr>
    </a:lvl2pPr>
    <a:lvl3pPr marL="810126" algn="l" defTabSz="405063" rtl="0" eaLnBrk="1" latinLnBrk="0" hangingPunct="1">
      <a:defRPr sz="1595" kern="1200">
        <a:solidFill>
          <a:schemeClr val="tx1"/>
        </a:solidFill>
        <a:latin typeface="+mn-lt"/>
        <a:ea typeface="+mn-ea"/>
        <a:cs typeface="+mn-cs"/>
      </a:defRPr>
    </a:lvl3pPr>
    <a:lvl4pPr marL="1215189" algn="l" defTabSz="405063" rtl="0" eaLnBrk="1" latinLnBrk="0" hangingPunct="1">
      <a:defRPr sz="1595" kern="1200">
        <a:solidFill>
          <a:schemeClr val="tx1"/>
        </a:solidFill>
        <a:latin typeface="+mn-lt"/>
        <a:ea typeface="+mn-ea"/>
        <a:cs typeface="+mn-cs"/>
      </a:defRPr>
    </a:lvl4pPr>
    <a:lvl5pPr marL="1620252" algn="l" defTabSz="405063" rtl="0" eaLnBrk="1" latinLnBrk="0" hangingPunct="1">
      <a:defRPr sz="1595" kern="1200">
        <a:solidFill>
          <a:schemeClr val="tx1"/>
        </a:solidFill>
        <a:latin typeface="+mn-lt"/>
        <a:ea typeface="+mn-ea"/>
        <a:cs typeface="+mn-cs"/>
      </a:defRPr>
    </a:lvl5pPr>
    <a:lvl6pPr marL="2025315" algn="l" defTabSz="405063" rtl="0" eaLnBrk="1" latinLnBrk="0" hangingPunct="1">
      <a:defRPr sz="1595" kern="1200">
        <a:solidFill>
          <a:schemeClr val="tx1"/>
        </a:solidFill>
        <a:latin typeface="+mn-lt"/>
        <a:ea typeface="+mn-ea"/>
        <a:cs typeface="+mn-cs"/>
      </a:defRPr>
    </a:lvl6pPr>
    <a:lvl7pPr marL="2430378" algn="l" defTabSz="405063" rtl="0" eaLnBrk="1" latinLnBrk="0" hangingPunct="1">
      <a:defRPr sz="1595" kern="1200">
        <a:solidFill>
          <a:schemeClr val="tx1"/>
        </a:solidFill>
        <a:latin typeface="+mn-lt"/>
        <a:ea typeface="+mn-ea"/>
        <a:cs typeface="+mn-cs"/>
      </a:defRPr>
    </a:lvl7pPr>
    <a:lvl8pPr marL="2835441" algn="l" defTabSz="405063" rtl="0" eaLnBrk="1" latinLnBrk="0" hangingPunct="1">
      <a:defRPr sz="1595" kern="1200">
        <a:solidFill>
          <a:schemeClr val="tx1"/>
        </a:solidFill>
        <a:latin typeface="+mn-lt"/>
        <a:ea typeface="+mn-ea"/>
        <a:cs typeface="+mn-cs"/>
      </a:defRPr>
    </a:lvl8pPr>
    <a:lvl9pPr marL="3240504" algn="l" defTabSz="405063" rtl="0" eaLnBrk="1" latinLnBrk="0" hangingPunct="1">
      <a:defRPr sz="159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7333" userDrawn="1">
          <p15:clr>
            <a:srgbClr val="A4A3A4"/>
          </p15:clr>
        </p15:guide>
        <p15:guide id="6" pos="166" userDrawn="1">
          <p15:clr>
            <a:srgbClr val="A4A3A4"/>
          </p15:clr>
        </p15:guide>
        <p15:guide id="15" orient="horz" pos="7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088BF3"/>
    <a:srgbClr val="2A3E75"/>
    <a:srgbClr val="0D5C9E"/>
    <a:srgbClr val="CE7E1D"/>
    <a:srgbClr val="008DC1"/>
    <a:srgbClr val="385D8A"/>
    <a:srgbClr val="D9D9D9"/>
    <a:srgbClr val="BFBFBF"/>
    <a:srgbClr val="EA2B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14" autoAdjust="0"/>
    <p:restoredTop sz="70884" autoAdjust="0"/>
  </p:normalViewPr>
  <p:slideViewPr>
    <p:cSldViewPr>
      <p:cViewPr varScale="1">
        <p:scale>
          <a:sx n="89" d="100"/>
          <a:sy n="89" d="100"/>
        </p:scale>
        <p:origin x="2544" y="160"/>
      </p:cViewPr>
      <p:guideLst>
        <p:guide pos="7333"/>
        <p:guide pos="166"/>
        <p:guide orient="horz" pos="777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108" y="-126"/>
      </p:cViewPr>
      <p:guideLst>
        <p:guide orient="horz" pos="3126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1F1D9-EDA0-447F-9DF6-5E929B0B889A}" type="datetimeFigureOut">
              <a:rPr lang="ko-KR" altLang="en-US" smtClean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2023. 7. 4.</a:t>
            </a:fld>
            <a:endParaRPr lang="ko-KR" altLang="en-US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F678D-1D0B-457F-A555-7C8557A2E3C7}" type="slidenum">
              <a:rPr lang="ko-KR" altLang="en-US" smtClean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‹#›</a:t>
            </a:fld>
            <a:endParaRPr lang="ko-KR" altLang="en-US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8687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l">
              <a:defRPr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defRPr>
            </a:lvl1pPr>
          </a:lstStyle>
          <a:p>
            <a:fld id="{729F8F6F-F40D-4AC0-8862-013E2B611241}" type="datetimeFigureOut">
              <a:rPr lang="ko-KR" altLang="en-US" smtClean="0"/>
              <a:pPr/>
              <a:t>2023. 7. 4.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2" tIns="45656" rIns="91312" bIns="45656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312" tIns="45656" rIns="91312" bIns="45656" rtlCol="0"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l">
              <a:defRPr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defRPr>
            </a:lvl1pPr>
          </a:lstStyle>
          <a:p>
            <a:fld id="{D88712E4-13B7-4D40-B5E5-CD42D662803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2074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0126" rtl="0" eaLnBrk="1" latinLnBrk="1" hangingPunct="1">
      <a:defRPr sz="1063" kern="1200">
        <a:solidFill>
          <a:schemeClr val="tx1"/>
        </a:solidFill>
        <a:latin typeface="에스코어 드림 4 Regular" panose="020B0503030302020204" pitchFamily="34" charset="-127"/>
        <a:ea typeface="에스코어 드림 4 Regular" panose="020B0503030302020204" pitchFamily="34" charset="-127"/>
        <a:cs typeface="+mn-cs"/>
      </a:defRPr>
    </a:lvl1pPr>
    <a:lvl2pPr marL="405063" algn="l" defTabSz="810126" rtl="0" eaLnBrk="1" latinLnBrk="1" hangingPunct="1">
      <a:defRPr sz="1063" kern="1200">
        <a:solidFill>
          <a:schemeClr val="tx1"/>
        </a:solidFill>
        <a:latin typeface="에스코어 드림 4 Regular" panose="020B0503030302020204" pitchFamily="34" charset="-127"/>
        <a:ea typeface="에스코어 드림 4 Regular" panose="020B0503030302020204" pitchFamily="34" charset="-127"/>
        <a:cs typeface="+mn-cs"/>
      </a:defRPr>
    </a:lvl2pPr>
    <a:lvl3pPr marL="810126" algn="l" defTabSz="810126" rtl="0" eaLnBrk="1" latinLnBrk="1" hangingPunct="1">
      <a:defRPr sz="1063" kern="1200">
        <a:solidFill>
          <a:schemeClr val="tx1"/>
        </a:solidFill>
        <a:latin typeface="에스코어 드림 4 Regular" panose="020B0503030302020204" pitchFamily="34" charset="-127"/>
        <a:ea typeface="에스코어 드림 4 Regular" panose="020B0503030302020204" pitchFamily="34" charset="-127"/>
        <a:cs typeface="+mn-cs"/>
      </a:defRPr>
    </a:lvl3pPr>
    <a:lvl4pPr marL="1215189" algn="l" defTabSz="810126" rtl="0" eaLnBrk="1" latinLnBrk="1" hangingPunct="1">
      <a:defRPr sz="1063" kern="1200">
        <a:solidFill>
          <a:schemeClr val="tx1"/>
        </a:solidFill>
        <a:latin typeface="에스코어 드림 4 Regular" panose="020B0503030302020204" pitchFamily="34" charset="-127"/>
        <a:ea typeface="에스코어 드림 4 Regular" panose="020B0503030302020204" pitchFamily="34" charset="-127"/>
        <a:cs typeface="+mn-cs"/>
      </a:defRPr>
    </a:lvl4pPr>
    <a:lvl5pPr marL="1620252" algn="l" defTabSz="810126" rtl="0" eaLnBrk="1" latinLnBrk="1" hangingPunct="1">
      <a:defRPr sz="1063" kern="1200">
        <a:solidFill>
          <a:schemeClr val="tx1"/>
        </a:solidFill>
        <a:latin typeface="에스코어 드림 4 Regular" panose="020B0503030302020204" pitchFamily="34" charset="-127"/>
        <a:ea typeface="에스코어 드림 4 Regular" panose="020B0503030302020204" pitchFamily="34" charset="-127"/>
        <a:cs typeface="+mn-cs"/>
      </a:defRPr>
    </a:lvl5pPr>
    <a:lvl6pPr marL="2025315" algn="l" defTabSz="810126" rtl="0" eaLnBrk="1" latinLnBrk="1" hangingPunct="1">
      <a:defRPr sz="1063" kern="1200">
        <a:solidFill>
          <a:schemeClr val="tx1"/>
        </a:solidFill>
        <a:latin typeface="+mn-lt"/>
        <a:ea typeface="+mn-ea"/>
        <a:cs typeface="+mn-cs"/>
      </a:defRPr>
    </a:lvl6pPr>
    <a:lvl7pPr marL="2430378" algn="l" defTabSz="810126" rtl="0" eaLnBrk="1" latinLnBrk="1" hangingPunct="1">
      <a:defRPr sz="1063" kern="1200">
        <a:solidFill>
          <a:schemeClr val="tx1"/>
        </a:solidFill>
        <a:latin typeface="+mn-lt"/>
        <a:ea typeface="+mn-ea"/>
        <a:cs typeface="+mn-cs"/>
      </a:defRPr>
    </a:lvl7pPr>
    <a:lvl8pPr marL="2835441" algn="l" defTabSz="810126" rtl="0" eaLnBrk="1" latinLnBrk="1" hangingPunct="1">
      <a:defRPr sz="1063" kern="1200">
        <a:solidFill>
          <a:schemeClr val="tx1"/>
        </a:solidFill>
        <a:latin typeface="+mn-lt"/>
        <a:ea typeface="+mn-ea"/>
        <a:cs typeface="+mn-cs"/>
      </a:defRPr>
    </a:lvl8pPr>
    <a:lvl9pPr marL="3240504" algn="l" defTabSz="810126" rtl="0" eaLnBrk="1" latinLnBrk="1" hangingPunct="1">
      <a:defRPr sz="106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712E4-13B7-4D40-B5E5-CD42D6628037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5766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712E4-13B7-4D40-B5E5-CD42D6628037}" type="slidenum">
              <a:rPr lang="ko-KR" altLang="en-US" smtClean="0"/>
              <a:pPr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0989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712E4-13B7-4D40-B5E5-CD42D6628037}" type="slidenum">
              <a:rPr lang="ko-KR" altLang="en-US" smtClean="0"/>
              <a:pPr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2673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800" dirty="0"/>
              <a:t>System  process</a:t>
            </a:r>
            <a:endParaRPr lang="ko-KR" altLang="en-US" sz="18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712E4-13B7-4D40-B5E5-CD42D6628037}" type="slidenum">
              <a:rPr lang="ko-KR" altLang="en-US" smtClean="0"/>
              <a:pPr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356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712E4-13B7-4D40-B5E5-CD42D6628037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760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712E4-13B7-4D40-B5E5-CD42D6628037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9787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712E4-13B7-4D40-B5E5-CD42D6628037}" type="slidenum">
              <a:rPr lang="ko-KR" altLang="en-US" smtClean="0"/>
              <a:pPr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1591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712E4-13B7-4D40-B5E5-CD42D6628037}" type="slidenum">
              <a:rPr lang="ko-KR" altLang="en-US" smtClean="0"/>
              <a:pPr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1278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712E4-13B7-4D40-B5E5-CD42D6628037}" type="slidenum">
              <a:rPr lang="ko-KR" altLang="en-US" smtClean="0"/>
              <a:pPr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3947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물론 </a:t>
            </a:r>
            <a:r>
              <a:rPr lang="en-US" altLang="ko-KR" dirty="0"/>
              <a:t>redis</a:t>
            </a:r>
            <a:r>
              <a:rPr lang="ko-KR" altLang="en-US" dirty="0"/>
              <a:t>나 </a:t>
            </a:r>
            <a:r>
              <a:rPr lang="en-US" altLang="ko-KR" dirty="0"/>
              <a:t>rabbitMQ</a:t>
            </a:r>
            <a:r>
              <a:rPr lang="ko-KR" altLang="en-US" dirty="0"/>
              <a:t>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712E4-13B7-4D40-B5E5-CD42D6628037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261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712E4-13B7-4D40-B5E5-CD42D6628037}" type="slidenum">
              <a:rPr lang="ko-KR" altLang="en-US" smtClean="0"/>
              <a:pPr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9827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779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 userDrawn="1"/>
        </p:nvGrpSpPr>
        <p:grpSpPr>
          <a:xfrm>
            <a:off x="-1" y="0"/>
            <a:ext cx="1584000" cy="6687609"/>
            <a:chOff x="-1" y="0"/>
            <a:chExt cx="1584000" cy="6687609"/>
          </a:xfrm>
        </p:grpSpPr>
        <p:pic>
          <p:nvPicPr>
            <p:cNvPr id="133" name="그림 132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35360" y="6511055"/>
              <a:ext cx="1123767" cy="176554"/>
            </a:xfrm>
            <a:prstGeom prst="rect">
              <a:avLst/>
            </a:prstGeom>
          </p:spPr>
        </p:pic>
        <p:sp>
          <p:nvSpPr>
            <p:cNvPr id="134" name="자유형 133"/>
            <p:cNvSpPr/>
            <p:nvPr userDrawn="1"/>
          </p:nvSpPr>
          <p:spPr>
            <a:xfrm flipV="1">
              <a:off x="-1" y="0"/>
              <a:ext cx="1584000" cy="1341438"/>
            </a:xfrm>
            <a:custGeom>
              <a:avLst/>
              <a:gdLst>
                <a:gd name="connsiteX0" fmla="*/ 0 w 1584000"/>
                <a:gd name="connsiteY0" fmla="*/ 1341438 h 1341438"/>
                <a:gd name="connsiteX1" fmla="*/ 1584000 w 1584000"/>
                <a:gd name="connsiteY1" fmla="*/ 1341438 h 1341438"/>
                <a:gd name="connsiteX2" fmla="*/ 921397 w 1584000"/>
                <a:gd name="connsiteY2" fmla="*/ 432718 h 1341438"/>
                <a:gd name="connsiteX3" fmla="*/ 323291 w 1584000"/>
                <a:gd name="connsiteY3" fmla="*/ 432718 h 1341438"/>
                <a:gd name="connsiteX4" fmla="*/ 323291 w 1584000"/>
                <a:gd name="connsiteY4" fmla="*/ 243682 h 1341438"/>
                <a:gd name="connsiteX5" fmla="*/ 314326 w 1584000"/>
                <a:gd name="connsiteY5" fmla="*/ 243682 h 1341438"/>
                <a:gd name="connsiteX6" fmla="*/ 314326 w 1584000"/>
                <a:gd name="connsiteY6" fmla="*/ 0 h 1341438"/>
                <a:gd name="connsiteX7" fmla="*/ 0 w 1584000"/>
                <a:gd name="connsiteY7" fmla="*/ 0 h 134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4000" h="1341438">
                  <a:moveTo>
                    <a:pt x="0" y="1341438"/>
                  </a:moveTo>
                  <a:lnTo>
                    <a:pt x="1584000" y="1341438"/>
                  </a:lnTo>
                  <a:lnTo>
                    <a:pt x="921397" y="432718"/>
                  </a:lnTo>
                  <a:lnTo>
                    <a:pt x="323291" y="432718"/>
                  </a:lnTo>
                  <a:lnTo>
                    <a:pt x="323291" y="243682"/>
                  </a:lnTo>
                  <a:lnTo>
                    <a:pt x="314326" y="243682"/>
                  </a:lnTo>
                  <a:lnTo>
                    <a:pt x="3143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8B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05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endParaRPr>
            </a:p>
          </p:txBody>
        </p:sp>
        <p:sp>
          <p:nvSpPr>
            <p:cNvPr id="135" name="평행 사변형 134"/>
            <p:cNvSpPr/>
            <p:nvPr userDrawn="1"/>
          </p:nvSpPr>
          <p:spPr>
            <a:xfrm>
              <a:off x="155339" y="1097756"/>
              <a:ext cx="1035285" cy="243682"/>
            </a:xfrm>
            <a:prstGeom prst="parallelogram">
              <a:avLst>
                <a:gd name="adj" fmla="val 65065"/>
              </a:avLst>
            </a:prstGeom>
            <a:gradFill flip="none" rotWithShape="1">
              <a:gsLst>
                <a:gs pos="0">
                  <a:schemeClr val="tx1">
                    <a:alpha val="2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05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endParaRPr>
            </a:p>
          </p:txBody>
        </p:sp>
        <p:sp>
          <p:nvSpPr>
            <p:cNvPr id="136" name="평행 사변형 135"/>
            <p:cNvSpPr/>
            <p:nvPr userDrawn="1"/>
          </p:nvSpPr>
          <p:spPr>
            <a:xfrm>
              <a:off x="155339" y="1097756"/>
              <a:ext cx="1035285" cy="243682"/>
            </a:xfrm>
            <a:prstGeom prst="parallelogram">
              <a:avLst>
                <a:gd name="adj" fmla="val 6506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05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endParaRPr>
            </a:p>
          </p:txBody>
        </p:sp>
        <p:sp>
          <p:nvSpPr>
            <p:cNvPr id="137" name="평행 사변형 136"/>
            <p:cNvSpPr/>
            <p:nvPr userDrawn="1"/>
          </p:nvSpPr>
          <p:spPr>
            <a:xfrm>
              <a:off x="155339" y="1097756"/>
              <a:ext cx="1035285" cy="243682"/>
            </a:xfrm>
            <a:prstGeom prst="parallelogram">
              <a:avLst>
                <a:gd name="adj" fmla="val 65065"/>
              </a:avLst>
            </a:prstGeom>
            <a:gradFill flip="none" rotWithShape="1">
              <a:gsLst>
                <a:gs pos="0">
                  <a:schemeClr val="tx1">
                    <a:alpha val="2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05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endParaRPr>
            </a:p>
          </p:txBody>
        </p:sp>
        <p:sp>
          <p:nvSpPr>
            <p:cNvPr id="138" name="평행 사변형 137"/>
            <p:cNvSpPr/>
            <p:nvPr userDrawn="1"/>
          </p:nvSpPr>
          <p:spPr>
            <a:xfrm>
              <a:off x="155339" y="1097756"/>
              <a:ext cx="1035285" cy="243682"/>
            </a:xfrm>
            <a:prstGeom prst="parallelogram">
              <a:avLst>
                <a:gd name="adj" fmla="val 6506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05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endParaRPr>
            </a:p>
          </p:txBody>
        </p:sp>
        <p:sp>
          <p:nvSpPr>
            <p:cNvPr id="139" name="평행 사변형 138"/>
            <p:cNvSpPr/>
            <p:nvPr userDrawn="1"/>
          </p:nvSpPr>
          <p:spPr>
            <a:xfrm>
              <a:off x="155339" y="1097756"/>
              <a:ext cx="1035285" cy="243682"/>
            </a:xfrm>
            <a:prstGeom prst="parallelogram">
              <a:avLst>
                <a:gd name="adj" fmla="val 65065"/>
              </a:avLst>
            </a:prstGeom>
            <a:gradFill>
              <a:gsLst>
                <a:gs pos="0">
                  <a:schemeClr val="tx1">
                    <a:alpha val="2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05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endParaRPr>
            </a:p>
          </p:txBody>
        </p:sp>
        <p:sp>
          <p:nvSpPr>
            <p:cNvPr id="141" name="직사각형 140"/>
            <p:cNvSpPr/>
            <p:nvPr/>
          </p:nvSpPr>
          <p:spPr>
            <a:xfrm>
              <a:off x="323290" y="622874"/>
              <a:ext cx="862573" cy="4608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1A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endParaRPr>
            </a:p>
          </p:txBody>
        </p:sp>
        <p:sp>
          <p:nvSpPr>
            <p:cNvPr id="143" name="자유형 142"/>
            <p:cNvSpPr/>
            <p:nvPr userDrawn="1"/>
          </p:nvSpPr>
          <p:spPr>
            <a:xfrm rot="16200000" flipH="1">
              <a:off x="-146844" y="885831"/>
              <a:ext cx="733417" cy="177796"/>
            </a:xfrm>
            <a:custGeom>
              <a:avLst/>
              <a:gdLst>
                <a:gd name="connsiteX0" fmla="*/ 0 w 733417"/>
                <a:gd name="connsiteY0" fmla="*/ 177796 h 177796"/>
                <a:gd name="connsiteX1" fmla="*/ 47624 w 733417"/>
                <a:gd name="connsiteY1" fmla="*/ 177796 h 177796"/>
                <a:gd name="connsiteX2" fmla="*/ 53968 w 733417"/>
                <a:gd name="connsiteY2" fmla="*/ 177796 h 177796"/>
                <a:gd name="connsiteX3" fmla="*/ 97631 w 733417"/>
                <a:gd name="connsiteY3" fmla="*/ 177796 h 177796"/>
                <a:gd name="connsiteX4" fmla="*/ 101592 w 733417"/>
                <a:gd name="connsiteY4" fmla="*/ 177796 h 177796"/>
                <a:gd name="connsiteX5" fmla="*/ 145255 w 733417"/>
                <a:gd name="connsiteY5" fmla="*/ 177796 h 177796"/>
                <a:gd name="connsiteX6" fmla="*/ 151599 w 733417"/>
                <a:gd name="connsiteY6" fmla="*/ 177796 h 177796"/>
                <a:gd name="connsiteX7" fmla="*/ 173831 w 733417"/>
                <a:gd name="connsiteY7" fmla="*/ 177796 h 177796"/>
                <a:gd name="connsiteX8" fmla="*/ 199223 w 733417"/>
                <a:gd name="connsiteY8" fmla="*/ 177796 h 177796"/>
                <a:gd name="connsiteX9" fmla="*/ 221455 w 733417"/>
                <a:gd name="connsiteY9" fmla="*/ 177796 h 177796"/>
                <a:gd name="connsiteX10" fmla="*/ 227799 w 733417"/>
                <a:gd name="connsiteY10" fmla="*/ 177796 h 177796"/>
                <a:gd name="connsiteX11" fmla="*/ 271462 w 733417"/>
                <a:gd name="connsiteY11" fmla="*/ 177796 h 177796"/>
                <a:gd name="connsiteX12" fmla="*/ 275423 w 733417"/>
                <a:gd name="connsiteY12" fmla="*/ 177796 h 177796"/>
                <a:gd name="connsiteX13" fmla="*/ 297656 w 733417"/>
                <a:gd name="connsiteY13" fmla="*/ 177796 h 177796"/>
                <a:gd name="connsiteX14" fmla="*/ 319086 w 733417"/>
                <a:gd name="connsiteY14" fmla="*/ 177796 h 177796"/>
                <a:gd name="connsiteX15" fmla="*/ 325430 w 733417"/>
                <a:gd name="connsiteY15" fmla="*/ 177796 h 177796"/>
                <a:gd name="connsiteX16" fmla="*/ 345280 w 733417"/>
                <a:gd name="connsiteY16" fmla="*/ 177796 h 177796"/>
                <a:gd name="connsiteX17" fmla="*/ 351624 w 733417"/>
                <a:gd name="connsiteY17" fmla="*/ 177796 h 177796"/>
                <a:gd name="connsiteX18" fmla="*/ 373054 w 733417"/>
                <a:gd name="connsiteY18" fmla="*/ 177796 h 177796"/>
                <a:gd name="connsiteX19" fmla="*/ 395287 w 733417"/>
                <a:gd name="connsiteY19" fmla="*/ 177796 h 177796"/>
                <a:gd name="connsiteX20" fmla="*/ 399248 w 733417"/>
                <a:gd name="connsiteY20" fmla="*/ 177796 h 177796"/>
                <a:gd name="connsiteX21" fmla="*/ 442911 w 733417"/>
                <a:gd name="connsiteY21" fmla="*/ 177796 h 177796"/>
                <a:gd name="connsiteX22" fmla="*/ 449255 w 733417"/>
                <a:gd name="connsiteY22" fmla="*/ 177796 h 177796"/>
                <a:gd name="connsiteX23" fmla="*/ 496879 w 733417"/>
                <a:gd name="connsiteY23" fmla="*/ 177796 h 177796"/>
                <a:gd name="connsiteX24" fmla="*/ 733417 w 733417"/>
                <a:gd name="connsiteY24" fmla="*/ 19636 h 177796"/>
                <a:gd name="connsiteX25" fmla="*/ 733417 w 733417"/>
                <a:gd name="connsiteY25" fmla="*/ 0 h 177796"/>
                <a:gd name="connsiteX26" fmla="*/ 715160 w 733417"/>
                <a:gd name="connsiteY26" fmla="*/ 0 h 177796"/>
                <a:gd name="connsiteX27" fmla="*/ 708816 w 733417"/>
                <a:gd name="connsiteY27" fmla="*/ 0 h 177796"/>
                <a:gd name="connsiteX28" fmla="*/ 665153 w 733417"/>
                <a:gd name="connsiteY28" fmla="*/ 0 h 177796"/>
                <a:gd name="connsiteX29" fmla="*/ 661192 w 733417"/>
                <a:gd name="connsiteY29" fmla="*/ 0 h 177796"/>
                <a:gd name="connsiteX30" fmla="*/ 638959 w 733417"/>
                <a:gd name="connsiteY30" fmla="*/ 0 h 177796"/>
                <a:gd name="connsiteX31" fmla="*/ 617529 w 733417"/>
                <a:gd name="connsiteY31" fmla="*/ 0 h 177796"/>
                <a:gd name="connsiteX32" fmla="*/ 611185 w 733417"/>
                <a:gd name="connsiteY32" fmla="*/ 0 h 177796"/>
                <a:gd name="connsiteX33" fmla="*/ 591335 w 733417"/>
                <a:gd name="connsiteY33" fmla="*/ 0 h 177796"/>
                <a:gd name="connsiteX34" fmla="*/ 584991 w 733417"/>
                <a:gd name="connsiteY34" fmla="*/ 0 h 177796"/>
                <a:gd name="connsiteX35" fmla="*/ 563561 w 733417"/>
                <a:gd name="connsiteY35" fmla="*/ 0 h 177796"/>
                <a:gd name="connsiteX36" fmla="*/ 541328 w 733417"/>
                <a:gd name="connsiteY36" fmla="*/ 0 h 177796"/>
                <a:gd name="connsiteX37" fmla="*/ 537367 w 733417"/>
                <a:gd name="connsiteY37" fmla="*/ 0 h 177796"/>
                <a:gd name="connsiteX38" fmla="*/ 493704 w 733417"/>
                <a:gd name="connsiteY38" fmla="*/ 0 h 177796"/>
                <a:gd name="connsiteX39" fmla="*/ 487360 w 733417"/>
                <a:gd name="connsiteY39" fmla="*/ 0 h 177796"/>
                <a:gd name="connsiteX40" fmla="*/ 465128 w 733417"/>
                <a:gd name="connsiteY40" fmla="*/ 0 h 177796"/>
                <a:gd name="connsiteX41" fmla="*/ 439736 w 733417"/>
                <a:gd name="connsiteY41" fmla="*/ 0 h 177796"/>
                <a:gd name="connsiteX42" fmla="*/ 417504 w 733417"/>
                <a:gd name="connsiteY42" fmla="*/ 0 h 177796"/>
                <a:gd name="connsiteX43" fmla="*/ 411160 w 733417"/>
                <a:gd name="connsiteY43" fmla="*/ 0 h 177796"/>
                <a:gd name="connsiteX44" fmla="*/ 367497 w 733417"/>
                <a:gd name="connsiteY44" fmla="*/ 0 h 177796"/>
                <a:gd name="connsiteX45" fmla="*/ 363536 w 733417"/>
                <a:gd name="connsiteY45" fmla="*/ 0 h 177796"/>
                <a:gd name="connsiteX46" fmla="*/ 319873 w 733417"/>
                <a:gd name="connsiteY46" fmla="*/ 0 h 177796"/>
                <a:gd name="connsiteX47" fmla="*/ 313529 w 733417"/>
                <a:gd name="connsiteY47" fmla="*/ 0 h 177796"/>
                <a:gd name="connsiteX48" fmla="*/ 265905 w 733417"/>
                <a:gd name="connsiteY48" fmla="*/ 0 h 17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733417" h="177796">
                  <a:moveTo>
                    <a:pt x="0" y="177796"/>
                  </a:moveTo>
                  <a:lnTo>
                    <a:pt x="47624" y="177796"/>
                  </a:lnTo>
                  <a:lnTo>
                    <a:pt x="53968" y="177796"/>
                  </a:lnTo>
                  <a:lnTo>
                    <a:pt x="97631" y="177796"/>
                  </a:lnTo>
                  <a:lnTo>
                    <a:pt x="101592" y="177796"/>
                  </a:lnTo>
                  <a:lnTo>
                    <a:pt x="145255" y="177796"/>
                  </a:lnTo>
                  <a:lnTo>
                    <a:pt x="151599" y="177796"/>
                  </a:lnTo>
                  <a:lnTo>
                    <a:pt x="173831" y="177796"/>
                  </a:lnTo>
                  <a:lnTo>
                    <a:pt x="199223" y="177796"/>
                  </a:lnTo>
                  <a:lnTo>
                    <a:pt x="221455" y="177796"/>
                  </a:lnTo>
                  <a:lnTo>
                    <a:pt x="227799" y="177796"/>
                  </a:lnTo>
                  <a:lnTo>
                    <a:pt x="271462" y="177796"/>
                  </a:lnTo>
                  <a:lnTo>
                    <a:pt x="275423" y="177796"/>
                  </a:lnTo>
                  <a:lnTo>
                    <a:pt x="297656" y="177796"/>
                  </a:lnTo>
                  <a:lnTo>
                    <a:pt x="319086" y="177796"/>
                  </a:lnTo>
                  <a:lnTo>
                    <a:pt x="325430" y="177796"/>
                  </a:lnTo>
                  <a:lnTo>
                    <a:pt x="345280" y="177796"/>
                  </a:lnTo>
                  <a:lnTo>
                    <a:pt x="351624" y="177796"/>
                  </a:lnTo>
                  <a:lnTo>
                    <a:pt x="373054" y="177796"/>
                  </a:lnTo>
                  <a:lnTo>
                    <a:pt x="395287" y="177796"/>
                  </a:lnTo>
                  <a:lnTo>
                    <a:pt x="399248" y="177796"/>
                  </a:lnTo>
                  <a:lnTo>
                    <a:pt x="442911" y="177796"/>
                  </a:lnTo>
                  <a:lnTo>
                    <a:pt x="449255" y="177796"/>
                  </a:lnTo>
                  <a:lnTo>
                    <a:pt x="496879" y="177796"/>
                  </a:lnTo>
                  <a:lnTo>
                    <a:pt x="733417" y="19636"/>
                  </a:lnTo>
                  <a:lnTo>
                    <a:pt x="733417" y="0"/>
                  </a:lnTo>
                  <a:lnTo>
                    <a:pt x="715160" y="0"/>
                  </a:lnTo>
                  <a:lnTo>
                    <a:pt x="708816" y="0"/>
                  </a:lnTo>
                  <a:lnTo>
                    <a:pt x="665153" y="0"/>
                  </a:lnTo>
                  <a:lnTo>
                    <a:pt x="661192" y="0"/>
                  </a:lnTo>
                  <a:lnTo>
                    <a:pt x="638959" y="0"/>
                  </a:lnTo>
                  <a:lnTo>
                    <a:pt x="617529" y="0"/>
                  </a:lnTo>
                  <a:lnTo>
                    <a:pt x="611185" y="0"/>
                  </a:lnTo>
                  <a:lnTo>
                    <a:pt x="591335" y="0"/>
                  </a:lnTo>
                  <a:lnTo>
                    <a:pt x="584991" y="0"/>
                  </a:lnTo>
                  <a:lnTo>
                    <a:pt x="563561" y="0"/>
                  </a:lnTo>
                  <a:lnTo>
                    <a:pt x="541328" y="0"/>
                  </a:lnTo>
                  <a:lnTo>
                    <a:pt x="537367" y="0"/>
                  </a:lnTo>
                  <a:lnTo>
                    <a:pt x="493704" y="0"/>
                  </a:lnTo>
                  <a:lnTo>
                    <a:pt x="487360" y="0"/>
                  </a:lnTo>
                  <a:lnTo>
                    <a:pt x="465128" y="0"/>
                  </a:lnTo>
                  <a:lnTo>
                    <a:pt x="439736" y="0"/>
                  </a:lnTo>
                  <a:lnTo>
                    <a:pt x="417504" y="0"/>
                  </a:lnTo>
                  <a:lnTo>
                    <a:pt x="411160" y="0"/>
                  </a:lnTo>
                  <a:lnTo>
                    <a:pt x="367497" y="0"/>
                  </a:lnTo>
                  <a:lnTo>
                    <a:pt x="363536" y="0"/>
                  </a:lnTo>
                  <a:lnTo>
                    <a:pt x="319873" y="0"/>
                  </a:lnTo>
                  <a:lnTo>
                    <a:pt x="313529" y="0"/>
                  </a:lnTo>
                  <a:lnTo>
                    <a:pt x="26590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1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05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endParaRPr>
            </a:p>
          </p:txBody>
        </p:sp>
        <p:pic>
          <p:nvPicPr>
            <p:cNvPr id="144" name="그림 14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749248" cy="511200"/>
            </a:xfrm>
            <a:prstGeom prst="rect">
              <a:avLst/>
            </a:prstGeom>
          </p:spPr>
        </p:pic>
        <p:sp>
          <p:nvSpPr>
            <p:cNvPr id="147" name="자유형 146"/>
            <p:cNvSpPr/>
            <p:nvPr userDrawn="1"/>
          </p:nvSpPr>
          <p:spPr>
            <a:xfrm>
              <a:off x="910616" y="151110"/>
              <a:ext cx="363725" cy="169824"/>
            </a:xfrm>
            <a:custGeom>
              <a:avLst/>
              <a:gdLst>
                <a:gd name="connsiteX0" fmla="*/ 48083 w 363725"/>
                <a:gd name="connsiteY0" fmla="*/ 0 h 169824"/>
                <a:gd name="connsiteX1" fmla="*/ 363725 w 363725"/>
                <a:gd name="connsiteY1" fmla="*/ 0 h 169824"/>
                <a:gd name="connsiteX2" fmla="*/ 363725 w 363725"/>
                <a:gd name="connsiteY2" fmla="*/ 169824 h 169824"/>
                <a:gd name="connsiteX3" fmla="*/ 48083 w 363725"/>
                <a:gd name="connsiteY3" fmla="*/ 169824 h 169824"/>
                <a:gd name="connsiteX4" fmla="*/ 48083 w 363725"/>
                <a:gd name="connsiteY4" fmla="*/ 163215 h 169824"/>
                <a:gd name="connsiteX5" fmla="*/ 0 w 363725"/>
                <a:gd name="connsiteY5" fmla="*/ 163215 h 169824"/>
                <a:gd name="connsiteX6" fmla="*/ 16074 w 363725"/>
                <a:gd name="connsiteY6" fmla="*/ 98921 h 169824"/>
                <a:gd name="connsiteX7" fmla="*/ 48083 w 363725"/>
                <a:gd name="connsiteY7" fmla="*/ 98921 h 16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725" h="169824">
                  <a:moveTo>
                    <a:pt x="48083" y="0"/>
                  </a:moveTo>
                  <a:lnTo>
                    <a:pt x="363725" y="0"/>
                  </a:lnTo>
                  <a:lnTo>
                    <a:pt x="363725" y="169824"/>
                  </a:lnTo>
                  <a:lnTo>
                    <a:pt x="48083" y="169824"/>
                  </a:lnTo>
                  <a:lnTo>
                    <a:pt x="48083" y="163215"/>
                  </a:lnTo>
                  <a:lnTo>
                    <a:pt x="0" y="163215"/>
                  </a:lnTo>
                  <a:lnTo>
                    <a:pt x="16074" y="98921"/>
                  </a:lnTo>
                  <a:lnTo>
                    <a:pt x="48083" y="98921"/>
                  </a:lnTo>
                  <a:close/>
                </a:path>
              </a:pathLst>
            </a:custGeom>
            <a:gradFill flip="none" rotWithShape="1">
              <a:gsLst>
                <a:gs pos="96000">
                  <a:schemeClr val="tx1">
                    <a:alpha val="20000"/>
                  </a:schemeClr>
                </a:gs>
                <a:gs pos="41000">
                  <a:schemeClr val="tx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05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3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endParaRPr>
            </a:p>
          </p:txBody>
        </p:sp>
      </p:grpSp>
      <p:sp>
        <p:nvSpPr>
          <p:cNvPr id="26" name="직사각형 2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60B0">
                  <a:alpha val="95000"/>
                </a:srgbClr>
              </a:gs>
              <a:gs pos="82000">
                <a:srgbClr val="011528">
                  <a:alpha val="95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05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9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13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25C02909-8E03-4B7E-86AC-10173DF864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60B0">
                  <a:alpha val="95000"/>
                </a:srgbClr>
              </a:gs>
              <a:gs pos="82000">
                <a:srgbClr val="011528">
                  <a:alpha val="95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05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9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88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기본">
    <p:bg>
      <p:bgPr>
        <a:solidFill>
          <a:srgbClr val="F6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-2" y="0"/>
            <a:ext cx="12192000" cy="890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47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pic>
        <p:nvPicPr>
          <p:cNvPr id="11" name="그림 1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82087" y="6510532"/>
            <a:ext cx="1134354" cy="10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hidden="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5"/>
          <a:stretch/>
        </p:blipFill>
        <p:spPr>
          <a:xfrm>
            <a:off x="1" y="0"/>
            <a:ext cx="1202003" cy="579900"/>
          </a:xfrm>
          <a:prstGeom prst="rect">
            <a:avLst/>
          </a:prstGeom>
        </p:spPr>
      </p:pic>
      <p:sp>
        <p:nvSpPr>
          <p:cNvPr id="2" name="직사각형 1" hidden="1"/>
          <p:cNvSpPr/>
          <p:nvPr userDrawn="1"/>
        </p:nvSpPr>
        <p:spPr>
          <a:xfrm>
            <a:off x="458897" y="1157881"/>
            <a:ext cx="11274205" cy="5106776"/>
          </a:xfrm>
          <a:prstGeom prst="rect">
            <a:avLst/>
          </a:prstGeom>
          <a:noFill/>
          <a:ln w="3175">
            <a:solidFill>
              <a:srgbClr val="CAD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47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17" name="직사각형 16"/>
          <p:cNvSpPr/>
          <p:nvPr userDrawn="1"/>
        </p:nvSpPr>
        <p:spPr>
          <a:xfrm flipH="1" flipV="1">
            <a:off x="-2" y="890281"/>
            <a:ext cx="12192000" cy="13016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1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47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18" name="제목 37"/>
          <p:cNvSpPr>
            <a:spLocks noGrp="1"/>
          </p:cNvSpPr>
          <p:nvPr>
            <p:ph type="title"/>
          </p:nvPr>
        </p:nvSpPr>
        <p:spPr>
          <a:xfrm>
            <a:off x="348190" y="390900"/>
            <a:ext cx="11393059" cy="501487"/>
          </a:xfrm>
        </p:spPr>
        <p:txBody>
          <a:bodyPr>
            <a:normAutofit/>
          </a:bodyPr>
          <a:lstStyle>
            <a:lvl1pPr marL="0" algn="l" defTabSz="914406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2540" b="1" kern="1200" spc="-136" dirty="0">
                <a:gradFill>
                  <a:gsLst>
                    <a:gs pos="18182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40" name="그림 39" hidden="1"/>
          <p:cNvPicPr>
            <a:picLocks noChangeAspect="1"/>
          </p:cNvPicPr>
          <p:nvPr userDrawn="1"/>
        </p:nvPicPr>
        <p:blipFill rotWithShape="1">
          <a:blip r:embed="rId4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2" t="34688"/>
          <a:stretch/>
        </p:blipFill>
        <p:spPr>
          <a:xfrm>
            <a:off x="0" y="1"/>
            <a:ext cx="662551" cy="534904"/>
          </a:xfrm>
          <a:prstGeom prst="rect">
            <a:avLst/>
          </a:prstGeom>
        </p:spPr>
      </p:pic>
      <p:grpSp>
        <p:nvGrpSpPr>
          <p:cNvPr id="14" name="그룹 13"/>
          <p:cNvGrpSpPr/>
          <p:nvPr userDrawn="1"/>
        </p:nvGrpSpPr>
        <p:grpSpPr>
          <a:xfrm>
            <a:off x="1" y="-2159"/>
            <a:ext cx="509405" cy="596222"/>
            <a:chOff x="1" y="-2380"/>
            <a:chExt cx="446724" cy="657224"/>
          </a:xfrm>
        </p:grpSpPr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1" y="-2380"/>
              <a:ext cx="230769" cy="657224"/>
            </a:xfrm>
            <a:custGeom>
              <a:avLst/>
              <a:gdLst>
                <a:gd name="T0" fmla="*/ 48 w 125"/>
                <a:gd name="T1" fmla="*/ 0 h 356"/>
                <a:gd name="T2" fmla="*/ 0 w 125"/>
                <a:gd name="T3" fmla="*/ 0 h 356"/>
                <a:gd name="T4" fmla="*/ 0 w 125"/>
                <a:gd name="T5" fmla="*/ 64 h 356"/>
                <a:gd name="T6" fmla="*/ 43 w 125"/>
                <a:gd name="T7" fmla="*/ 163 h 356"/>
                <a:gd name="T8" fmla="*/ 0 w 125"/>
                <a:gd name="T9" fmla="*/ 262 h 356"/>
                <a:gd name="T10" fmla="*/ 0 w 125"/>
                <a:gd name="T11" fmla="*/ 356 h 356"/>
                <a:gd name="T12" fmla="*/ 125 w 125"/>
                <a:gd name="T13" fmla="*/ 163 h 356"/>
                <a:gd name="T14" fmla="*/ 48 w 125"/>
                <a:gd name="T15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356">
                  <a:moveTo>
                    <a:pt x="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88"/>
                    <a:pt x="43" y="123"/>
                    <a:pt x="43" y="163"/>
                  </a:cubicBezTo>
                  <a:cubicBezTo>
                    <a:pt x="43" y="202"/>
                    <a:pt x="26" y="238"/>
                    <a:pt x="0" y="262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73" y="323"/>
                    <a:pt x="125" y="249"/>
                    <a:pt x="125" y="163"/>
                  </a:cubicBezTo>
                  <a:cubicBezTo>
                    <a:pt x="125" y="97"/>
                    <a:pt x="95" y="38"/>
                    <a:pt x="48" y="0"/>
                  </a:cubicBezTo>
                  <a:close/>
                </a:path>
              </a:pathLst>
            </a:custGeom>
            <a:solidFill>
              <a:srgbClr val="8FC31F"/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447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1" y="-2380"/>
              <a:ext cx="446724" cy="657224"/>
              <a:chOff x="5065713" y="5262563"/>
              <a:chExt cx="909637" cy="1338263"/>
            </a:xfrm>
          </p:grpSpPr>
          <p:sp>
            <p:nvSpPr>
              <p:cNvPr id="20" name="Freeform 23"/>
              <p:cNvSpPr>
                <a:spLocks/>
              </p:cNvSpPr>
              <p:nvPr/>
            </p:nvSpPr>
            <p:spPr bwMode="auto">
              <a:xfrm>
                <a:off x="5065713" y="5668963"/>
                <a:ext cx="131762" cy="261938"/>
              </a:xfrm>
              <a:custGeom>
                <a:avLst/>
                <a:gdLst>
                  <a:gd name="T0" fmla="*/ 23 w 35"/>
                  <a:gd name="T1" fmla="*/ 0 h 70"/>
                  <a:gd name="T2" fmla="*/ 0 w 35"/>
                  <a:gd name="T3" fmla="*/ 0 h 70"/>
                  <a:gd name="T4" fmla="*/ 0 w 35"/>
                  <a:gd name="T5" fmla="*/ 70 h 70"/>
                  <a:gd name="T6" fmla="*/ 34 w 35"/>
                  <a:gd name="T7" fmla="*/ 70 h 70"/>
                  <a:gd name="T8" fmla="*/ 35 w 35"/>
                  <a:gd name="T9" fmla="*/ 55 h 70"/>
                  <a:gd name="T10" fmla="*/ 25 w 35"/>
                  <a:gd name="T11" fmla="*/ 5 h 70"/>
                  <a:gd name="T12" fmla="*/ 23 w 35"/>
                  <a:gd name="T1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70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34" y="70"/>
                      <a:pt x="34" y="70"/>
                      <a:pt x="34" y="70"/>
                    </a:cubicBezTo>
                    <a:cubicBezTo>
                      <a:pt x="34" y="65"/>
                      <a:pt x="35" y="60"/>
                      <a:pt x="35" y="55"/>
                    </a:cubicBezTo>
                    <a:cubicBezTo>
                      <a:pt x="35" y="38"/>
                      <a:pt x="31" y="21"/>
                      <a:pt x="25" y="5"/>
                    </a:cubicBezTo>
                    <a:cubicBezTo>
                      <a:pt x="24" y="4"/>
                      <a:pt x="23" y="2"/>
                      <a:pt x="23" y="0"/>
                    </a:cubicBezTo>
                    <a:close/>
                  </a:path>
                </a:pathLst>
              </a:custGeom>
              <a:solidFill>
                <a:srgbClr val="007B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47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/>
            </p:nvSpPr>
            <p:spPr bwMode="auto">
              <a:xfrm>
                <a:off x="5505450" y="5262563"/>
                <a:ext cx="469900" cy="604838"/>
              </a:xfrm>
              <a:custGeom>
                <a:avLst/>
                <a:gdLst>
                  <a:gd name="T0" fmla="*/ 44 w 125"/>
                  <a:gd name="T1" fmla="*/ 0 h 161"/>
                  <a:gd name="T2" fmla="*/ 0 w 125"/>
                  <a:gd name="T3" fmla="*/ 80 h 161"/>
                  <a:gd name="T4" fmla="*/ 16 w 125"/>
                  <a:gd name="T5" fmla="*/ 161 h 161"/>
                  <a:gd name="T6" fmla="*/ 125 w 125"/>
                  <a:gd name="T7" fmla="*/ 0 h 161"/>
                  <a:gd name="T8" fmla="*/ 44 w 125"/>
                  <a:gd name="T9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61">
                    <a:moveTo>
                      <a:pt x="44" y="0"/>
                    </a:moveTo>
                    <a:cubicBezTo>
                      <a:pt x="40" y="32"/>
                      <a:pt x="23" y="61"/>
                      <a:pt x="0" y="80"/>
                    </a:cubicBezTo>
                    <a:cubicBezTo>
                      <a:pt x="10" y="106"/>
                      <a:pt x="15" y="133"/>
                      <a:pt x="16" y="161"/>
                    </a:cubicBezTo>
                    <a:cubicBezTo>
                      <a:pt x="76" y="132"/>
                      <a:pt x="119" y="71"/>
                      <a:pt x="125" y="0"/>
                    </a:cubicBez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7B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47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/>
            </p:nvSpPr>
            <p:spPr bwMode="auto">
              <a:xfrm>
                <a:off x="5065713" y="5262563"/>
                <a:ext cx="469900" cy="1338263"/>
              </a:xfrm>
              <a:custGeom>
                <a:avLst/>
                <a:gdLst>
                  <a:gd name="T0" fmla="*/ 48 w 125"/>
                  <a:gd name="T1" fmla="*/ 0 h 356"/>
                  <a:gd name="T2" fmla="*/ 0 w 125"/>
                  <a:gd name="T3" fmla="*/ 0 h 356"/>
                  <a:gd name="T4" fmla="*/ 0 w 125"/>
                  <a:gd name="T5" fmla="*/ 64 h 356"/>
                  <a:gd name="T6" fmla="*/ 43 w 125"/>
                  <a:gd name="T7" fmla="*/ 163 h 356"/>
                  <a:gd name="T8" fmla="*/ 0 w 125"/>
                  <a:gd name="T9" fmla="*/ 262 h 356"/>
                  <a:gd name="T10" fmla="*/ 0 w 125"/>
                  <a:gd name="T11" fmla="*/ 356 h 356"/>
                  <a:gd name="T12" fmla="*/ 125 w 125"/>
                  <a:gd name="T13" fmla="*/ 163 h 356"/>
                  <a:gd name="T14" fmla="*/ 48 w 125"/>
                  <a:gd name="T15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356">
                    <a:moveTo>
                      <a:pt x="4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6" y="88"/>
                      <a:pt x="43" y="123"/>
                      <a:pt x="43" y="163"/>
                    </a:cubicBezTo>
                    <a:cubicBezTo>
                      <a:pt x="43" y="202"/>
                      <a:pt x="26" y="238"/>
                      <a:pt x="0" y="262"/>
                    </a:cubicBezTo>
                    <a:cubicBezTo>
                      <a:pt x="0" y="356"/>
                      <a:pt x="0" y="356"/>
                      <a:pt x="0" y="356"/>
                    </a:cubicBezTo>
                    <a:cubicBezTo>
                      <a:pt x="73" y="323"/>
                      <a:pt x="125" y="249"/>
                      <a:pt x="125" y="163"/>
                    </a:cubicBezTo>
                    <a:cubicBezTo>
                      <a:pt x="125" y="97"/>
                      <a:pt x="95" y="38"/>
                      <a:pt x="48" y="0"/>
                    </a:cubicBezTo>
                    <a:close/>
                  </a:path>
                </a:pathLst>
              </a:custGeom>
              <a:solidFill>
                <a:srgbClr val="8FC3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47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</p:grpSp>
      </p:grp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DA07368-E080-40D9-9F6D-F7AC41727E70}"/>
              </a:ext>
            </a:extLst>
          </p:cNvPr>
          <p:cNvSpPr/>
          <p:nvPr userDrawn="1"/>
        </p:nvSpPr>
        <p:spPr>
          <a:xfrm>
            <a:off x="11777663" y="6522363"/>
            <a:ext cx="414337" cy="159006"/>
          </a:xfrm>
          <a:prstGeom prst="rect">
            <a:avLst/>
          </a:prstGeom>
          <a:solidFill>
            <a:srgbClr val="DFE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에스코어 드림 4 Regular" panose="020B0503030302020204" pitchFamily="34" charset="-127"/>
              <a:cs typeface="+mn-cs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5716EFD0-1AF1-41BC-B4CF-7FF8531FC2E9}"/>
              </a:ext>
            </a:extLst>
          </p:cNvPr>
          <p:cNvSpPr/>
          <p:nvPr userDrawn="1"/>
        </p:nvSpPr>
        <p:spPr>
          <a:xfrm>
            <a:off x="-2" y="2268471"/>
            <a:ext cx="263151" cy="4185226"/>
          </a:xfrm>
          <a:prstGeom prst="rect">
            <a:avLst/>
          </a:prstGeom>
          <a:solidFill>
            <a:srgbClr val="ED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8890">
              <a:defRPr/>
            </a:pPr>
            <a:endParaRPr lang="ko-KR" altLang="en-US" sz="2100" dirty="0">
              <a:solidFill>
                <a:prstClr val="white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46CAEDA-82AB-43F8-8A13-6C9D5A452D72}"/>
              </a:ext>
            </a:extLst>
          </p:cNvPr>
          <p:cNvCxnSpPr/>
          <p:nvPr userDrawn="1"/>
        </p:nvCxnSpPr>
        <p:spPr>
          <a:xfrm>
            <a:off x="509406" y="6453697"/>
            <a:ext cx="11215232" cy="0"/>
          </a:xfrm>
          <a:prstGeom prst="line">
            <a:avLst/>
          </a:prstGeom>
          <a:ln w="19050">
            <a:solidFill>
              <a:srgbClr val="EDE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BA34821B-8B97-4D41-A313-ECE4D3135814}"/>
              </a:ext>
            </a:extLst>
          </p:cNvPr>
          <p:cNvSpPr/>
          <p:nvPr userDrawn="1"/>
        </p:nvSpPr>
        <p:spPr>
          <a:xfrm>
            <a:off x="11907518" y="2268471"/>
            <a:ext cx="263151" cy="4185226"/>
          </a:xfrm>
          <a:prstGeom prst="rect">
            <a:avLst/>
          </a:prstGeom>
          <a:solidFill>
            <a:srgbClr val="ED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8890">
              <a:defRPr/>
            </a:pPr>
            <a:endParaRPr lang="ko-KR" altLang="en-US" sz="2100" dirty="0">
              <a:solidFill>
                <a:prstClr val="white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0082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85">
          <p15:clr>
            <a:srgbClr val="FBAE40"/>
          </p15:clr>
        </p15:guide>
        <p15:guide id="3" pos="238">
          <p15:clr>
            <a:srgbClr val="FBAE40"/>
          </p15:clr>
        </p15:guide>
        <p15:guide id="4" pos="6486">
          <p15:clr>
            <a:srgbClr val="FBAE40"/>
          </p15:clr>
        </p15:guide>
        <p15:guide id="5" orient="horz" pos="771">
          <p15:clr>
            <a:srgbClr val="FBAE40"/>
          </p15:clr>
        </p15:guide>
        <p15:guide id="6" orient="horz" pos="437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9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4023" r:id="rId2"/>
    <p:sldLayoutId id="2147484024" r:id="rId3"/>
    <p:sldLayoutId id="2147484018" r:id="rId4"/>
  </p:sldLayoutIdLst>
  <p:hf hdr="0" ftr="0" dt="0"/>
  <p:txStyles>
    <p:titleStyle>
      <a:lvl1pPr algn="ctr" defTabSz="1236369" rtl="0" eaLnBrk="1" latinLnBrk="1" hangingPunct="1">
        <a:spcBef>
          <a:spcPct val="0"/>
        </a:spcBef>
        <a:buNone/>
        <a:defRPr sz="592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640" indent="-463640" algn="l" defTabSz="1236369" rtl="0" eaLnBrk="1" latinLnBrk="1" hangingPunct="1">
        <a:spcBef>
          <a:spcPct val="20000"/>
        </a:spcBef>
        <a:buFont typeface="Arial" panose="020B0604020202020204" pitchFamily="34" charset="0"/>
        <a:buChar char="•"/>
        <a:defRPr sz="4384" kern="1200">
          <a:solidFill>
            <a:schemeClr val="tx1"/>
          </a:solidFill>
          <a:latin typeface="+mn-lt"/>
          <a:ea typeface="+mn-ea"/>
          <a:cs typeface="+mn-cs"/>
        </a:defRPr>
      </a:lvl1pPr>
      <a:lvl2pPr marL="1004550" indent="-386365" algn="l" defTabSz="1236369" rtl="0" eaLnBrk="1" latinLnBrk="1" hangingPunct="1">
        <a:spcBef>
          <a:spcPct val="20000"/>
        </a:spcBef>
        <a:buFont typeface="Arial" panose="020B0604020202020204" pitchFamily="34" charset="0"/>
        <a:buChar char="–"/>
        <a:defRPr sz="3794" kern="1200">
          <a:solidFill>
            <a:schemeClr val="tx1"/>
          </a:solidFill>
          <a:latin typeface="+mn-lt"/>
          <a:ea typeface="+mn-ea"/>
          <a:cs typeface="+mn-cs"/>
        </a:defRPr>
      </a:lvl2pPr>
      <a:lvl3pPr marL="1545461" indent="-309091" algn="l" defTabSz="1236369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63648" indent="-309091" algn="l" defTabSz="1236369" rtl="0" eaLnBrk="1" latinLnBrk="1" hangingPunct="1">
        <a:spcBef>
          <a:spcPct val="20000"/>
        </a:spcBef>
        <a:buFont typeface="Arial" panose="020B0604020202020204" pitchFamily="34" charset="0"/>
        <a:buChar char="–"/>
        <a:defRPr sz="2726" kern="1200">
          <a:solidFill>
            <a:schemeClr val="tx1"/>
          </a:solidFill>
          <a:latin typeface="+mn-lt"/>
          <a:ea typeface="+mn-ea"/>
          <a:cs typeface="+mn-cs"/>
        </a:defRPr>
      </a:lvl4pPr>
      <a:lvl5pPr marL="2781833" indent="-309091" algn="l" defTabSz="1236369" rtl="0" eaLnBrk="1" latinLnBrk="1" hangingPunct="1">
        <a:spcBef>
          <a:spcPct val="20000"/>
        </a:spcBef>
        <a:buFont typeface="Arial" panose="020B0604020202020204" pitchFamily="34" charset="0"/>
        <a:buChar char="»"/>
        <a:defRPr sz="2726" kern="1200">
          <a:solidFill>
            <a:schemeClr val="tx1"/>
          </a:solidFill>
          <a:latin typeface="+mn-lt"/>
          <a:ea typeface="+mn-ea"/>
          <a:cs typeface="+mn-cs"/>
        </a:defRPr>
      </a:lvl5pPr>
      <a:lvl6pPr marL="3400016" indent="-309091" algn="l" defTabSz="1236369" rtl="0" eaLnBrk="1" latinLnBrk="1" hangingPunct="1">
        <a:spcBef>
          <a:spcPct val="20000"/>
        </a:spcBef>
        <a:buFont typeface="Arial" panose="020B0604020202020204" pitchFamily="34" charset="0"/>
        <a:buChar char="•"/>
        <a:defRPr sz="2726" kern="1200">
          <a:solidFill>
            <a:schemeClr val="tx1"/>
          </a:solidFill>
          <a:latin typeface="+mn-lt"/>
          <a:ea typeface="+mn-ea"/>
          <a:cs typeface="+mn-cs"/>
        </a:defRPr>
      </a:lvl6pPr>
      <a:lvl7pPr marL="4018200" indent="-309091" algn="l" defTabSz="1236369" rtl="0" eaLnBrk="1" latinLnBrk="1" hangingPunct="1">
        <a:spcBef>
          <a:spcPct val="20000"/>
        </a:spcBef>
        <a:buFont typeface="Arial" panose="020B0604020202020204" pitchFamily="34" charset="0"/>
        <a:buChar char="•"/>
        <a:defRPr sz="2726" kern="1200">
          <a:solidFill>
            <a:schemeClr val="tx1"/>
          </a:solidFill>
          <a:latin typeface="+mn-lt"/>
          <a:ea typeface="+mn-ea"/>
          <a:cs typeface="+mn-cs"/>
        </a:defRPr>
      </a:lvl7pPr>
      <a:lvl8pPr marL="4636384" indent="-309091" algn="l" defTabSz="1236369" rtl="0" eaLnBrk="1" latinLnBrk="1" hangingPunct="1">
        <a:spcBef>
          <a:spcPct val="20000"/>
        </a:spcBef>
        <a:buFont typeface="Arial" panose="020B0604020202020204" pitchFamily="34" charset="0"/>
        <a:buChar char="•"/>
        <a:defRPr sz="2726" kern="1200">
          <a:solidFill>
            <a:schemeClr val="tx1"/>
          </a:solidFill>
          <a:latin typeface="+mn-lt"/>
          <a:ea typeface="+mn-ea"/>
          <a:cs typeface="+mn-cs"/>
        </a:defRPr>
      </a:lvl8pPr>
      <a:lvl9pPr marL="5254567" indent="-309091" algn="l" defTabSz="1236369" rtl="0" eaLnBrk="1" latinLnBrk="1" hangingPunct="1">
        <a:spcBef>
          <a:spcPct val="20000"/>
        </a:spcBef>
        <a:buFont typeface="Arial" panose="020B0604020202020204" pitchFamily="34" charset="0"/>
        <a:buChar char="•"/>
        <a:defRPr sz="27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36369" rtl="0" eaLnBrk="1" latinLnBrk="1" hangingPunct="1">
        <a:defRPr sz="2488" kern="1200">
          <a:solidFill>
            <a:schemeClr val="tx1"/>
          </a:solidFill>
          <a:latin typeface="+mn-lt"/>
          <a:ea typeface="+mn-ea"/>
          <a:cs typeface="+mn-cs"/>
        </a:defRPr>
      </a:lvl1pPr>
      <a:lvl2pPr marL="618185" algn="l" defTabSz="1236369" rtl="0" eaLnBrk="1" latinLnBrk="1" hangingPunct="1">
        <a:defRPr sz="2488" kern="1200">
          <a:solidFill>
            <a:schemeClr val="tx1"/>
          </a:solidFill>
          <a:latin typeface="+mn-lt"/>
          <a:ea typeface="+mn-ea"/>
          <a:cs typeface="+mn-cs"/>
        </a:defRPr>
      </a:lvl2pPr>
      <a:lvl3pPr marL="1236369" algn="l" defTabSz="1236369" rtl="0" eaLnBrk="1" latinLnBrk="1" hangingPunct="1">
        <a:defRPr sz="2488" kern="1200">
          <a:solidFill>
            <a:schemeClr val="tx1"/>
          </a:solidFill>
          <a:latin typeface="+mn-lt"/>
          <a:ea typeface="+mn-ea"/>
          <a:cs typeface="+mn-cs"/>
        </a:defRPr>
      </a:lvl3pPr>
      <a:lvl4pPr marL="1854553" algn="l" defTabSz="1236369" rtl="0" eaLnBrk="1" latinLnBrk="1" hangingPunct="1">
        <a:defRPr sz="2488" kern="1200">
          <a:solidFill>
            <a:schemeClr val="tx1"/>
          </a:solidFill>
          <a:latin typeface="+mn-lt"/>
          <a:ea typeface="+mn-ea"/>
          <a:cs typeface="+mn-cs"/>
        </a:defRPr>
      </a:lvl4pPr>
      <a:lvl5pPr marL="2472740" algn="l" defTabSz="1236369" rtl="0" eaLnBrk="1" latinLnBrk="1" hangingPunct="1">
        <a:defRPr sz="2488" kern="1200">
          <a:solidFill>
            <a:schemeClr val="tx1"/>
          </a:solidFill>
          <a:latin typeface="+mn-lt"/>
          <a:ea typeface="+mn-ea"/>
          <a:cs typeface="+mn-cs"/>
        </a:defRPr>
      </a:lvl5pPr>
      <a:lvl6pPr marL="3090923" algn="l" defTabSz="1236369" rtl="0" eaLnBrk="1" latinLnBrk="1" hangingPunct="1">
        <a:defRPr sz="2488" kern="1200">
          <a:solidFill>
            <a:schemeClr val="tx1"/>
          </a:solidFill>
          <a:latin typeface="+mn-lt"/>
          <a:ea typeface="+mn-ea"/>
          <a:cs typeface="+mn-cs"/>
        </a:defRPr>
      </a:lvl6pPr>
      <a:lvl7pPr marL="3709108" algn="l" defTabSz="1236369" rtl="0" eaLnBrk="1" latinLnBrk="1" hangingPunct="1">
        <a:defRPr sz="2488" kern="1200">
          <a:solidFill>
            <a:schemeClr val="tx1"/>
          </a:solidFill>
          <a:latin typeface="+mn-lt"/>
          <a:ea typeface="+mn-ea"/>
          <a:cs typeface="+mn-cs"/>
        </a:defRPr>
      </a:lvl7pPr>
      <a:lvl8pPr marL="4327292" algn="l" defTabSz="1236369" rtl="0" eaLnBrk="1" latinLnBrk="1" hangingPunct="1">
        <a:defRPr sz="2488" kern="1200">
          <a:solidFill>
            <a:schemeClr val="tx1"/>
          </a:solidFill>
          <a:latin typeface="+mn-lt"/>
          <a:ea typeface="+mn-ea"/>
          <a:cs typeface="+mn-cs"/>
        </a:defRPr>
      </a:lvl8pPr>
      <a:lvl9pPr marL="4945477" algn="l" defTabSz="1236369" rtl="0" eaLnBrk="1" latinLnBrk="1" hangingPunct="1">
        <a:defRPr sz="2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hdphoto" Target="../media/hdphoto12.wdp"/><Relationship Id="rId18" Type="http://schemas.openxmlformats.org/officeDocument/2006/relationships/image" Target="../media/image43.png"/><Relationship Id="rId26" Type="http://schemas.microsoft.com/office/2007/relationships/hdphoto" Target="../media/hdphoto15.wdp"/><Relationship Id="rId21" Type="http://schemas.openxmlformats.org/officeDocument/2006/relationships/image" Target="../media/image45.png"/><Relationship Id="rId34" Type="http://schemas.openxmlformats.org/officeDocument/2006/relationships/image" Target="../media/image53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17" Type="http://schemas.openxmlformats.org/officeDocument/2006/relationships/image" Target="../media/image42.png"/><Relationship Id="rId25" Type="http://schemas.openxmlformats.org/officeDocument/2006/relationships/image" Target="../media/image48.png"/><Relationship Id="rId33" Type="http://schemas.microsoft.com/office/2007/relationships/hdphoto" Target="../media/hdphoto18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jpg"/><Relationship Id="rId20" Type="http://schemas.openxmlformats.org/officeDocument/2006/relationships/image" Target="../media/image44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11" Type="http://schemas.microsoft.com/office/2007/relationships/hdphoto" Target="../media/hdphoto11.wdp"/><Relationship Id="rId24" Type="http://schemas.microsoft.com/office/2007/relationships/hdphoto" Target="../media/hdphoto14.wdp"/><Relationship Id="rId32" Type="http://schemas.openxmlformats.org/officeDocument/2006/relationships/image" Target="../media/image52.png"/><Relationship Id="rId37" Type="http://schemas.openxmlformats.org/officeDocument/2006/relationships/image" Target="../media/image55.png"/><Relationship Id="rId5" Type="http://schemas.openxmlformats.org/officeDocument/2006/relationships/image" Target="../media/image33.png"/><Relationship Id="rId15" Type="http://schemas.openxmlformats.org/officeDocument/2006/relationships/image" Target="../media/image40.jpg"/><Relationship Id="rId23" Type="http://schemas.openxmlformats.org/officeDocument/2006/relationships/image" Target="../media/image47.png"/><Relationship Id="rId28" Type="http://schemas.microsoft.com/office/2007/relationships/hdphoto" Target="../media/hdphoto16.wdp"/><Relationship Id="rId36" Type="http://schemas.openxmlformats.org/officeDocument/2006/relationships/image" Target="../media/image54.png"/><Relationship Id="rId10" Type="http://schemas.openxmlformats.org/officeDocument/2006/relationships/image" Target="../media/image37.png"/><Relationship Id="rId19" Type="http://schemas.microsoft.com/office/2007/relationships/hdphoto" Target="../media/hdphoto13.wdp"/><Relationship Id="rId31" Type="http://schemas.openxmlformats.org/officeDocument/2006/relationships/image" Target="../media/image51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Relationship Id="rId22" Type="http://schemas.openxmlformats.org/officeDocument/2006/relationships/image" Target="../media/image46.png"/><Relationship Id="rId27" Type="http://schemas.openxmlformats.org/officeDocument/2006/relationships/image" Target="../media/image49.png"/><Relationship Id="rId30" Type="http://schemas.microsoft.com/office/2007/relationships/hdphoto" Target="../media/hdphoto17.wdp"/><Relationship Id="rId35" Type="http://schemas.microsoft.com/office/2007/relationships/hdphoto" Target="../media/hdphoto19.wdp"/><Relationship Id="rId8" Type="http://schemas.openxmlformats.org/officeDocument/2006/relationships/image" Target="../media/image35.png"/><Relationship Id="rId3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35.png"/><Relationship Id="rId18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6" Type="http://schemas.microsoft.com/office/2007/relationships/hdphoto" Target="../media/hdphoto23.wdp"/><Relationship Id="rId1" Type="http://schemas.openxmlformats.org/officeDocument/2006/relationships/slideLayout" Target="../slideLayouts/slideLayout4.xml"/><Relationship Id="rId6" Type="http://schemas.microsoft.com/office/2007/relationships/hdphoto" Target="../media/hdphoto21.wdp"/><Relationship Id="rId11" Type="http://schemas.openxmlformats.org/officeDocument/2006/relationships/image" Target="../media/image62.jpeg"/><Relationship Id="rId5" Type="http://schemas.openxmlformats.org/officeDocument/2006/relationships/image" Target="../media/image58.png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19" Type="http://schemas.openxmlformats.org/officeDocument/2006/relationships/image" Target="../media/image66.png"/><Relationship Id="rId4" Type="http://schemas.microsoft.com/office/2007/relationships/hdphoto" Target="../media/hdphoto20.wdp"/><Relationship Id="rId9" Type="http://schemas.microsoft.com/office/2007/relationships/hdphoto" Target="../media/hdphoto22.wdp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26.wdp"/><Relationship Id="rId18" Type="http://schemas.openxmlformats.org/officeDocument/2006/relationships/image" Target="../media/image63.png"/><Relationship Id="rId3" Type="http://schemas.microsoft.com/office/2007/relationships/hdphoto" Target="../media/hdphoto24.wdp"/><Relationship Id="rId7" Type="http://schemas.microsoft.com/office/2007/relationships/hdphoto" Target="../media/hdphoto6.wdp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" Type="http://schemas.openxmlformats.org/officeDocument/2006/relationships/image" Target="../media/image67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microsoft.com/office/2007/relationships/hdphoto" Target="../media/hdphoto25.wdp"/><Relationship Id="rId5" Type="http://schemas.openxmlformats.org/officeDocument/2006/relationships/image" Target="../media/image69.png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4" Type="http://schemas.openxmlformats.org/officeDocument/2006/relationships/image" Target="../media/image68.png"/><Relationship Id="rId9" Type="http://schemas.microsoft.com/office/2007/relationships/hdphoto" Target="../media/hdphoto3.wdp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microsoft.com/office/2007/relationships/hdphoto" Target="../media/hdphoto2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emf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microsoft.com/office/2007/relationships/hdphoto" Target="../media/hdphoto31.wdp"/><Relationship Id="rId18" Type="http://schemas.microsoft.com/office/2007/relationships/hdphoto" Target="../media/hdphoto32.wdp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12" Type="http://schemas.openxmlformats.org/officeDocument/2006/relationships/image" Target="../media/image92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8.wdp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5" Type="http://schemas.openxmlformats.org/officeDocument/2006/relationships/image" Target="../media/image94.png"/><Relationship Id="rId10" Type="http://schemas.microsoft.com/office/2007/relationships/hdphoto" Target="../media/hdphoto30.wdp"/><Relationship Id="rId4" Type="http://schemas.openxmlformats.org/officeDocument/2006/relationships/image" Target="../media/image87.png"/><Relationship Id="rId9" Type="http://schemas.openxmlformats.org/officeDocument/2006/relationships/image" Target="../media/image90.png"/><Relationship Id="rId1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4.wdp"/><Relationship Id="rId5" Type="http://schemas.openxmlformats.org/officeDocument/2006/relationships/image" Target="../media/image101.png"/><Relationship Id="rId4" Type="http://schemas.microsoft.com/office/2007/relationships/hdphoto" Target="../media/hdphoto3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5.wdp"/><Relationship Id="rId5" Type="http://schemas.openxmlformats.org/officeDocument/2006/relationships/image" Target="../media/image113.png"/><Relationship Id="rId4" Type="http://schemas.openxmlformats.org/officeDocument/2006/relationships/image" Target="../media/image87.png"/><Relationship Id="rId9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18" Type="http://schemas.microsoft.com/office/2007/relationships/hdphoto" Target="../media/hdphoto7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microsoft.com/office/2007/relationships/hdphoto" Target="../media/hdphoto5.wdp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5764CF-5D26-46EA-911C-41B0D55B4F7A}"/>
              </a:ext>
            </a:extLst>
          </p:cNvPr>
          <p:cNvSpPr txBox="1">
            <a:spLocks/>
          </p:cNvSpPr>
          <p:nvPr/>
        </p:nvSpPr>
        <p:spPr>
          <a:xfrm>
            <a:off x="1143570" y="1448780"/>
            <a:ext cx="11048430" cy="1908212"/>
          </a:xfrm>
          <a:prstGeom prst="rect">
            <a:avLst/>
          </a:prstGeom>
        </p:spPr>
        <p:txBody>
          <a:bodyPr rIns="457200"/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399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오픈소스 기반 </a:t>
            </a:r>
            <a:r>
              <a:rPr kumimoji="1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DataCenter </a:t>
            </a:r>
            <a:r>
              <a:rPr kumimoji="1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모니터링과 시각화 기술</a:t>
            </a:r>
            <a:endParaRPr kumimoji="1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AEA5B7-739D-4A58-8C0B-72E4AC280452}"/>
              </a:ext>
            </a:extLst>
          </p:cNvPr>
          <p:cNvSpPr txBox="1"/>
          <p:nvPr/>
        </p:nvSpPr>
        <p:spPr>
          <a:xfrm>
            <a:off x="5015619" y="3645157"/>
            <a:ext cx="6697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kumimoji="1" lang="en-US" altLang="ko-KR" sz="2800" b="1" dirty="0">
                <a:solidFill>
                  <a:srgbClr val="D9D9D9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S</a:t>
            </a:r>
            <a:r>
              <a:rPr kumimoji="1" lang="en-US" altLang="ko-KR" sz="1800" b="1" dirty="0">
                <a:solidFill>
                  <a:srgbClr val="D9D9D9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eock </a:t>
            </a:r>
            <a:r>
              <a:rPr kumimoji="1" lang="en-US" altLang="ko-KR" sz="2800" b="1" dirty="0">
                <a:solidFill>
                  <a:srgbClr val="D9D9D9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J</a:t>
            </a:r>
            <a:r>
              <a:rPr kumimoji="1" lang="en-US" altLang="ko-KR" sz="1800" b="1" dirty="0">
                <a:solidFill>
                  <a:srgbClr val="D9D9D9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une</a:t>
            </a:r>
            <a:r>
              <a:rPr kumimoji="1" lang="en-US" altLang="ko-KR" sz="2800" b="1" dirty="0">
                <a:solidFill>
                  <a:srgbClr val="D9D9D9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Kim, </a:t>
            </a:r>
            <a:r>
              <a:rPr kumimoji="1" lang="en-US" altLang="ko-KR" sz="2000" b="1" dirty="0">
                <a:solidFill>
                  <a:srgbClr val="D9D9D9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Ph. D.(sjkim@dsic.co.kr)</a:t>
            </a:r>
            <a:endParaRPr lang="ko-KR" altLang="en-US" sz="800" dirty="0">
              <a:solidFill>
                <a:srgbClr val="D9D9D9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019E741-911A-4250-ABEE-8A748C099A05}"/>
              </a:ext>
            </a:extLst>
          </p:cNvPr>
          <p:cNvSpPr/>
          <p:nvPr/>
        </p:nvSpPr>
        <p:spPr>
          <a:xfrm>
            <a:off x="659396" y="375785"/>
            <a:ext cx="7596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BFBFBF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OpenInfra Community Days </a:t>
            </a:r>
            <a:r>
              <a:rPr lang="en-US" altLang="ko-KR" sz="2800" dirty="0">
                <a:solidFill>
                  <a:srgbClr val="BFBFBF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Korea</a:t>
            </a:r>
            <a:r>
              <a:rPr lang="en-US" altLang="ko-KR" sz="2400" dirty="0">
                <a:solidFill>
                  <a:srgbClr val="BFBFBF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2023</a:t>
            </a:r>
            <a:endParaRPr lang="ko-KR" altLang="en-US" sz="1400" dirty="0"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A7F6C4-8303-E52A-AB90-19582B6932B1}"/>
              </a:ext>
            </a:extLst>
          </p:cNvPr>
          <p:cNvSpPr txBox="1"/>
          <p:nvPr/>
        </p:nvSpPr>
        <p:spPr>
          <a:xfrm>
            <a:off x="8940316" y="4081434"/>
            <a:ext cx="25562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kumimoji="1" lang="en-US" altLang="ko-KR" sz="2000" b="1" dirty="0">
                <a:solidFill>
                  <a:srgbClr val="D9D9D9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4 July 2023</a:t>
            </a:r>
            <a:endParaRPr lang="ko-KR" altLang="en-US" sz="600" dirty="0">
              <a:solidFill>
                <a:srgbClr val="D9D9D9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7167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2B4370-192A-4EB9-B1F5-920C724B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What I need for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Monitoring </a:t>
            </a:r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and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Visibility</a:t>
            </a:r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in DataCenter</a:t>
            </a:r>
          </a:p>
        </p:txBody>
      </p:sp>
      <p:sp>
        <p:nvSpPr>
          <p:cNvPr id="50" name="직사각형 268">
            <a:extLst>
              <a:ext uri="{FF2B5EF4-FFF2-40B4-BE49-F238E27FC236}">
                <a16:creationId xmlns:a16="http://schemas.microsoft.com/office/drawing/2014/main" id="{EF5C2481-31C1-44C4-8999-14DD44556165}"/>
              </a:ext>
            </a:extLst>
          </p:cNvPr>
          <p:cNvSpPr/>
          <p:nvPr/>
        </p:nvSpPr>
        <p:spPr>
          <a:xfrm>
            <a:off x="395638" y="2442858"/>
            <a:ext cx="3141510" cy="3470418"/>
          </a:xfrm>
          <a:prstGeom prst="rect">
            <a:avLst/>
          </a:prstGeom>
          <a:solidFill>
            <a:srgbClr val="E8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D577FAD0-38D9-4D48-9EEF-79099EE31232}"/>
              </a:ext>
            </a:extLst>
          </p:cNvPr>
          <p:cNvGrpSpPr/>
          <p:nvPr/>
        </p:nvGrpSpPr>
        <p:grpSpPr>
          <a:xfrm>
            <a:off x="377785" y="1950302"/>
            <a:ext cx="3159363" cy="758618"/>
            <a:chOff x="3038860" y="1270204"/>
            <a:chExt cx="4369813" cy="396000"/>
          </a:xfrm>
          <a:solidFill>
            <a:srgbClr val="004F8E"/>
          </a:solidFill>
        </p:grpSpPr>
        <p:sp>
          <p:nvSpPr>
            <p:cNvPr id="52" name="양쪽 모서리가 둥근 사각형 6">
              <a:extLst>
                <a:ext uri="{FF2B5EF4-FFF2-40B4-BE49-F238E27FC236}">
                  <a16:creationId xmlns:a16="http://schemas.microsoft.com/office/drawing/2014/main" id="{EBEF6DA1-E711-4124-974A-8A61F622EAC2}"/>
                </a:ext>
              </a:extLst>
            </p:cNvPr>
            <p:cNvSpPr/>
            <p:nvPr/>
          </p:nvSpPr>
          <p:spPr>
            <a:xfrm>
              <a:off x="3038860" y="1270204"/>
              <a:ext cx="4369813" cy="396000"/>
            </a:xfrm>
            <a:prstGeom prst="round2Same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endParaRPr>
            </a:p>
          </p:txBody>
        </p:sp>
        <p:sp>
          <p:nvSpPr>
            <p:cNvPr id="53" name="양쪽 모서리가 둥근 사각형 6">
              <a:extLst>
                <a:ext uri="{FF2B5EF4-FFF2-40B4-BE49-F238E27FC236}">
                  <a16:creationId xmlns:a16="http://schemas.microsoft.com/office/drawing/2014/main" id="{D6ABC974-0574-4454-BD8D-8EE59A98E2FB}"/>
                </a:ext>
              </a:extLst>
            </p:cNvPr>
            <p:cNvSpPr/>
            <p:nvPr/>
          </p:nvSpPr>
          <p:spPr>
            <a:xfrm>
              <a:off x="3652250" y="1395906"/>
              <a:ext cx="3143050" cy="14459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 anchorCtr="0">
              <a:spAutoFit/>
            </a:bodyPr>
            <a:lstStyle/>
            <a:p>
              <a:pPr marL="0" marR="0" lvl="1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800" b="1" spc="-2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Commercial Product </a:t>
              </a:r>
              <a:endParaRPr kumimoji="0" lang="ko-KR" altLang="en-US" sz="1800" b="1" i="0" u="none" strike="noStrike" kern="1200" cap="none" spc="-2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에스코어 드림 4 Regular" panose="020B05030303020202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CC57F117-7603-40E3-9F56-C96DD9ACA8C5}"/>
              </a:ext>
            </a:extLst>
          </p:cNvPr>
          <p:cNvGrpSpPr/>
          <p:nvPr/>
        </p:nvGrpSpPr>
        <p:grpSpPr>
          <a:xfrm>
            <a:off x="3659938" y="1950302"/>
            <a:ext cx="2145001" cy="3962974"/>
            <a:chOff x="3659938" y="1950302"/>
            <a:chExt cx="2145001" cy="3962974"/>
          </a:xfrm>
        </p:grpSpPr>
        <p:sp>
          <p:nvSpPr>
            <p:cNvPr id="119" name="직사각형 268">
              <a:extLst>
                <a:ext uri="{FF2B5EF4-FFF2-40B4-BE49-F238E27FC236}">
                  <a16:creationId xmlns:a16="http://schemas.microsoft.com/office/drawing/2014/main" id="{D72738D8-9DC7-4F36-AF1E-F62DCE4927FA}"/>
                </a:ext>
              </a:extLst>
            </p:cNvPr>
            <p:cNvSpPr/>
            <p:nvPr/>
          </p:nvSpPr>
          <p:spPr>
            <a:xfrm>
              <a:off x="3794129" y="2442858"/>
              <a:ext cx="1985640" cy="3470418"/>
            </a:xfrm>
            <a:prstGeom prst="rect">
              <a:avLst/>
            </a:prstGeom>
            <a:noFill/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grpSp>
          <p:nvGrpSpPr>
            <p:cNvPr id="120" name="그룹 119">
              <a:extLst>
                <a:ext uri="{FF2B5EF4-FFF2-40B4-BE49-F238E27FC236}">
                  <a16:creationId xmlns:a16="http://schemas.microsoft.com/office/drawing/2014/main" id="{19BE67D6-191C-4592-BEE7-BEAB00DFCDD6}"/>
                </a:ext>
              </a:extLst>
            </p:cNvPr>
            <p:cNvGrpSpPr/>
            <p:nvPr/>
          </p:nvGrpSpPr>
          <p:grpSpPr>
            <a:xfrm>
              <a:off x="3745797" y="1950302"/>
              <a:ext cx="2059142" cy="758618"/>
              <a:chOff x="3038860" y="1270204"/>
              <a:chExt cx="4369813" cy="396000"/>
            </a:xfrm>
            <a:solidFill>
              <a:srgbClr val="004F8E"/>
            </a:solidFill>
          </p:grpSpPr>
          <p:sp>
            <p:nvSpPr>
              <p:cNvPr id="121" name="양쪽 모서리가 둥근 사각형 6">
                <a:extLst>
                  <a:ext uri="{FF2B5EF4-FFF2-40B4-BE49-F238E27FC236}">
                    <a16:creationId xmlns:a16="http://schemas.microsoft.com/office/drawing/2014/main" id="{E507BEC8-E5D2-4DF4-BABB-EA3B39CF87DE}"/>
                  </a:ext>
                </a:extLst>
              </p:cNvPr>
              <p:cNvSpPr/>
              <p:nvPr/>
            </p:nvSpPr>
            <p:spPr>
              <a:xfrm>
                <a:off x="3038860" y="1270204"/>
                <a:ext cx="4369813" cy="396000"/>
              </a:xfrm>
              <a:prstGeom prst="round2SameRect">
                <a:avLst/>
              </a:prstGeom>
              <a:grpFill/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n-cs"/>
                </a:endParaRPr>
              </a:p>
            </p:txBody>
          </p:sp>
          <p:sp>
            <p:nvSpPr>
              <p:cNvPr id="122" name="양쪽 모서리가 둥근 사각형 6">
                <a:extLst>
                  <a:ext uri="{FF2B5EF4-FFF2-40B4-BE49-F238E27FC236}">
                    <a16:creationId xmlns:a16="http://schemas.microsoft.com/office/drawing/2014/main" id="{750F18BD-985A-4089-BFA4-1A63523D2FCD}"/>
                  </a:ext>
                </a:extLst>
              </p:cNvPr>
              <p:cNvSpPr/>
              <p:nvPr/>
            </p:nvSpPr>
            <p:spPr>
              <a:xfrm>
                <a:off x="3664388" y="1395907"/>
                <a:ext cx="3118787" cy="14459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0">
                <a:spAutoFit/>
              </a:bodyPr>
              <a:lstStyle/>
              <a:p>
                <a:pPr marL="0" marR="0" lvl="1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1800" b="1" spc="-20" dirty="0">
                    <a:ln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Arial" panose="020B0604020202020204" pitchFamily="34" charset="0"/>
                    <a:ea typeface="에스코어 드림 4 Regular" panose="020B0503030302020204" pitchFamily="34" charset="-127"/>
                    <a:cs typeface="Arial" panose="020B0604020202020204" pitchFamily="34" charset="0"/>
                  </a:rPr>
                  <a:t>Manufactures</a:t>
                </a:r>
                <a:endParaRPr kumimoji="0" lang="ko-KR" altLang="en-US" sz="1800" b="1" i="0" u="none" strike="noStrike" kern="1200" cap="none" spc="-2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60" name="Picture 12" descr="IBM Spectrum Storage Insights Reviews 2023: Details, Pricing, &amp; Features |  G2">
              <a:extLst>
                <a:ext uri="{FF2B5EF4-FFF2-40B4-BE49-F238E27FC236}">
                  <a16:creationId xmlns:a16="http://schemas.microsoft.com/office/drawing/2014/main" id="{10320E7D-89CA-4073-88A7-B1E4C7349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5107" y="2858504"/>
              <a:ext cx="686172" cy="969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HPE Intelligent Management Center (IMC) - Adapters | Axonius">
              <a:extLst>
                <a:ext uri="{FF2B5EF4-FFF2-40B4-BE49-F238E27FC236}">
                  <a16:creationId xmlns:a16="http://schemas.microsoft.com/office/drawing/2014/main" id="{D44EBE26-5008-4D3A-A1C5-03E3E5AB2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249" y="2923947"/>
              <a:ext cx="894159" cy="903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Tutorial on Dell EMC OpenManage Enterprise Video | Dell US">
              <a:extLst>
                <a:ext uri="{FF2B5EF4-FFF2-40B4-BE49-F238E27FC236}">
                  <a16:creationId xmlns:a16="http://schemas.microsoft.com/office/drawing/2014/main" id="{FBF40F8A-CC64-4B5F-AA50-4DD085CAD6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28685" r="71919">
                          <a14:foregroundMark x1="51480" y1="11143" x2="51484" y2="10748"/>
                          <a14:foregroundMark x1="51359" y1="22119" x2="51364" y2="21642"/>
                          <a14:foregroundMark x1="51280" y1="29306" x2="51293" y2="28089"/>
                          <a14:foregroundMark x1="50781" y1="74766" x2="51270" y2="30151"/>
                          <a14:foregroundMark x1="32188" y1="51713" x2="65859" y2="55296"/>
                          <a14:foregroundMark x1="39297" y1="38318" x2="69219" y2="39097"/>
                          <a14:foregroundMark x1="35547" y1="69626" x2="65703" y2="67601"/>
                          <a14:backgroundMark x1="48750" y1="9502" x2="55937" y2="28037"/>
                          <a14:backgroundMark x1="57891" y1="25701" x2="57891" y2="26324"/>
                          <a14:backgroundMark x1="57891" y1="26324" x2="40391" y2="23832"/>
                          <a14:backgroundMark x1="60625" y1="27570" x2="42344" y2="21963"/>
                          <a14:backgroundMark x1="50781" y1="27414" x2="43750" y2="22586"/>
                          <a14:backgroundMark x1="49688" y1="8879" x2="49063" y2="19470"/>
                          <a14:backgroundMark x1="36406" y1="33956" x2="36406" y2="33956"/>
                          <a14:backgroundMark x1="36406" y1="33956" x2="36094" y2="30997"/>
                          <a14:backgroundMark x1="36719" y1="32866" x2="36641" y2="35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1" t="25303" r="27767" b="17880"/>
            <a:stretch/>
          </p:blipFill>
          <p:spPr bwMode="auto">
            <a:xfrm>
              <a:off x="3869950" y="4047179"/>
              <a:ext cx="845470" cy="556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Product.: UFM Cyber-AI">
              <a:extLst>
                <a:ext uri="{FF2B5EF4-FFF2-40B4-BE49-F238E27FC236}">
                  <a16:creationId xmlns:a16="http://schemas.microsoft.com/office/drawing/2014/main" id="{4EF0F875-D881-4EC4-AB20-ACA3B9CA49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9938" y="4507275"/>
              <a:ext cx="1338259" cy="1338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Picture 22" descr="DCGM Exporter | NVIDIA NGC">
              <a:extLst>
                <a:ext uri="{FF2B5EF4-FFF2-40B4-BE49-F238E27FC236}">
                  <a16:creationId xmlns:a16="http://schemas.microsoft.com/office/drawing/2014/main" id="{DA479B3D-1937-4769-9B35-47701BA74C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4" t="14853" r="31405" b="18569"/>
            <a:stretch/>
          </p:blipFill>
          <p:spPr bwMode="auto">
            <a:xfrm>
              <a:off x="4786949" y="4748297"/>
              <a:ext cx="894159" cy="906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4" descr="Lenovo XClarity Controller(XCC) 검토 - StorageReview.com">
              <a:extLst>
                <a:ext uri="{FF2B5EF4-FFF2-40B4-BE49-F238E27FC236}">
                  <a16:creationId xmlns:a16="http://schemas.microsoft.com/office/drawing/2014/main" id="{077FC3D0-4CF2-46AA-A91E-8270F2CA61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5931" y="3998379"/>
              <a:ext cx="765432" cy="68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66FCB639-A504-4FFB-BE3A-FDD86CBE1A60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86562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9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49" name="모서리가 둥근 직사각형 474">
            <a:extLst>
              <a:ext uri="{FF2B5EF4-FFF2-40B4-BE49-F238E27FC236}">
                <a16:creationId xmlns:a16="http://schemas.microsoft.com/office/drawing/2014/main" id="{7AC82BC4-B852-4057-8BA8-3B0B23A54EBC}"/>
              </a:ext>
            </a:extLst>
          </p:cNvPr>
          <p:cNvSpPr/>
          <p:nvPr/>
        </p:nvSpPr>
        <p:spPr>
          <a:xfrm>
            <a:off x="269036" y="1212882"/>
            <a:ext cx="11091438" cy="349009"/>
          </a:xfrm>
          <a:prstGeom prst="roundRect">
            <a:avLst>
              <a:gd name="adj" fmla="val 50000"/>
            </a:avLst>
          </a:prstGeom>
          <a:solidFill>
            <a:srgbClr val="0047B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1" algn="ctr" defTabSz="228600" fontAlgn="ctr">
              <a:buClr>
                <a:sysClr val="windowText" lastClr="000000"/>
              </a:buClr>
              <a:tabLst>
                <a:tab pos="2965343" algn="l"/>
              </a:tabLst>
              <a:defRPr/>
            </a:pPr>
            <a:r>
              <a:rPr lang="en-US" altLang="ko-KR" sz="1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Monitoring and Visibility : </a:t>
            </a:r>
            <a:r>
              <a:rPr lang="en-US" altLang="ko-KR" sz="1400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contribute to the stable and convenient Operation ability &amp; Serviceability of the DevOps and AIOps instance</a:t>
            </a:r>
            <a:endParaRPr lang="ko-KR" altLang="en-US" sz="1400" spc="-25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95000"/>
                </a:schemeClr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  <a:sym typeface="Monotype Sorts" pitchFamily="2" charset="2"/>
            </a:endParaRPr>
          </a:p>
        </p:txBody>
      </p:sp>
      <p:pic>
        <p:nvPicPr>
          <p:cNvPr id="3077" name="Picture 5" descr="splunk-logo - PCQuest">
            <a:extLst>
              <a:ext uri="{FF2B5EF4-FFF2-40B4-BE49-F238E27FC236}">
                <a16:creationId xmlns:a16="http://schemas.microsoft.com/office/drawing/2014/main" id="{327C4A1B-8224-4A4F-965E-5AACD1759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2913" y1="66225" x2="12913" y2="66225"/>
                        <a14:foregroundMark x1="35736" y1="57616" x2="35736" y2="57616"/>
                        <a14:foregroundMark x1="41441" y1="65563" x2="41441" y2="65563"/>
                        <a14:foregroundMark x1="63664" y1="50331" x2="63664" y2="50331"/>
                        <a14:foregroundMark x1="69970" y1="52318" x2="69970" y2="52318"/>
                        <a14:foregroundMark x1="88589" y1="52318" x2="88589" y2="52318"/>
                        <a14:foregroundMark x1="82583" y1="37748" x2="82583" y2="37748"/>
                        <a14:foregroundMark x1="82583" y1="33775" x2="82583" y2="33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77" y="5110544"/>
            <a:ext cx="1472114" cy="6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28049038-368B-41E7-9EC7-6970161BFF11}"/>
              </a:ext>
            </a:extLst>
          </p:cNvPr>
          <p:cNvGrpSpPr/>
          <p:nvPr/>
        </p:nvGrpSpPr>
        <p:grpSpPr>
          <a:xfrm>
            <a:off x="575322" y="2993697"/>
            <a:ext cx="2858804" cy="2211307"/>
            <a:chOff x="575322" y="2994080"/>
            <a:chExt cx="2858804" cy="2749063"/>
          </a:xfrm>
        </p:grpSpPr>
        <p:pic>
          <p:nvPicPr>
            <p:cNvPr id="2058" name="Picture 10" descr="Solarwinds Logo">
              <a:extLst>
                <a:ext uri="{FF2B5EF4-FFF2-40B4-BE49-F238E27FC236}">
                  <a16:creationId xmlns:a16="http://schemas.microsoft.com/office/drawing/2014/main" id="{2EFE8207-0447-4AC8-A94F-C0AF4BE2EA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473" b="99005" l="4781" r="94821">
                          <a14:foregroundMark x1="4781" y1="31343" x2="13546" y2="29851"/>
                          <a14:foregroundMark x1="54582" y1="10945" x2="58566" y2="7960"/>
                          <a14:foregroundMark x1="86853" y1="17413" x2="91235" y2="10448"/>
                          <a14:foregroundMark x1="90438" y1="11940" x2="95219" y2="5473"/>
                          <a14:foregroundMark x1="47809" y1="65672" x2="82470" y2="50746"/>
                          <a14:foregroundMark x1="54582" y1="93532" x2="74900" y2="71642"/>
                          <a14:foregroundMark x1="53785" y1="99005" x2="53785" y2="955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917" y="3827833"/>
              <a:ext cx="569243" cy="455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object 5">
              <a:extLst>
                <a:ext uri="{FF2B5EF4-FFF2-40B4-BE49-F238E27FC236}">
                  <a16:creationId xmlns:a16="http://schemas.microsoft.com/office/drawing/2014/main" id="{64615A63-0622-412A-9241-1B6F94890BC9}"/>
                </a:ext>
              </a:extLst>
            </p:cNvPr>
            <p:cNvSpPr/>
            <p:nvPr/>
          </p:nvSpPr>
          <p:spPr>
            <a:xfrm>
              <a:off x="592483" y="2994080"/>
              <a:ext cx="1298292" cy="63392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에스코어 드림 4 Regular" panose="020B0503030302020204" pitchFamily="34" charset="-127"/>
              </a:endParaRPr>
            </a:p>
          </p:txBody>
        </p:sp>
        <p:sp>
          <p:nvSpPr>
            <p:cNvPr id="71" name="object 7">
              <a:extLst>
                <a:ext uri="{FF2B5EF4-FFF2-40B4-BE49-F238E27FC236}">
                  <a16:creationId xmlns:a16="http://schemas.microsoft.com/office/drawing/2014/main" id="{697A3D31-E504-48E3-B1AD-F666AE42F295}"/>
                </a:ext>
              </a:extLst>
            </p:cNvPr>
            <p:cNvSpPr/>
            <p:nvPr/>
          </p:nvSpPr>
          <p:spPr>
            <a:xfrm>
              <a:off x="575322" y="3951020"/>
              <a:ext cx="1275666" cy="64199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에스코어 드림 4 Regular" panose="020B0503030302020204" pitchFamily="34" charset="-127"/>
              </a:endParaRPr>
            </a:p>
          </p:txBody>
        </p:sp>
        <p:sp>
          <p:nvSpPr>
            <p:cNvPr id="72" name="object 8">
              <a:extLst>
                <a:ext uri="{FF2B5EF4-FFF2-40B4-BE49-F238E27FC236}">
                  <a16:creationId xmlns:a16="http://schemas.microsoft.com/office/drawing/2014/main" id="{5ED09940-EEFB-4231-8446-75A762169C56}"/>
                </a:ext>
              </a:extLst>
            </p:cNvPr>
            <p:cNvSpPr/>
            <p:nvPr/>
          </p:nvSpPr>
          <p:spPr>
            <a:xfrm>
              <a:off x="2190952" y="4178067"/>
              <a:ext cx="1243174" cy="425778"/>
            </a:xfrm>
            <a:prstGeom prst="rect">
              <a:avLst/>
            </a:prstGeom>
            <a:blipFill>
              <a:blip r:embed="rId16" cstate="print"/>
              <a:stretch>
                <a:fillRect l="-1" t="-76751" r="-22924" b="2315"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에스코어 드림 4 Regular" panose="020B0503030302020204" pitchFamily="34" charset="-127"/>
              </a:endParaRPr>
            </a:p>
          </p:txBody>
        </p:sp>
        <p:sp>
          <p:nvSpPr>
            <p:cNvPr id="73" name="object 9">
              <a:extLst>
                <a:ext uri="{FF2B5EF4-FFF2-40B4-BE49-F238E27FC236}">
                  <a16:creationId xmlns:a16="http://schemas.microsoft.com/office/drawing/2014/main" id="{CFC2BE15-3C54-4F71-B235-13E585AC5202}"/>
                </a:ext>
              </a:extLst>
            </p:cNvPr>
            <p:cNvSpPr/>
            <p:nvPr/>
          </p:nvSpPr>
          <p:spPr>
            <a:xfrm>
              <a:off x="578960" y="5018959"/>
              <a:ext cx="1298292" cy="46837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에스코어 드림 4 Regular" panose="020B0503030302020204" pitchFamily="34" charset="-127"/>
              </a:endParaRPr>
            </a:p>
          </p:txBody>
        </p:sp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679F1BA8-1A40-49C0-B2FC-F75A45F58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foregroundMark x1="9244" y1="72269" x2="9244" y2="72269"/>
                          <a14:foregroundMark x1="19328" y1="71429" x2="19328" y2="71429"/>
                          <a14:foregroundMark x1="79832" y1="75630" x2="79832" y2="75630"/>
                          <a14:foregroundMark x1="87395" y1="75630" x2="87395" y2="756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7216" y="4609668"/>
              <a:ext cx="1133475" cy="1133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83" name="Picture 11" descr="pei.com/wp-content/uploads/2016/08/maxresdefaultre...">
            <a:extLst>
              <a:ext uri="{FF2B5EF4-FFF2-40B4-BE49-F238E27FC236}">
                <a16:creationId xmlns:a16="http://schemas.microsoft.com/office/drawing/2014/main" id="{CE139102-8536-4A61-8F86-AB6966B2A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t="18979" r="6924" b="17909"/>
          <a:stretch/>
        </p:blipFill>
        <p:spPr bwMode="auto">
          <a:xfrm>
            <a:off x="2146047" y="5304445"/>
            <a:ext cx="1248370" cy="34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5332A107-5539-40AE-831C-375768B2D566}"/>
              </a:ext>
            </a:extLst>
          </p:cNvPr>
          <p:cNvGrpSpPr/>
          <p:nvPr/>
        </p:nvGrpSpPr>
        <p:grpSpPr>
          <a:xfrm>
            <a:off x="5884056" y="1950302"/>
            <a:ext cx="6057743" cy="3962974"/>
            <a:chOff x="5884056" y="1950302"/>
            <a:chExt cx="6057743" cy="3962974"/>
          </a:xfrm>
        </p:grpSpPr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1F3EC144-4014-4670-BB04-A05B25799516}"/>
                </a:ext>
              </a:extLst>
            </p:cNvPr>
            <p:cNvGrpSpPr/>
            <p:nvPr/>
          </p:nvGrpSpPr>
          <p:grpSpPr>
            <a:xfrm>
              <a:off x="5884056" y="1950302"/>
              <a:ext cx="6057743" cy="3962974"/>
              <a:chOff x="5884056" y="1950302"/>
              <a:chExt cx="6057743" cy="3962974"/>
            </a:xfrm>
          </p:grpSpPr>
          <p:grpSp>
            <p:nvGrpSpPr>
              <p:cNvPr id="79" name="그룹 78">
                <a:extLst>
                  <a:ext uri="{FF2B5EF4-FFF2-40B4-BE49-F238E27FC236}">
                    <a16:creationId xmlns:a16="http://schemas.microsoft.com/office/drawing/2014/main" id="{8547090C-55B9-4A9E-9D18-835EA2CFF2AB}"/>
                  </a:ext>
                </a:extLst>
              </p:cNvPr>
              <p:cNvGrpSpPr/>
              <p:nvPr/>
            </p:nvGrpSpPr>
            <p:grpSpPr>
              <a:xfrm>
                <a:off x="5884056" y="1950302"/>
                <a:ext cx="6057743" cy="3962974"/>
                <a:chOff x="5879397" y="1950302"/>
                <a:chExt cx="6057743" cy="3962974"/>
              </a:xfrm>
            </p:grpSpPr>
            <p:grpSp>
              <p:nvGrpSpPr>
                <p:cNvPr id="81" name="그룹 80">
                  <a:extLst>
                    <a:ext uri="{FF2B5EF4-FFF2-40B4-BE49-F238E27FC236}">
                      <a16:creationId xmlns:a16="http://schemas.microsoft.com/office/drawing/2014/main" id="{7744FCCB-780B-4311-8CCD-FC6130610237}"/>
                    </a:ext>
                  </a:extLst>
                </p:cNvPr>
                <p:cNvGrpSpPr/>
                <p:nvPr/>
              </p:nvGrpSpPr>
              <p:grpSpPr>
                <a:xfrm>
                  <a:off x="5879397" y="1950302"/>
                  <a:ext cx="2059142" cy="3962974"/>
                  <a:chOff x="5879397" y="1950302"/>
                  <a:chExt cx="2059142" cy="3962974"/>
                </a:xfrm>
              </p:grpSpPr>
              <p:pic>
                <p:nvPicPr>
                  <p:cNvPr id="93" name="그림 92">
                    <a:extLst>
                      <a:ext uri="{FF2B5EF4-FFF2-40B4-BE49-F238E27FC236}">
                        <a16:creationId xmlns:a16="http://schemas.microsoft.com/office/drawing/2014/main" id="{06824809-25B0-4069-ABEC-94F5826F7A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083128" y="4020775"/>
                    <a:ext cx="1799549" cy="398954"/>
                  </a:xfrm>
                  <a:prstGeom prst="rect">
                    <a:avLst/>
                  </a:prstGeom>
                </p:spPr>
              </p:pic>
              <p:pic>
                <p:nvPicPr>
                  <p:cNvPr id="94" name="그림 93">
                    <a:extLst>
                      <a:ext uri="{FF2B5EF4-FFF2-40B4-BE49-F238E27FC236}">
                        <a16:creationId xmlns:a16="http://schemas.microsoft.com/office/drawing/2014/main" id="{F94E740E-89DB-4C02-9B91-0E1EB3CDE9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082102" y="4922436"/>
                    <a:ext cx="1821167" cy="410366"/>
                  </a:xfrm>
                  <a:prstGeom prst="rect">
                    <a:avLst/>
                  </a:prstGeom>
                </p:spPr>
              </p:pic>
              <p:sp>
                <p:nvSpPr>
                  <p:cNvPr id="95" name="직사각형 268">
                    <a:extLst>
                      <a:ext uri="{FF2B5EF4-FFF2-40B4-BE49-F238E27FC236}">
                        <a16:creationId xmlns:a16="http://schemas.microsoft.com/office/drawing/2014/main" id="{A55A5DE0-6AF9-4857-B673-CC6E50F993C4}"/>
                      </a:ext>
                    </a:extLst>
                  </p:cNvPr>
                  <p:cNvSpPr/>
                  <p:nvPr/>
                </p:nvSpPr>
                <p:spPr>
                  <a:xfrm>
                    <a:off x="5927729" y="2442858"/>
                    <a:ext cx="1985640" cy="3470418"/>
                  </a:xfrm>
                  <a:prstGeom prst="rect">
                    <a:avLst/>
                  </a:prstGeom>
                  <a:noFill/>
                  <a:ln>
                    <a:solidFill>
                      <a:srgbClr val="E6E6E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endParaRPr>
                  </a:p>
                </p:txBody>
              </p:sp>
              <p:grpSp>
                <p:nvGrpSpPr>
                  <p:cNvPr id="96" name="그룹 95">
                    <a:extLst>
                      <a:ext uri="{FF2B5EF4-FFF2-40B4-BE49-F238E27FC236}">
                        <a16:creationId xmlns:a16="http://schemas.microsoft.com/office/drawing/2014/main" id="{4A5C5AD2-0196-42E5-957B-47E6615FC902}"/>
                      </a:ext>
                    </a:extLst>
                  </p:cNvPr>
                  <p:cNvGrpSpPr/>
                  <p:nvPr/>
                </p:nvGrpSpPr>
                <p:grpSpPr>
                  <a:xfrm>
                    <a:off x="5879397" y="1950302"/>
                    <a:ext cx="2059142" cy="758618"/>
                    <a:chOff x="3038860" y="1270204"/>
                    <a:chExt cx="4369813" cy="396000"/>
                  </a:xfrm>
                  <a:solidFill>
                    <a:srgbClr val="004F8E"/>
                  </a:solidFill>
                </p:grpSpPr>
                <p:sp>
                  <p:nvSpPr>
                    <p:cNvPr id="97" name="양쪽 모서리가 둥근 사각형 6">
                      <a:extLst>
                        <a:ext uri="{FF2B5EF4-FFF2-40B4-BE49-F238E27FC236}">
                          <a16:creationId xmlns:a16="http://schemas.microsoft.com/office/drawing/2014/main" id="{C0A28165-CE9E-4F85-9E52-57E67F3D86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38860" y="1270204"/>
                      <a:ext cx="4369813" cy="396000"/>
                    </a:xfrm>
                    <a:prstGeom prst="round2SameRect">
                      <a:avLst/>
                    </a:prstGeom>
                    <a:grpFill/>
                    <a:ln w="158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457200" marR="0" lvl="1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에스코어 드림 4 Regular" panose="020B0503030302020204" pitchFamily="34" charset="-127"/>
                        <a:ea typeface="에스코어 드림 4 Regular" panose="020B0503030302020204" pitchFamily="34" charset="-127"/>
                        <a:cs typeface="+mn-cs"/>
                      </a:endParaRPr>
                    </a:p>
                  </p:txBody>
                </p:sp>
                <p:sp>
                  <p:nvSpPr>
                    <p:cNvPr id="98" name="양쪽 모서리가 둥근 사각형 6">
                      <a:extLst>
                        <a:ext uri="{FF2B5EF4-FFF2-40B4-BE49-F238E27FC236}">
                          <a16:creationId xmlns:a16="http://schemas.microsoft.com/office/drawing/2014/main" id="{92DD6899-4247-43D8-998F-BDBD724445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33849" y="1395907"/>
                      <a:ext cx="979859" cy="144594"/>
                    </a:xfrm>
                    <a:prstGeom prst="rect">
                      <a:avLst/>
                    </a:prstGeom>
                    <a:grp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 anchor="ctr" anchorCtr="0">
                      <a:spAutoFit/>
                    </a:bodyPr>
                    <a:lstStyle/>
                    <a:p>
                      <a:pPr marL="0" marR="0" lvl="1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1" i="0" u="none" strike="noStrike" kern="1200" cap="none" spc="-20" normalizeH="0" baseline="0" noProof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에스코어 드림 4 Regular" panose="020B0503030302020204" pitchFamily="34" charset="-127"/>
                          <a:cs typeface="Arial" panose="020B0604020202020204" pitchFamily="34" charset="0"/>
                        </a:rPr>
                        <a:t>Trial</a:t>
                      </a:r>
                      <a:endParaRPr kumimoji="0" lang="ko-KR" altLang="en-US" sz="1800" b="1" i="0" u="none" strike="noStrike" kern="1200" cap="none" spc="-20" normalizeH="0" baseline="0" noProof="0" dirty="0">
                        <a:ln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에스코어 드림 4 Regular" panose="020B0503030302020204" pitchFamily="34" charset="-127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82" name="직사각형 268">
                  <a:extLst>
                    <a:ext uri="{FF2B5EF4-FFF2-40B4-BE49-F238E27FC236}">
                      <a16:creationId xmlns:a16="http://schemas.microsoft.com/office/drawing/2014/main" id="{0B8DD940-4023-4F24-99EA-7E7515E452D5}"/>
                    </a:ext>
                  </a:extLst>
                </p:cNvPr>
                <p:cNvSpPr/>
                <p:nvPr/>
              </p:nvSpPr>
              <p:spPr>
                <a:xfrm>
                  <a:off x="8149599" y="2442858"/>
                  <a:ext cx="3753087" cy="3470418"/>
                </a:xfrm>
                <a:prstGeom prst="rect">
                  <a:avLst/>
                </a:prstGeom>
                <a:solidFill>
                  <a:srgbClr val="E8E9E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endParaRPr>
                </a:p>
              </p:txBody>
            </p:sp>
            <p:grpSp>
              <p:nvGrpSpPr>
                <p:cNvPr id="83" name="그룹 82">
                  <a:extLst>
                    <a:ext uri="{FF2B5EF4-FFF2-40B4-BE49-F238E27FC236}">
                      <a16:creationId xmlns:a16="http://schemas.microsoft.com/office/drawing/2014/main" id="{637103FB-D1A6-4583-ACA9-F974F05B6992}"/>
                    </a:ext>
                  </a:extLst>
                </p:cNvPr>
                <p:cNvGrpSpPr/>
                <p:nvPr/>
              </p:nvGrpSpPr>
              <p:grpSpPr>
                <a:xfrm>
                  <a:off x="8174769" y="1950302"/>
                  <a:ext cx="3710065" cy="758618"/>
                  <a:chOff x="3038860" y="1270204"/>
                  <a:chExt cx="4369813" cy="396000"/>
                </a:xfrm>
                <a:solidFill>
                  <a:srgbClr val="004F8E"/>
                </a:solidFill>
              </p:grpSpPr>
              <p:sp>
                <p:nvSpPr>
                  <p:cNvPr id="90" name="양쪽 모서리가 둥근 사각형 6">
                    <a:extLst>
                      <a:ext uri="{FF2B5EF4-FFF2-40B4-BE49-F238E27FC236}">
                        <a16:creationId xmlns:a16="http://schemas.microsoft.com/office/drawing/2014/main" id="{7A167981-3CB5-481B-B953-6FEC10FE0047}"/>
                      </a:ext>
                    </a:extLst>
                  </p:cNvPr>
                  <p:cNvSpPr/>
                  <p:nvPr/>
                </p:nvSpPr>
                <p:spPr>
                  <a:xfrm>
                    <a:off x="3038860" y="1270204"/>
                    <a:ext cx="4369813" cy="396000"/>
                  </a:xfrm>
                  <a:prstGeom prst="round2SameRect">
                    <a:avLst/>
                  </a:prstGeom>
                  <a:grpFill/>
                  <a:ln w="158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457200" marR="0" lvl="1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  <a:cs typeface="+mn-cs"/>
                    </a:endParaRPr>
                  </a:p>
                </p:txBody>
              </p:sp>
              <p:sp>
                <p:nvSpPr>
                  <p:cNvPr id="91" name="양쪽 모서리가 둥근 사각형 6">
                    <a:extLst>
                      <a:ext uri="{FF2B5EF4-FFF2-40B4-BE49-F238E27FC236}">
                        <a16:creationId xmlns:a16="http://schemas.microsoft.com/office/drawing/2014/main" id="{C80985BF-47CC-4337-996B-0D7484EA9A02}"/>
                      </a:ext>
                    </a:extLst>
                  </p:cNvPr>
                  <p:cNvSpPr/>
                  <p:nvPr/>
                </p:nvSpPr>
                <p:spPr>
                  <a:xfrm>
                    <a:off x="3625724" y="1323610"/>
                    <a:ext cx="3196108" cy="289188"/>
                  </a:xfrm>
                  <a:prstGeom prst="rect">
                    <a:avLst/>
                  </a:prstGeom>
                  <a:grp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 anchor="ctr" anchorCtr="0">
                    <a:spAutoFit/>
                  </a:bodyPr>
                  <a:lstStyle/>
                  <a:p>
                    <a:pPr marL="0" marR="0" lvl="1" indent="0" algn="ctr" defTabSz="914400" rtl="0" eaLnBrk="1" fontAlgn="ctr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800" b="1" i="0" u="none" strike="noStrike" kern="1200" cap="none" spc="-20" normalizeH="0" baseline="0" noProof="0" dirty="0">
                        <a:ln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에스코어 드림 4 Regular" panose="020B0503030302020204" pitchFamily="34" charset="-127"/>
                        <a:cs typeface="Arial" panose="020B0604020202020204" pitchFamily="34" charset="0"/>
                      </a:rPr>
                      <a:t>Noncommercial Product</a:t>
                    </a:r>
                  </a:p>
                  <a:p>
                    <a:pPr marL="0" marR="0" lvl="1" indent="0" algn="ctr" defTabSz="914400" rtl="0" eaLnBrk="1" fontAlgn="ctr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800" b="1" i="0" u="none" strike="noStrike" kern="1200" cap="none" spc="-20" normalizeH="0" baseline="0" noProof="0" dirty="0">
                        <a:ln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에스코어 드림 4 Regular" panose="020B0503030302020204" pitchFamily="34" charset="-127"/>
                        <a:cs typeface="Arial" panose="020B0604020202020204" pitchFamily="34" charset="0"/>
                      </a:rPr>
                      <a:t>(Free &amp; Open</a:t>
                    </a:r>
                    <a:r>
                      <a:rPr kumimoji="0" lang="ko-KR" altLang="en-US" sz="1800" b="1" i="0" u="none" strike="noStrike" kern="1200" cap="none" spc="-20" normalizeH="0" baseline="0" noProof="0" dirty="0">
                        <a:ln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에스코어 드림 4 Regular" panose="020B0503030302020204" pitchFamily="34" charset="-127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altLang="ko-KR" sz="1800" b="1" i="0" u="none" strike="noStrike" kern="1200" cap="none" spc="-20" normalizeH="0" baseline="0" noProof="0" dirty="0">
                        <a:ln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에스코어 드림 4 Regular" panose="020B0503030302020204" pitchFamily="34" charset="-127"/>
                        <a:cs typeface="Arial" panose="020B0604020202020204" pitchFamily="34" charset="0"/>
                      </a:rPr>
                      <a:t>Source)</a:t>
                    </a:r>
                    <a:r>
                      <a:rPr kumimoji="0" lang="ko-KR" altLang="en-US" sz="1800" b="1" i="0" u="none" strike="noStrike" kern="1200" cap="none" spc="-20" normalizeH="0" baseline="0" noProof="0" dirty="0">
                        <a:ln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에스코어 드림 4 Regular" panose="020B0503030302020204" pitchFamily="34" charset="-127"/>
                        <a:cs typeface="Arial" panose="020B0604020202020204" pitchFamily="34" charset="0"/>
                      </a:rPr>
                      <a:t> </a:t>
                    </a:r>
                  </a:p>
                </p:txBody>
              </p:sp>
            </p:grpSp>
            <p:pic>
              <p:nvPicPr>
                <p:cNvPr id="84" name="Picture 4" descr="developer.nvidia.com/sites/default/files/styles/ma...">
                  <a:extLst>
                    <a:ext uri="{FF2B5EF4-FFF2-40B4-BE49-F238E27FC236}">
                      <a16:creationId xmlns:a16="http://schemas.microsoft.com/office/drawing/2014/main" id="{12E7B999-44D4-4521-8963-020CF11D0F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9735" b="89381" l="8500" r="92500">
                              <a14:foregroundMark x1="8500" y1="38053" x2="9500" y2="81416"/>
                              <a14:foregroundMark x1="83500" y1="61062" x2="92500" y2="2300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037946" y="3287150"/>
                  <a:ext cx="1763568" cy="8857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5" name="Picture 6" descr="www.nagios.org/wp-content/uploads/2015/06/Nagios-L...">
                  <a:extLst>
                    <a:ext uri="{FF2B5EF4-FFF2-40B4-BE49-F238E27FC236}">
                      <a16:creationId xmlns:a16="http://schemas.microsoft.com/office/drawing/2014/main" id="{7BCF4669-CDF1-4C3D-99D4-7B1ABA8787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5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9630" b="89630" l="5000" r="97000">
                              <a14:foregroundMark x1="10000" y1="45185" x2="10000" y2="45185"/>
                              <a14:foregroundMark x1="5000" y1="39259" x2="5000" y2="39259"/>
                              <a14:foregroundMark x1="11000" y1="65185" x2="11000" y2="65185"/>
                              <a14:foregroundMark x1="32500" y1="48889" x2="32500" y2="48889"/>
                              <a14:foregroundMark x1="59000" y1="45926" x2="59000" y2="45926"/>
                              <a14:foregroundMark x1="60000" y1="35556" x2="60000" y2="35556"/>
                              <a14:foregroundMark x1="71000" y1="44444" x2="71000" y2="44444"/>
                              <a14:foregroundMark x1="86500" y1="45926" x2="86500" y2="45926"/>
                              <a14:foregroundMark x1="97000" y1="40741" x2="97000" y2="40741"/>
                              <a14:foregroundMark x1="96500" y1="40000" x2="96500" y2="40000"/>
                              <a14:foregroundMark x1="97000" y1="38519" x2="97000" y2="38519"/>
                              <a14:foregroundMark x1="95500" y1="38519" x2="97000" y2="3777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747" b="27454"/>
                <a:stretch/>
              </p:blipFill>
              <p:spPr bwMode="auto">
                <a:xfrm>
                  <a:off x="8397640" y="4077232"/>
                  <a:ext cx="1601606" cy="383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2" descr="www.oss.kr/storage/app/public/oss/b5/5e/2017121415...">
                  <a:extLst>
                    <a:ext uri="{FF2B5EF4-FFF2-40B4-BE49-F238E27FC236}">
                      <a16:creationId xmlns:a16="http://schemas.microsoft.com/office/drawing/2014/main" id="{0596CE69-5AEF-49D3-A58B-9FB189708A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10000" b="90000" l="10000" r="90000">
                              <a14:foregroundMark x1="47500" y1="51969" x2="47500" y2="51969"/>
                              <a14:foregroundMark x1="60500" y1="41732" x2="60500" y2="41732"/>
                              <a14:foregroundMark x1="66000" y1="44094" x2="66000" y2="44094"/>
                              <a14:foregroundMark x1="73500" y1="41732" x2="73500" y2="41732"/>
                              <a14:foregroundMark x1="80500" y1="37008" x2="80500" y2="37008"/>
                              <a14:foregroundMark x1="80000" y1="45669" x2="80000" y2="456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25726" y="3475840"/>
                  <a:ext cx="1510828" cy="6039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7" name="Picture 4" descr="img1.daumcdn.net/thumb/R300x0/?fname=https://k.kak...">
                  <a:extLst>
                    <a:ext uri="{FF2B5EF4-FFF2-40B4-BE49-F238E27FC236}">
                      <a16:creationId xmlns:a16="http://schemas.microsoft.com/office/drawing/2014/main" id="{B8FF71BC-D415-4303-950F-817F52C942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9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backgroundRemoval t="9140" b="89785" l="2151" r="95161">
                              <a14:foregroundMark x1="2688" y1="64516" x2="2688" y2="64516"/>
                              <a14:foregroundMark x1="11828" y1="70430" x2="11828" y2="70430"/>
                              <a14:foregroundMark x1="16129" y1="70430" x2="16129" y2="70430"/>
                              <a14:foregroundMark x1="32796" y1="68280" x2="32796" y2="68280"/>
                              <a14:foregroundMark x1="50000" y1="68817" x2="50000" y2="68817"/>
                              <a14:foregroundMark x1="55376" y1="69355" x2="55376" y2="69355"/>
                              <a14:foregroundMark x1="61290" y1="69355" x2="61290" y2="69355"/>
                              <a14:foregroundMark x1="72043" y1="70430" x2="72043" y2="70430"/>
                              <a14:foregroundMark x1="82258" y1="71505" x2="82258" y2="71505"/>
                              <a14:foregroundMark x1="95161" y1="70968" x2="95161" y2="70968"/>
                              <a14:backgroundMark x1="48387" y1="69355" x2="48387" y2="6935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612" b="13570"/>
                <a:stretch/>
              </p:blipFill>
              <p:spPr bwMode="auto">
                <a:xfrm>
                  <a:off x="10352544" y="4084134"/>
                  <a:ext cx="1283935" cy="7400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8" name="Picture 16" descr="assets.zabbix.com/img/logo/zabbix_logo_500x131.png">
                  <a:extLst>
                    <a:ext uri="{FF2B5EF4-FFF2-40B4-BE49-F238E27FC236}">
                      <a16:creationId xmlns:a16="http://schemas.microsoft.com/office/drawing/2014/main" id="{229E544E-DDB4-48D8-B06F-C74AE1BFAA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32931" y="5231279"/>
                  <a:ext cx="1531024" cy="3482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9" name="직사각형 88">
                  <a:extLst>
                    <a:ext uri="{FF2B5EF4-FFF2-40B4-BE49-F238E27FC236}">
                      <a16:creationId xmlns:a16="http://schemas.microsoft.com/office/drawing/2014/main" id="{2D0D5465-6072-4A35-9F85-6EA599EC5AA8}"/>
                    </a:ext>
                  </a:extLst>
                </p:cNvPr>
                <p:cNvSpPr/>
                <p:nvPr/>
              </p:nvSpPr>
              <p:spPr>
                <a:xfrm>
                  <a:off x="8184053" y="2779481"/>
                  <a:ext cx="3753087" cy="82868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b="1" dirty="0">
                      <a:solidFill>
                        <a:schemeClr val="accent1"/>
                      </a:solidFill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rPr>
                    <a:t>NVDashboard</a:t>
                  </a:r>
                  <a:r>
                    <a:rPr lang="en-US" altLang="ko-KR" b="1" dirty="0">
                      <a:solidFill>
                        <a:schemeClr val="accent1"/>
                      </a:solidFill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rPr>
                    <a:t>, </a:t>
                  </a:r>
                  <a:r>
                    <a:rPr lang="ko-KR" altLang="en-US" b="1" dirty="0">
                      <a:solidFill>
                        <a:schemeClr val="accent1"/>
                      </a:solidFill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rPr>
                    <a:t>gpustat</a:t>
                  </a:r>
                  <a:r>
                    <a:rPr lang="en-US" altLang="ko-KR" b="1" dirty="0">
                      <a:solidFill>
                        <a:schemeClr val="accent1"/>
                      </a:solidFill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rPr>
                    <a:t>, </a:t>
                  </a:r>
                  <a:r>
                    <a:rPr lang="ko-KR" altLang="en-US" b="1" dirty="0">
                      <a:solidFill>
                        <a:schemeClr val="accent1"/>
                      </a:solidFill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rPr>
                    <a:t>NVTOP	</a:t>
                  </a:r>
                </a:p>
                <a:p>
                  <a:pPr algn="ctr"/>
                  <a:r>
                    <a:rPr lang="en-US" altLang="ko-KR" b="1" dirty="0">
                      <a:solidFill>
                        <a:schemeClr val="accent1"/>
                      </a:solidFill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rPr>
                    <a:t>N</a:t>
                  </a:r>
                  <a:r>
                    <a:rPr lang="ko-KR" altLang="en-US" b="1" dirty="0">
                      <a:solidFill>
                        <a:schemeClr val="accent1"/>
                      </a:solidFill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rPr>
                    <a:t>vitop</a:t>
                  </a:r>
                  <a:r>
                    <a:rPr lang="en-US" altLang="ko-KR" b="1" dirty="0">
                      <a:solidFill>
                        <a:schemeClr val="accent1"/>
                      </a:solidFill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rPr>
                    <a:t>,</a:t>
                  </a:r>
                  <a:r>
                    <a:rPr lang="ko-KR" altLang="en-US" b="1" dirty="0">
                      <a:solidFill>
                        <a:schemeClr val="accent1"/>
                      </a:solidFill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rPr>
                    <a:t> nvidia-htop</a:t>
                  </a:r>
                  <a:r>
                    <a:rPr lang="en-US" altLang="ko-KR" b="1" dirty="0">
                      <a:solidFill>
                        <a:schemeClr val="accent1"/>
                      </a:solidFill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rPr>
                    <a:t>, </a:t>
                  </a:r>
                  <a:r>
                    <a:rPr lang="ko-KR" altLang="en-US" b="1" dirty="0">
                      <a:solidFill>
                        <a:schemeClr val="accent1"/>
                      </a:solidFill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rPr>
                    <a:t>GreenWithEnvy</a:t>
                  </a:r>
                </a:p>
              </p:txBody>
            </p:sp>
          </p:grpSp>
          <p:pic>
            <p:nvPicPr>
              <p:cNvPr id="80" name="Picture 9" descr="Configuration for Grafana — EMS Gateway documentation">
                <a:extLst>
                  <a:ext uri="{FF2B5EF4-FFF2-40B4-BE49-F238E27FC236}">
                    <a16:creationId xmlns:a16="http://schemas.microsoft.com/office/drawing/2014/main" id="{54AAE51E-14F1-46D2-BFAD-98F39B6F24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0" b="90909" l="0" r="99342">
                            <a14:foregroundMark x1="4167" y1="62727" x2="4167" y2="62727"/>
                            <a14:foregroundMark x1="4167" y1="61818" x2="7018" y2="27273"/>
                            <a14:foregroundMark x1="8772" y1="21818" x2="16667" y2="18182"/>
                            <a14:foregroundMark x1="14474" y1="93636" x2="8772" y2="84545"/>
                            <a14:foregroundMark x1="1316" y1="64545" x2="219" y2="64545"/>
                            <a14:foregroundMark x1="12500" y1="12727" x2="12939" y2="0"/>
                            <a14:foregroundMark x1="36404" y1="55455" x2="34430" y2="53636"/>
                            <a14:foregroundMark x1="30263" y1="78182" x2="27632" y2="64545"/>
                            <a14:foregroundMark x1="34868" y1="76364" x2="39912" y2="58182"/>
                            <a14:foregroundMark x1="42544" y1="45455" x2="42982" y2="73636"/>
                            <a14:foregroundMark x1="57018" y1="49091" x2="58553" y2="84545"/>
                            <a14:foregroundMark x1="61184" y1="79091" x2="62281" y2="44545"/>
                            <a14:foregroundMark x1="74781" y1="49091" x2="76316" y2="74545"/>
                            <a14:foregroundMark x1="80044" y1="80909" x2="81360" y2="48182"/>
                            <a14:foregroundMark x1="98904" y1="59091" x2="99342" y2="80909"/>
                            <a14:backgroundMark x1="14035" y1="30000" x2="14035" y2="30000"/>
                            <a14:backgroundMark x1="1096" y1="6364" x2="1096" y2="636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1517" y="4641834"/>
                <a:ext cx="1566315" cy="377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0D6FF37C-C63F-444F-880C-9FDBF02AE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88060" y="3141198"/>
              <a:ext cx="1618563" cy="469383"/>
            </a:xfrm>
            <a:prstGeom prst="rect">
              <a:avLst/>
            </a:prstGeom>
          </p:spPr>
        </p:pic>
      </p:grpSp>
      <p:pic>
        <p:nvPicPr>
          <p:cNvPr id="108" name="그림 107">
            <a:extLst>
              <a:ext uri="{FF2B5EF4-FFF2-40B4-BE49-F238E27FC236}">
                <a16:creationId xmlns:a16="http://schemas.microsoft.com/office/drawing/2014/main" id="{0222933D-570B-4431-AF3D-FBB5BD80C5FF}"/>
              </a:ext>
            </a:extLst>
          </p:cNvPr>
          <p:cNvPicPr>
            <a:picLocks noChangeAspect="1"/>
          </p:cNvPicPr>
          <p:nvPr/>
        </p:nvPicPr>
        <p:blipFill>
          <a:blip r:embed="rId3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61753" y="3067377"/>
            <a:ext cx="1378798" cy="394090"/>
          </a:xfrm>
          <a:prstGeom prst="rect">
            <a:avLst/>
          </a:prstGeom>
        </p:spPr>
      </p:pic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0309357C-D261-46B4-8B67-5E2D5211EDA6}"/>
              </a:ext>
            </a:extLst>
          </p:cNvPr>
          <p:cNvGrpSpPr/>
          <p:nvPr/>
        </p:nvGrpSpPr>
        <p:grpSpPr>
          <a:xfrm>
            <a:off x="10286984" y="4889917"/>
            <a:ext cx="1369430" cy="885769"/>
            <a:chOff x="12729520" y="4697615"/>
            <a:chExt cx="1369430" cy="885769"/>
          </a:xfrm>
        </p:grpSpPr>
        <p:pic>
          <p:nvPicPr>
            <p:cNvPr id="111" name="Picture 24" descr="ElasticSearch | SUE Cloud &amp; IT | Download Price List Now">
              <a:extLst>
                <a:ext uri="{FF2B5EF4-FFF2-40B4-BE49-F238E27FC236}">
                  <a16:creationId xmlns:a16="http://schemas.microsoft.com/office/drawing/2014/main" id="{64C2DD19-4C06-46A0-B128-53F013B7F9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1" t="11851" r="13667" b="14426"/>
            <a:stretch/>
          </p:blipFill>
          <p:spPr bwMode="auto">
            <a:xfrm>
              <a:off x="12842637" y="4702698"/>
              <a:ext cx="1081388" cy="828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직사각형 111">
              <a:extLst>
                <a:ext uri="{FF2B5EF4-FFF2-40B4-BE49-F238E27FC236}">
                  <a16:creationId xmlns:a16="http://schemas.microsoft.com/office/drawing/2014/main" id="{A51456AD-F089-4DA5-849D-ACD586C57293}"/>
                </a:ext>
              </a:extLst>
            </p:cNvPr>
            <p:cNvSpPr/>
            <p:nvPr/>
          </p:nvSpPr>
          <p:spPr>
            <a:xfrm>
              <a:off x="12729520" y="4697615"/>
              <a:ext cx="1369430" cy="88576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6545EA4D-899D-C62E-34D6-1F7F384ED46A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BFA484-3E66-AA69-2DC9-7FD68875F3A6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Environment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03D23FE-D18E-4FD8-6B8A-C48791D52A15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Ⅰ</a:t>
              </a:r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00099553-1C1C-E407-40BD-9BA92BFDE128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964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2B4370-192A-4EB9-B1F5-920C724B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Why I Selected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Elastic Stack </a:t>
            </a:r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for Monitoring and Visibility</a:t>
            </a:r>
          </a:p>
        </p:txBody>
      </p:sp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66FCB639-A504-4FFB-BE3A-FDD86CBE1A60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173124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10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57" name="내용 개체 틀 2">
            <a:extLst>
              <a:ext uri="{FF2B5EF4-FFF2-40B4-BE49-F238E27FC236}">
                <a16:creationId xmlns:a16="http://schemas.microsoft.com/office/drawing/2014/main" id="{A2655893-8C01-432C-BCA4-31636FB2B8B1}"/>
              </a:ext>
            </a:extLst>
          </p:cNvPr>
          <p:cNvSpPr txBox="1">
            <a:spLocks/>
          </p:cNvSpPr>
          <p:nvPr/>
        </p:nvSpPr>
        <p:spPr>
          <a:xfrm>
            <a:off x="287356" y="1663700"/>
            <a:ext cx="11577367" cy="4334670"/>
          </a:xfrm>
          <a:prstGeom prst="rect">
            <a:avLst/>
          </a:prstGeom>
        </p:spPr>
        <p:txBody>
          <a:bodyPr/>
          <a:lstStyle>
            <a:lvl1pPr marL="463640" indent="-463640" algn="l" defTabSz="1236369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04550" indent="-386365" algn="l" defTabSz="1236369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45461" indent="-309091" algn="l" defTabSz="1236369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3648" indent="-309091" algn="l" defTabSz="1236369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81833" indent="-309091" algn="l" defTabSz="1236369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7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00016" indent="-309091" algn="l" defTabSz="1236369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18200" indent="-309091" algn="l" defTabSz="1236369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36384" indent="-309091" algn="l" defTabSz="1236369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54567" indent="-309091" algn="l" defTabSz="1236369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Easy to deploy (minimum configuration) </a:t>
            </a:r>
          </a:p>
          <a:p>
            <a:r>
              <a:rPr lang="en-US" altLang="ko-KR" sz="3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Scales vertically and horizontally</a:t>
            </a:r>
          </a:p>
          <a:p>
            <a:r>
              <a:rPr lang="en-US" altLang="ko-KR" sz="3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Easy to use API</a:t>
            </a:r>
          </a:p>
          <a:p>
            <a:r>
              <a:rPr lang="en-US" altLang="ko-KR" sz="3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Modules for most programming/scripting languages</a:t>
            </a:r>
          </a:p>
          <a:p>
            <a:r>
              <a:rPr lang="en-US" altLang="ko-KR" sz="3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Actively developed with good online paper</a:t>
            </a:r>
          </a:p>
          <a:p>
            <a:endParaRPr lang="ko-KR" altLang="en-US" sz="3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AF044EF8-E371-43F2-85F5-0A686C0C9E1B}"/>
              </a:ext>
            </a:extLst>
          </p:cNvPr>
          <p:cNvSpPr/>
          <p:nvPr/>
        </p:nvSpPr>
        <p:spPr>
          <a:xfrm>
            <a:off x="348190" y="5208166"/>
            <a:ext cx="4343690" cy="707886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The Best Benefit 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9EE8DDCF-2E3E-4305-9B3A-A52D028FF508}"/>
              </a:ext>
            </a:extLst>
          </p:cNvPr>
          <p:cNvGrpSpPr/>
          <p:nvPr/>
        </p:nvGrpSpPr>
        <p:grpSpPr>
          <a:xfrm>
            <a:off x="4586507" y="4885407"/>
            <a:ext cx="7278216" cy="1231090"/>
            <a:chOff x="3131049" y="4869089"/>
            <a:chExt cx="9072081" cy="1311206"/>
          </a:xfrm>
        </p:grpSpPr>
        <p:pic>
          <p:nvPicPr>
            <p:cNvPr id="62" name="Picture 2" descr="What is Elastic Stack and Elasticsearch? - GeeksforGeeks">
              <a:extLst>
                <a:ext uri="{FF2B5EF4-FFF2-40B4-BE49-F238E27FC236}">
                  <a16:creationId xmlns:a16="http://schemas.microsoft.com/office/drawing/2014/main" id="{07EA1F66-1AC8-472E-BC9B-B63B87640B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049" y="4869089"/>
              <a:ext cx="6320414" cy="1311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2F470FDB-4C6F-4FD2-B5C4-3541816512DE}"/>
                </a:ext>
              </a:extLst>
            </p:cNvPr>
            <p:cNvSpPr/>
            <p:nvPr/>
          </p:nvSpPr>
          <p:spPr>
            <a:xfrm>
              <a:off x="9548160" y="5170749"/>
              <a:ext cx="2654970" cy="72117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r>
                <a:rPr lang="en-US" altLang="ko-KR" sz="3800" dirty="0">
                  <a:solidFill>
                    <a:schemeClr val="bg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IT’s Free</a:t>
              </a:r>
            </a:p>
          </p:txBody>
        </p:sp>
      </p:grpSp>
      <p:sp>
        <p:nvSpPr>
          <p:cNvPr id="18" name="모서리가 둥근 직사각형 474">
            <a:extLst>
              <a:ext uri="{FF2B5EF4-FFF2-40B4-BE49-F238E27FC236}">
                <a16:creationId xmlns:a16="http://schemas.microsoft.com/office/drawing/2014/main" id="{2CC7C333-C5E3-4B43-9CE0-CDF36505F68F}"/>
              </a:ext>
            </a:extLst>
          </p:cNvPr>
          <p:cNvSpPr/>
          <p:nvPr/>
        </p:nvSpPr>
        <p:spPr>
          <a:xfrm>
            <a:off x="269036" y="1212882"/>
            <a:ext cx="11119552" cy="349009"/>
          </a:xfrm>
          <a:prstGeom prst="roundRect">
            <a:avLst>
              <a:gd name="adj" fmla="val 50000"/>
            </a:avLst>
          </a:prstGeom>
          <a:solidFill>
            <a:srgbClr val="0047B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1" algn="ctr" defTabSz="228600" fontAlgn="ctr">
              <a:buClr>
                <a:sysClr val="windowText" lastClr="000000"/>
              </a:buClr>
              <a:tabLst>
                <a:tab pos="2965343" algn="l"/>
              </a:tabLst>
              <a:defRPr/>
            </a:pPr>
            <a:r>
              <a:rPr lang="en-US" altLang="ko-KR" sz="14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ELK </a:t>
            </a:r>
            <a:r>
              <a:rPr lang="en-US" altLang="ko-KR" sz="1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en-US" altLang="ko-KR" sz="1400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A group of open source products from Elastic designed to enable users to discover, analyze, and visualize their data in real time. 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45C8BE1A-865B-81F8-C8C6-8B2D18CE1DB2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94B246-179F-083A-3E36-BA5C9088CF00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My Journey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7844D8-FFB0-2B59-1240-90D62141C76F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Ⅱ</a:t>
              </a: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5D127D85-9EB7-9A45-05B2-70150D07F331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297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>
            <a:extLst>
              <a:ext uri="{FF2B5EF4-FFF2-40B4-BE49-F238E27FC236}">
                <a16:creationId xmlns:a16="http://schemas.microsoft.com/office/drawing/2014/main" id="{6427316D-1383-4B52-82D2-81663D2833D9}"/>
              </a:ext>
            </a:extLst>
          </p:cNvPr>
          <p:cNvGrpSpPr/>
          <p:nvPr/>
        </p:nvGrpSpPr>
        <p:grpSpPr>
          <a:xfrm>
            <a:off x="979667" y="5804712"/>
            <a:ext cx="10243286" cy="577614"/>
            <a:chOff x="815321" y="1252794"/>
            <a:chExt cx="10243286" cy="577614"/>
          </a:xfrm>
        </p:grpSpPr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B3997AC8-6CCA-45AB-9FB6-94807E23BADE}"/>
                </a:ext>
              </a:extLst>
            </p:cNvPr>
            <p:cNvGrpSpPr/>
            <p:nvPr/>
          </p:nvGrpSpPr>
          <p:grpSpPr>
            <a:xfrm>
              <a:off x="815321" y="1361244"/>
              <a:ext cx="1457407" cy="367853"/>
              <a:chOff x="1165493" y="1412927"/>
              <a:chExt cx="1798159" cy="367853"/>
            </a:xfrm>
          </p:grpSpPr>
          <p:sp>
            <p:nvSpPr>
              <p:cNvPr id="33" name="직사각형 311">
                <a:extLst>
                  <a:ext uri="{FF2B5EF4-FFF2-40B4-BE49-F238E27FC236}">
                    <a16:creationId xmlns:a16="http://schemas.microsoft.com/office/drawing/2014/main" id="{416D3B3A-CC3B-4F5C-AA64-31CA5C601816}"/>
                  </a:ext>
                </a:extLst>
              </p:cNvPr>
              <p:cNvSpPr/>
              <p:nvPr/>
            </p:nvSpPr>
            <p:spPr>
              <a:xfrm>
                <a:off x="1451484" y="1412927"/>
                <a:ext cx="1512168" cy="364006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367473" fontAlgn="ctr">
                  <a:defRPr/>
                </a:pPr>
                <a:r>
                  <a:rPr kumimoji="1" lang="en-US" altLang="ko-KR" sz="1300" spc="-27" dirty="0">
                    <a:ln w="6350">
                      <a:noFill/>
                      <a:prstDash val="solid"/>
                    </a:ln>
                    <a:gradFill>
                      <a:gsLst>
                        <a:gs pos="21333">
                          <a:prstClr val="black"/>
                        </a:gs>
                        <a:gs pos="30667">
                          <a:prstClr val="black"/>
                        </a:gs>
                      </a:gsLst>
                      <a:lin ang="5400000" scaled="0"/>
                    </a:gra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panose="020B0604020202020204" pitchFamily="34" charset="0"/>
                  </a:rPr>
                  <a:t>Data Collection</a:t>
                </a:r>
              </a:p>
            </p:txBody>
          </p:sp>
          <p:pic>
            <p:nvPicPr>
              <p:cNvPr id="9220" name="Picture 4" descr="Beats free vector icon - Iconbolt">
                <a:extLst>
                  <a:ext uri="{FF2B5EF4-FFF2-40B4-BE49-F238E27FC236}">
                    <a16:creationId xmlns:a16="http://schemas.microsoft.com/office/drawing/2014/main" id="{6AFA7F42-987B-4F95-989E-1035203034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4479" l="30968" r="70000">
                            <a14:foregroundMark x1="32258" y1="6135" x2="53548" y2="0"/>
                            <a14:foregroundMark x1="37742" y1="85890" x2="60968" y2="69325"/>
                            <a14:foregroundMark x1="60968" y1="69325" x2="65161" y2="63190"/>
                            <a14:foregroundMark x1="60968" y1="84663" x2="40968" y2="86503"/>
                            <a14:foregroundMark x1="40968" y1="86503" x2="36129" y2="84663"/>
                            <a14:foregroundMark x1="53226" y1="94479" x2="30968" y2="84049"/>
                            <a14:foregroundMark x1="69355" y1="56442" x2="70000" y2="760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065" r="26937"/>
              <a:stretch/>
            </p:blipFill>
            <p:spPr bwMode="auto">
              <a:xfrm>
                <a:off x="1165493" y="1416774"/>
                <a:ext cx="304592" cy="3640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3D0683CE-514B-4CC8-A5CB-36C3868E6289}"/>
                </a:ext>
              </a:extLst>
            </p:cNvPr>
            <p:cNvGrpSpPr/>
            <p:nvPr/>
          </p:nvGrpSpPr>
          <p:grpSpPr>
            <a:xfrm>
              <a:off x="2897580" y="1306748"/>
              <a:ext cx="1228867" cy="439225"/>
              <a:chOff x="3619376" y="1341207"/>
              <a:chExt cx="1516184" cy="439225"/>
            </a:xfrm>
          </p:grpSpPr>
          <p:sp>
            <p:nvSpPr>
              <p:cNvPr id="36" name="직사각형 311">
                <a:extLst>
                  <a:ext uri="{FF2B5EF4-FFF2-40B4-BE49-F238E27FC236}">
                    <a16:creationId xmlns:a16="http://schemas.microsoft.com/office/drawing/2014/main" id="{84049872-5C13-4BD1-97C2-D76D50DCF079}"/>
                  </a:ext>
                </a:extLst>
              </p:cNvPr>
              <p:cNvSpPr/>
              <p:nvPr/>
            </p:nvSpPr>
            <p:spPr>
              <a:xfrm>
                <a:off x="3927984" y="1397262"/>
                <a:ext cx="1207576" cy="364006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367473" fontAlgn="ctr">
                  <a:defRPr/>
                </a:pPr>
                <a:r>
                  <a:rPr kumimoji="1" lang="en-US" altLang="ko-KR" sz="1300" spc="-27" dirty="0">
                    <a:ln w="6350">
                      <a:noFill/>
                      <a:prstDash val="solid"/>
                    </a:ln>
                    <a:gradFill>
                      <a:gsLst>
                        <a:gs pos="21333">
                          <a:prstClr val="black"/>
                        </a:gs>
                        <a:gs pos="30667">
                          <a:prstClr val="black"/>
                        </a:gs>
                      </a:gsLst>
                      <a:lin ang="5400000" scaled="0"/>
                    </a:gra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panose="020B0604020202020204" pitchFamily="34" charset="0"/>
                  </a:rPr>
                  <a:t>Buffering</a:t>
                </a:r>
              </a:p>
            </p:txBody>
          </p:sp>
          <p:pic>
            <p:nvPicPr>
              <p:cNvPr id="9222" name="Picture 6" descr="File:Apache kafka.svg - Wikimedia Commons">
                <a:extLst>
                  <a:ext uri="{FF2B5EF4-FFF2-40B4-BE49-F238E27FC236}">
                    <a16:creationId xmlns:a16="http://schemas.microsoft.com/office/drawing/2014/main" id="{8066DC3E-83DF-411D-A45B-EE34A67FC3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97" b="95455" l="5682" r="96023">
                            <a14:foregroundMark x1="24432" y1="3846" x2="9091" y2="9091"/>
                            <a14:foregroundMark x1="7386" y1="56294" x2="5682" y2="41608"/>
                            <a14:foregroundMark x1="36364" y1="93706" x2="19886" y2="95455"/>
                            <a14:foregroundMark x1="96023" y1="68182" x2="94886" y2="772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9376" y="1341207"/>
                <a:ext cx="308608" cy="439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C07AAF42-E44F-46AA-9148-C80A6ED1024A}"/>
                </a:ext>
              </a:extLst>
            </p:cNvPr>
            <p:cNvGrpSpPr/>
            <p:nvPr/>
          </p:nvGrpSpPr>
          <p:grpSpPr>
            <a:xfrm>
              <a:off x="4753977" y="1284296"/>
              <a:ext cx="1583787" cy="461479"/>
              <a:chOff x="5690085" y="1299789"/>
              <a:chExt cx="1954087" cy="461479"/>
            </a:xfrm>
          </p:grpSpPr>
          <p:pic>
            <p:nvPicPr>
              <p:cNvPr id="9224" name="Picture 8" descr="ELASTIC LOGSTASH Logo PNG Vector (SVG) Free Download">
                <a:extLst>
                  <a:ext uri="{FF2B5EF4-FFF2-40B4-BE49-F238E27FC236}">
                    <a16:creationId xmlns:a16="http://schemas.microsoft.com/office/drawing/2014/main" id="{1FE3E15B-E9DE-49AD-9C5F-1319B785D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0085" y="1299789"/>
                <a:ext cx="377952" cy="4246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직사각형 311">
                <a:extLst>
                  <a:ext uri="{FF2B5EF4-FFF2-40B4-BE49-F238E27FC236}">
                    <a16:creationId xmlns:a16="http://schemas.microsoft.com/office/drawing/2014/main" id="{0961F81B-FFD8-4EE1-8660-D50B17A509FE}"/>
                  </a:ext>
                </a:extLst>
              </p:cNvPr>
              <p:cNvSpPr/>
              <p:nvPr/>
            </p:nvSpPr>
            <p:spPr>
              <a:xfrm>
                <a:off x="6023484" y="1397262"/>
                <a:ext cx="1620688" cy="364006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367473" fontAlgn="ctr">
                  <a:defRPr/>
                </a:pPr>
                <a:r>
                  <a:rPr kumimoji="1" lang="en-US" altLang="ko-KR" sz="1300" spc="-27" dirty="0">
                    <a:ln w="6350">
                      <a:noFill/>
                      <a:prstDash val="solid"/>
                    </a:ln>
                    <a:gradFill>
                      <a:gsLst>
                        <a:gs pos="21333">
                          <a:prstClr val="black"/>
                        </a:gs>
                        <a:gs pos="30667">
                          <a:prstClr val="black"/>
                        </a:gs>
                      </a:gsLst>
                      <a:lin ang="5400000" scaled="0"/>
                    </a:gra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panose="020B0604020202020204" pitchFamily="34" charset="0"/>
                  </a:rPr>
                  <a:t>Aggregation &amp; Processing </a:t>
                </a:r>
              </a:p>
            </p:txBody>
          </p:sp>
        </p:grp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70CD6A40-1931-438C-91F2-F6A949082FCB}"/>
                </a:ext>
              </a:extLst>
            </p:cNvPr>
            <p:cNvGrpSpPr/>
            <p:nvPr/>
          </p:nvGrpSpPr>
          <p:grpSpPr>
            <a:xfrm>
              <a:off x="6992164" y="1252794"/>
              <a:ext cx="1824205" cy="577614"/>
              <a:chOff x="8045807" y="1274480"/>
              <a:chExt cx="2250717" cy="577614"/>
            </a:xfrm>
          </p:grpSpPr>
          <p:pic>
            <p:nvPicPr>
              <p:cNvPr id="9226" name="Picture 10" descr="Elasticsearch Logo PNG vector in SVG, PDF, AI, CDR format">
                <a:extLst>
                  <a:ext uri="{FF2B5EF4-FFF2-40B4-BE49-F238E27FC236}">
                    <a16:creationId xmlns:a16="http://schemas.microsoft.com/office/drawing/2014/main" id="{4578366B-C4AB-4941-9A9C-0F86D1768F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57143" y1="20619" x2="57143" y2="20619"/>
                            <a14:foregroundMark x1="33205" y1="27835" x2="33205" y2="27835"/>
                            <a14:foregroundMark x1="56371" y1="22680" x2="31274" y2="23711"/>
                            <a14:foregroundMark x1="51737" y1="81959" x2="35135" y2="71134"/>
                            <a14:foregroundMark x1="63707" y1="76804" x2="49421" y2="75258"/>
                            <a14:foregroundMark x1="62934" y1="24227" x2="28571" y2="31443"/>
                            <a14:foregroundMark x1="36680" y1="79897" x2="28958" y2="721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5807" y="1274480"/>
                <a:ext cx="771144" cy="577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직사각형 311">
                <a:extLst>
                  <a:ext uri="{FF2B5EF4-FFF2-40B4-BE49-F238E27FC236}">
                    <a16:creationId xmlns:a16="http://schemas.microsoft.com/office/drawing/2014/main" id="{DF24D5AE-1ADB-49D8-A81C-9D8981F2E9D3}"/>
                  </a:ext>
                </a:extLst>
              </p:cNvPr>
              <p:cNvSpPr/>
              <p:nvPr/>
            </p:nvSpPr>
            <p:spPr>
              <a:xfrm>
                <a:off x="8557133" y="1397262"/>
                <a:ext cx="1739391" cy="364006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367473" fontAlgn="ctr">
                  <a:defRPr/>
                </a:pPr>
                <a:r>
                  <a:rPr kumimoji="1" lang="en-US" altLang="ko-KR" sz="1300" spc="-27" dirty="0">
                    <a:ln w="6350">
                      <a:noFill/>
                      <a:prstDash val="solid"/>
                    </a:ln>
                    <a:gradFill>
                      <a:gsLst>
                        <a:gs pos="21333">
                          <a:prstClr val="black"/>
                        </a:gs>
                        <a:gs pos="30667">
                          <a:prstClr val="black"/>
                        </a:gs>
                      </a:gsLst>
                      <a:lin ang="5400000" scaled="0"/>
                    </a:gra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panose="020B0604020202020204" pitchFamily="34" charset="0"/>
                  </a:rPr>
                  <a:t>Indexing &amp; Storage</a:t>
                </a:r>
              </a:p>
            </p:txBody>
          </p:sp>
        </p:grp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D6B60F3E-2449-41AB-B5E4-A1E3146464DE}"/>
                </a:ext>
              </a:extLst>
            </p:cNvPr>
            <p:cNvGrpSpPr/>
            <p:nvPr/>
          </p:nvGrpSpPr>
          <p:grpSpPr>
            <a:xfrm>
              <a:off x="9355555" y="1335238"/>
              <a:ext cx="1703052" cy="419251"/>
              <a:chOff x="10911854" y="1349445"/>
              <a:chExt cx="2101237" cy="419251"/>
            </a:xfrm>
          </p:grpSpPr>
          <p:sp>
            <p:nvSpPr>
              <p:cNvPr id="45" name="직사각형 311">
                <a:extLst>
                  <a:ext uri="{FF2B5EF4-FFF2-40B4-BE49-F238E27FC236}">
                    <a16:creationId xmlns:a16="http://schemas.microsoft.com/office/drawing/2014/main" id="{3E7A0575-F9EC-4315-846D-C9AA092BC9B0}"/>
                  </a:ext>
                </a:extLst>
              </p:cNvPr>
              <p:cNvSpPr/>
              <p:nvPr/>
            </p:nvSpPr>
            <p:spPr>
              <a:xfrm>
                <a:off x="11273700" y="1397262"/>
                <a:ext cx="1739391" cy="364006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367473" fontAlgn="ctr">
                  <a:defRPr/>
                </a:pPr>
                <a:r>
                  <a:rPr kumimoji="1" lang="en-US" altLang="ko-KR" sz="1300" spc="-27" dirty="0">
                    <a:ln w="6350">
                      <a:noFill/>
                      <a:prstDash val="solid"/>
                    </a:ln>
                    <a:gradFill>
                      <a:gsLst>
                        <a:gs pos="21333">
                          <a:prstClr val="black"/>
                        </a:gs>
                        <a:gs pos="30667">
                          <a:prstClr val="black"/>
                        </a:gs>
                      </a:gsLst>
                      <a:lin ang="5400000" scaled="0"/>
                    </a:gra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panose="020B0604020202020204" pitchFamily="34" charset="0"/>
                  </a:rPr>
                  <a:t>Analysis &amp; Visualization</a:t>
                </a:r>
              </a:p>
            </p:txBody>
          </p:sp>
          <p:pic>
            <p:nvPicPr>
              <p:cNvPr id="9228" name="Picture 12" descr="Free Kibana Logo Icon - Download in Colored Outline Style">
                <a:extLst>
                  <a:ext uri="{FF2B5EF4-FFF2-40B4-BE49-F238E27FC236}">
                    <a16:creationId xmlns:a16="http://schemas.microsoft.com/office/drawing/2014/main" id="{D4F1A593-790C-4EED-84E5-78A9BA2F20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11854" y="1349445"/>
                <a:ext cx="419251" cy="419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4" name="제목 1">
            <a:extLst>
              <a:ext uri="{FF2B5EF4-FFF2-40B4-BE49-F238E27FC236}">
                <a16:creationId xmlns:a16="http://schemas.microsoft.com/office/drawing/2014/main" id="{6D512936-07CF-4D15-9CD5-0571487FA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90" y="390900"/>
            <a:ext cx="11393059" cy="5014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How Can I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Use Elastic Stack </a:t>
            </a:r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for Monitoring and Visibility</a:t>
            </a:r>
          </a:p>
        </p:txBody>
      </p:sp>
      <p:sp>
        <p:nvSpPr>
          <p:cNvPr id="9263" name="Slide Number Placeholder 5">
            <a:extLst>
              <a:ext uri="{FF2B5EF4-FFF2-40B4-BE49-F238E27FC236}">
                <a16:creationId xmlns:a16="http://schemas.microsoft.com/office/drawing/2014/main" id="{E3E44D58-09CF-3A01-69F5-6422BFD2975E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173124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11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grpSp>
        <p:nvGrpSpPr>
          <p:cNvPr id="9264" name="그룹 9263">
            <a:extLst>
              <a:ext uri="{FF2B5EF4-FFF2-40B4-BE49-F238E27FC236}">
                <a16:creationId xmlns:a16="http://schemas.microsoft.com/office/drawing/2014/main" id="{8A07E4CB-768F-8503-64F3-3DD9FF940E9D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9265" name="TextBox 9264">
              <a:extLst>
                <a:ext uri="{FF2B5EF4-FFF2-40B4-BE49-F238E27FC236}">
                  <a16:creationId xmlns:a16="http://schemas.microsoft.com/office/drawing/2014/main" id="{63A8FCBF-EEB0-85E1-E5A0-898B7AB646FD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My Journey</a:t>
              </a:r>
            </a:p>
          </p:txBody>
        </p:sp>
        <p:sp>
          <p:nvSpPr>
            <p:cNvPr id="9266" name="TextBox 9265">
              <a:extLst>
                <a:ext uri="{FF2B5EF4-FFF2-40B4-BE49-F238E27FC236}">
                  <a16:creationId xmlns:a16="http://schemas.microsoft.com/office/drawing/2014/main" id="{3ED3327F-D13A-9BDF-B43A-E8BDBA8E64E6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Ⅱ</a:t>
              </a:r>
            </a:p>
          </p:txBody>
        </p:sp>
        <p:sp>
          <p:nvSpPr>
            <p:cNvPr id="9267" name="타원 9266">
              <a:extLst>
                <a:ext uri="{FF2B5EF4-FFF2-40B4-BE49-F238E27FC236}">
                  <a16:creationId xmlns:a16="http://schemas.microsoft.com/office/drawing/2014/main" id="{7B0B0149-0C64-1EE3-C2BE-AD0008A52982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  <p:grpSp>
        <p:nvGrpSpPr>
          <p:cNvPr id="9295" name="그룹 9294">
            <a:extLst>
              <a:ext uri="{FF2B5EF4-FFF2-40B4-BE49-F238E27FC236}">
                <a16:creationId xmlns:a16="http://schemas.microsoft.com/office/drawing/2014/main" id="{115BD2C2-A34F-8E14-8F14-106FACD3E786}"/>
              </a:ext>
            </a:extLst>
          </p:cNvPr>
          <p:cNvGrpSpPr/>
          <p:nvPr/>
        </p:nvGrpSpPr>
        <p:grpSpPr>
          <a:xfrm>
            <a:off x="594446" y="1261984"/>
            <a:ext cx="10501759" cy="4641601"/>
            <a:chOff x="502243" y="1139202"/>
            <a:chExt cx="10501759" cy="4641601"/>
          </a:xfrm>
        </p:grpSpPr>
        <p:grpSp>
          <p:nvGrpSpPr>
            <p:cNvPr id="9296" name="그룹 9295">
              <a:extLst>
                <a:ext uri="{FF2B5EF4-FFF2-40B4-BE49-F238E27FC236}">
                  <a16:creationId xmlns:a16="http://schemas.microsoft.com/office/drawing/2014/main" id="{5F83F198-4B8A-DEFD-0DE3-99F0AD409D97}"/>
                </a:ext>
              </a:extLst>
            </p:cNvPr>
            <p:cNvGrpSpPr/>
            <p:nvPr/>
          </p:nvGrpSpPr>
          <p:grpSpPr>
            <a:xfrm>
              <a:off x="502243" y="1139202"/>
              <a:ext cx="10501759" cy="4641601"/>
              <a:chOff x="-10932060" y="-1204408"/>
              <a:chExt cx="10501759" cy="4641601"/>
            </a:xfrm>
          </p:grpSpPr>
          <p:grpSp>
            <p:nvGrpSpPr>
              <p:cNvPr id="9298" name="그룹 9297">
                <a:extLst>
                  <a:ext uri="{FF2B5EF4-FFF2-40B4-BE49-F238E27FC236}">
                    <a16:creationId xmlns:a16="http://schemas.microsoft.com/office/drawing/2014/main" id="{B104416B-C61A-0FE8-A96A-4B50B96A5ADF}"/>
                  </a:ext>
                </a:extLst>
              </p:cNvPr>
              <p:cNvGrpSpPr/>
              <p:nvPr/>
            </p:nvGrpSpPr>
            <p:grpSpPr>
              <a:xfrm>
                <a:off x="-10932060" y="-1204408"/>
                <a:ext cx="10501759" cy="4641601"/>
                <a:chOff x="-10932060" y="-1204408"/>
                <a:chExt cx="10501759" cy="4641601"/>
              </a:xfrm>
            </p:grpSpPr>
            <p:sp>
              <p:nvSpPr>
                <p:cNvPr id="9301" name="TextBox 292">
                  <a:extLst>
                    <a:ext uri="{FF2B5EF4-FFF2-40B4-BE49-F238E27FC236}">
                      <a16:creationId xmlns:a16="http://schemas.microsoft.com/office/drawing/2014/main" id="{9E88EB52-ED92-7BAB-2EEC-1633B7F96FD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2005839" y="3283305"/>
                  <a:ext cx="1284006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>
                  <a:defPPr>
                    <a:defRPr lang="ko-KR"/>
                  </a:defPPr>
                  <a:lvl1pPr algn="ctr" fontAlgn="ctr" latinLnBrk="0">
                    <a:defRPr sz="800" b="0">
                      <a:ln>
                        <a:noFill/>
                      </a:ln>
                      <a:latin typeface="Rix고딕 B" panose="02020603020101020101" pitchFamily="18" charset="-127"/>
                      <a:ea typeface="Rix고딕 B" panose="02020603020101020101" pitchFamily="18" charset="-127"/>
                    </a:defRPr>
                  </a:lvl1pPr>
                </a:lstStyle>
                <a:p>
                  <a:pPr defTabSz="1042873">
                    <a:defRPr/>
                  </a:pPr>
                  <a:r>
                    <a:rPr kumimoji="1" lang="en-US" altLang="ko-KR" sz="1000" dirty="0">
                      <a:ln>
                        <a:solidFill>
                          <a:srgbClr val="C0000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Source</a:t>
                  </a:r>
                  <a:r>
                    <a:rPr kumimoji="1" lang="ko-KR" altLang="en-US" sz="1000" dirty="0">
                      <a:ln>
                        <a:solidFill>
                          <a:srgbClr val="C0000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  </a:t>
                  </a:r>
                  <a:r>
                    <a:rPr kumimoji="1" lang="en-US" altLang="ko-KR" sz="1000" dirty="0">
                      <a:ln>
                        <a:solidFill>
                          <a:srgbClr val="C00000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: </a:t>
                  </a:r>
                  <a:r>
                    <a:rPr lang="en-US" altLang="ko-KR" sz="1000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rPr>
                    <a:t>docker.com</a:t>
                  </a:r>
                </a:p>
              </p:txBody>
            </p:sp>
            <p:grpSp>
              <p:nvGrpSpPr>
                <p:cNvPr id="9302" name="그룹 9301">
                  <a:extLst>
                    <a:ext uri="{FF2B5EF4-FFF2-40B4-BE49-F238E27FC236}">
                      <a16:creationId xmlns:a16="http://schemas.microsoft.com/office/drawing/2014/main" id="{BA8125D0-9CEF-D3F8-3632-FB393554EA35}"/>
                    </a:ext>
                  </a:extLst>
                </p:cNvPr>
                <p:cNvGrpSpPr/>
                <p:nvPr/>
              </p:nvGrpSpPr>
              <p:grpSpPr>
                <a:xfrm>
                  <a:off x="-10932060" y="-1204408"/>
                  <a:ext cx="10501759" cy="4324268"/>
                  <a:chOff x="-10629499" y="3627419"/>
                  <a:chExt cx="10501759" cy="4324268"/>
                </a:xfrm>
              </p:grpSpPr>
              <p:pic>
                <p:nvPicPr>
                  <p:cNvPr id="9303" name="Picture 6" descr="이미지">
                    <a:extLst>
                      <a:ext uri="{FF2B5EF4-FFF2-40B4-BE49-F238E27FC236}">
                        <a16:creationId xmlns:a16="http://schemas.microsoft.com/office/drawing/2014/main" id="{760808CD-34DA-26B0-8FFD-70446944A79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7462"/>
                  <a:stretch/>
                </p:blipFill>
                <p:spPr bwMode="auto">
                  <a:xfrm>
                    <a:off x="-10629499" y="3627419"/>
                    <a:ext cx="10501759" cy="43242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304" name="그림 9303">
                    <a:extLst>
                      <a:ext uri="{FF2B5EF4-FFF2-40B4-BE49-F238E27FC236}">
                        <a16:creationId xmlns:a16="http://schemas.microsoft.com/office/drawing/2014/main" id="{72F7E117-ACFD-C79F-4A51-709E682BF5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-7808189" y="4684217"/>
                    <a:ext cx="373343" cy="38062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9299" name="직사각형 9298">
                <a:extLst>
                  <a:ext uri="{FF2B5EF4-FFF2-40B4-BE49-F238E27FC236}">
                    <a16:creationId xmlns:a16="http://schemas.microsoft.com/office/drawing/2014/main" id="{13DC56B9-89FE-CBF1-043C-A47209287F7C}"/>
                  </a:ext>
                </a:extLst>
              </p:cNvPr>
              <p:cNvSpPr/>
              <p:nvPr/>
            </p:nvSpPr>
            <p:spPr>
              <a:xfrm>
                <a:off x="-10537848" y="-1168843"/>
                <a:ext cx="4140460" cy="4168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9300" name="직사각형 9299">
                <a:extLst>
                  <a:ext uri="{FF2B5EF4-FFF2-40B4-BE49-F238E27FC236}">
                    <a16:creationId xmlns:a16="http://schemas.microsoft.com/office/drawing/2014/main" id="{537EB9BF-9245-47D5-AF8E-164DD8855139}"/>
                  </a:ext>
                </a:extLst>
              </p:cNvPr>
              <p:cNvSpPr/>
              <p:nvPr/>
            </p:nvSpPr>
            <p:spPr>
              <a:xfrm>
                <a:off x="-8282931" y="289073"/>
                <a:ext cx="772431" cy="564520"/>
              </a:xfrm>
              <a:prstGeom prst="rect">
                <a:avLst/>
              </a:prstGeom>
              <a:noFill/>
              <a:ln>
                <a:noFill/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Metric</a:t>
                </a:r>
              </a:p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beat</a:t>
                </a:r>
                <a:endParaRPr lang="ko-KR" altLang="en-US" sz="1200" dirty="0">
                  <a:solidFill>
                    <a:schemeClr val="tx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endParaRPr>
              </a:p>
            </p:txBody>
          </p:sp>
        </p:grpSp>
        <p:sp>
          <p:nvSpPr>
            <p:cNvPr id="9297" name="직사각형 9296">
              <a:extLst>
                <a:ext uri="{FF2B5EF4-FFF2-40B4-BE49-F238E27FC236}">
                  <a16:creationId xmlns:a16="http://schemas.microsoft.com/office/drawing/2014/main" id="{0642A6AD-5C89-3512-ECB1-6305C1C241B9}"/>
                </a:ext>
              </a:extLst>
            </p:cNvPr>
            <p:cNvSpPr/>
            <p:nvPr/>
          </p:nvSpPr>
          <p:spPr>
            <a:xfrm>
              <a:off x="8433827" y="3173176"/>
              <a:ext cx="638361" cy="4358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</p:grpSp>
      <p:grpSp>
        <p:nvGrpSpPr>
          <p:cNvPr id="9331" name="그룹 9330">
            <a:extLst>
              <a:ext uri="{FF2B5EF4-FFF2-40B4-BE49-F238E27FC236}">
                <a16:creationId xmlns:a16="http://schemas.microsoft.com/office/drawing/2014/main" id="{39C444FD-85C5-E891-3CCB-21B2D4A2CA97}"/>
              </a:ext>
            </a:extLst>
          </p:cNvPr>
          <p:cNvGrpSpPr/>
          <p:nvPr/>
        </p:nvGrpSpPr>
        <p:grpSpPr>
          <a:xfrm>
            <a:off x="652687" y="1315973"/>
            <a:ext cx="10087829" cy="4308563"/>
            <a:chOff x="593674" y="1274544"/>
            <a:chExt cx="10087829" cy="4308563"/>
          </a:xfrm>
        </p:grpSpPr>
        <p:grpSp>
          <p:nvGrpSpPr>
            <p:cNvPr id="9306" name="그룹 9305">
              <a:extLst>
                <a:ext uri="{FF2B5EF4-FFF2-40B4-BE49-F238E27FC236}">
                  <a16:creationId xmlns:a16="http://schemas.microsoft.com/office/drawing/2014/main" id="{AB82B9A6-4593-2B9D-9F79-37451277E144}"/>
                </a:ext>
              </a:extLst>
            </p:cNvPr>
            <p:cNvGrpSpPr/>
            <p:nvPr/>
          </p:nvGrpSpPr>
          <p:grpSpPr>
            <a:xfrm>
              <a:off x="593674" y="1274544"/>
              <a:ext cx="10087829" cy="4308563"/>
              <a:chOff x="895485" y="1192894"/>
              <a:chExt cx="10087829" cy="4308563"/>
            </a:xfrm>
          </p:grpSpPr>
          <p:grpSp>
            <p:nvGrpSpPr>
              <p:cNvPr id="9307" name="그룹 9306">
                <a:extLst>
                  <a:ext uri="{FF2B5EF4-FFF2-40B4-BE49-F238E27FC236}">
                    <a16:creationId xmlns:a16="http://schemas.microsoft.com/office/drawing/2014/main" id="{F9F4366E-56B9-35CB-2AA7-79BD7A033674}"/>
                  </a:ext>
                </a:extLst>
              </p:cNvPr>
              <p:cNvGrpSpPr/>
              <p:nvPr/>
            </p:nvGrpSpPr>
            <p:grpSpPr>
              <a:xfrm>
                <a:off x="895485" y="1192894"/>
                <a:ext cx="10087829" cy="4308563"/>
                <a:chOff x="983432" y="1851735"/>
                <a:chExt cx="10087829" cy="4172757"/>
              </a:xfrm>
            </p:grpSpPr>
            <p:grpSp>
              <p:nvGrpSpPr>
                <p:cNvPr id="9314" name="그룹 9313">
                  <a:extLst>
                    <a:ext uri="{FF2B5EF4-FFF2-40B4-BE49-F238E27FC236}">
                      <a16:creationId xmlns:a16="http://schemas.microsoft.com/office/drawing/2014/main" id="{5B231B83-5130-6C1A-9908-436D2D56E3AF}"/>
                    </a:ext>
                  </a:extLst>
                </p:cNvPr>
                <p:cNvGrpSpPr/>
                <p:nvPr/>
              </p:nvGrpSpPr>
              <p:grpSpPr>
                <a:xfrm>
                  <a:off x="983432" y="1851735"/>
                  <a:ext cx="10087829" cy="4172757"/>
                  <a:chOff x="983432" y="1851735"/>
                  <a:chExt cx="10087829" cy="4172757"/>
                </a:xfrm>
              </p:grpSpPr>
              <p:sp>
                <p:nvSpPr>
                  <p:cNvPr id="9316" name="직사각형 9315">
                    <a:extLst>
                      <a:ext uri="{FF2B5EF4-FFF2-40B4-BE49-F238E27FC236}">
                        <a16:creationId xmlns:a16="http://schemas.microsoft.com/office/drawing/2014/main" id="{55EF50F0-C359-5811-D075-06B0318F06B1}"/>
                      </a:ext>
                    </a:extLst>
                  </p:cNvPr>
                  <p:cNvSpPr/>
                  <p:nvPr/>
                </p:nvSpPr>
                <p:spPr>
                  <a:xfrm>
                    <a:off x="3423526" y="2354944"/>
                    <a:ext cx="2373635" cy="366954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endParaRPr>
                  </a:p>
                </p:txBody>
              </p:sp>
              <p:pic>
                <p:nvPicPr>
                  <p:cNvPr id="9317" name="Picture 22" descr="DCGM Exporter | NVIDIA NGC">
                    <a:extLst>
                      <a:ext uri="{FF2B5EF4-FFF2-40B4-BE49-F238E27FC236}">
                        <a16:creationId xmlns:a16="http://schemas.microsoft.com/office/drawing/2014/main" id="{32E8589E-05A4-22AC-16A6-D377AF1031A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1604" t="14853" r="31405" b="18569"/>
                  <a:stretch/>
                </p:blipFill>
                <p:spPr bwMode="auto">
                  <a:xfrm>
                    <a:off x="4397776" y="3665810"/>
                    <a:ext cx="1493320" cy="151310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318" name="Picture 16" descr="assets.zabbix.com/img/logo/zabbix_logo_500x131.png">
                    <a:extLst>
                      <a:ext uri="{FF2B5EF4-FFF2-40B4-BE49-F238E27FC236}">
                        <a16:creationId xmlns:a16="http://schemas.microsoft.com/office/drawing/2014/main" id="{A6F6BCD6-D566-FC0C-C726-904D9CE631D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419504" y="3100163"/>
                    <a:ext cx="1290628" cy="4402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319" name="Picture 4" descr="Api, 응용 프로그래밍 인터페이스, 소프트웨어 통합 벡터 아이콘 | 프리미엄 벡터">
                    <a:extLst>
                      <a:ext uri="{FF2B5EF4-FFF2-40B4-BE49-F238E27FC236}">
                        <a16:creationId xmlns:a16="http://schemas.microsoft.com/office/drawing/2014/main" id="{C78B3425-4115-9EBD-34A5-37776DE0865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10000" b="90000" l="10000" r="90000">
                                <a14:foregroundMark x1="43979" y1="52164" x2="43979" y2="52164"/>
                                <a14:foregroundMark x1="49913" y1="53075" x2="49913" y2="53075"/>
                                <a14:foregroundMark x1="60733" y1="51025" x2="60733" y2="51025"/>
                                <a14:foregroundMark x1="58115" y1="60364" x2="58115" y2="60364"/>
                                <a14:foregroundMark x1="66492" y1="69021" x2="66492" y2="69021"/>
                                <a14:foregroundMark x1="58115" y1="63781" x2="58115" y2="63781"/>
                                <a14:foregroundMark x1="57941" y1="66515" x2="57941" y2="66515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919" t="27283" r="20655" b="18379"/>
                  <a:stretch/>
                </p:blipFill>
                <p:spPr bwMode="auto">
                  <a:xfrm>
                    <a:off x="4337286" y="2080356"/>
                    <a:ext cx="1439982" cy="72993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9320" name="직사각형 9319">
                    <a:extLst>
                      <a:ext uri="{FF2B5EF4-FFF2-40B4-BE49-F238E27FC236}">
                        <a16:creationId xmlns:a16="http://schemas.microsoft.com/office/drawing/2014/main" id="{1C619883-B304-769D-8A2A-B796CC510050}"/>
                      </a:ext>
                    </a:extLst>
                  </p:cNvPr>
                  <p:cNvSpPr/>
                  <p:nvPr/>
                </p:nvSpPr>
                <p:spPr>
                  <a:xfrm>
                    <a:off x="6852239" y="3391288"/>
                    <a:ext cx="1816131" cy="2421355"/>
                  </a:xfrm>
                  <a:prstGeom prst="rect">
                    <a:avLst/>
                  </a:prstGeom>
                  <a:solidFill>
                    <a:srgbClr val="FFFFFF">
                      <a:alpha val="84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endParaRPr>
                  </a:p>
                </p:txBody>
              </p:sp>
              <p:sp>
                <p:nvSpPr>
                  <p:cNvPr id="9321" name="직사각형 9320">
                    <a:extLst>
                      <a:ext uri="{FF2B5EF4-FFF2-40B4-BE49-F238E27FC236}">
                        <a16:creationId xmlns:a16="http://schemas.microsoft.com/office/drawing/2014/main" id="{FD0B7403-3E21-35A9-FBAA-48F7DF5E3E35}"/>
                      </a:ext>
                    </a:extLst>
                  </p:cNvPr>
                  <p:cNvSpPr/>
                  <p:nvPr/>
                </p:nvSpPr>
                <p:spPr>
                  <a:xfrm>
                    <a:off x="9597338" y="3491920"/>
                    <a:ext cx="1473923" cy="2421355"/>
                  </a:xfrm>
                  <a:prstGeom prst="rect">
                    <a:avLst/>
                  </a:prstGeom>
                  <a:solidFill>
                    <a:srgbClr val="FFFFFF">
                      <a:alpha val="84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endParaRPr>
                  </a:p>
                </p:txBody>
              </p:sp>
              <p:sp>
                <p:nvSpPr>
                  <p:cNvPr id="9322" name="직사각형 9321">
                    <a:extLst>
                      <a:ext uri="{FF2B5EF4-FFF2-40B4-BE49-F238E27FC236}">
                        <a16:creationId xmlns:a16="http://schemas.microsoft.com/office/drawing/2014/main" id="{910FAE7A-1629-40D5-F4AA-D2D95D0D7A39}"/>
                      </a:ext>
                    </a:extLst>
                  </p:cNvPr>
                  <p:cNvSpPr/>
                  <p:nvPr/>
                </p:nvSpPr>
                <p:spPr>
                  <a:xfrm>
                    <a:off x="4278116" y="2024277"/>
                    <a:ext cx="1524606" cy="3852995"/>
                  </a:xfrm>
                  <a:prstGeom prst="rect">
                    <a:avLst/>
                  </a:prstGeom>
                  <a:noFill/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endParaRPr>
                  </a:p>
                </p:txBody>
              </p:sp>
              <p:sp>
                <p:nvSpPr>
                  <p:cNvPr id="9323" name="직사각형 9322">
                    <a:extLst>
                      <a:ext uri="{FF2B5EF4-FFF2-40B4-BE49-F238E27FC236}">
                        <a16:creationId xmlns:a16="http://schemas.microsoft.com/office/drawing/2014/main" id="{F3626E94-0EA1-DA7A-E22D-BFD286489DC3}"/>
                      </a:ext>
                    </a:extLst>
                  </p:cNvPr>
                  <p:cNvSpPr/>
                  <p:nvPr/>
                </p:nvSpPr>
                <p:spPr>
                  <a:xfrm>
                    <a:off x="7087494" y="2790662"/>
                    <a:ext cx="1362237" cy="446352"/>
                  </a:xfrm>
                  <a:prstGeom prst="rect">
                    <a:avLst/>
                  </a:prstGeom>
                  <a:noFill/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endParaRPr>
                  </a:p>
                </p:txBody>
              </p:sp>
              <p:sp>
                <p:nvSpPr>
                  <p:cNvPr id="9324" name="직사각형 9323">
                    <a:extLst>
                      <a:ext uri="{FF2B5EF4-FFF2-40B4-BE49-F238E27FC236}">
                        <a16:creationId xmlns:a16="http://schemas.microsoft.com/office/drawing/2014/main" id="{EFB88345-7989-C4C2-FD9C-C8DD33982428}"/>
                      </a:ext>
                    </a:extLst>
                  </p:cNvPr>
                  <p:cNvSpPr/>
                  <p:nvPr/>
                </p:nvSpPr>
                <p:spPr>
                  <a:xfrm>
                    <a:off x="9521648" y="1851735"/>
                    <a:ext cx="1503722" cy="503209"/>
                  </a:xfrm>
                  <a:prstGeom prst="rect">
                    <a:avLst/>
                  </a:prstGeom>
                  <a:noFill/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endParaRPr>
                  </a:p>
                </p:txBody>
              </p:sp>
              <p:sp>
                <p:nvSpPr>
                  <p:cNvPr id="9325" name="직사각형 9324">
                    <a:extLst>
                      <a:ext uri="{FF2B5EF4-FFF2-40B4-BE49-F238E27FC236}">
                        <a16:creationId xmlns:a16="http://schemas.microsoft.com/office/drawing/2014/main" id="{F743313F-8FFF-E5D8-6049-D548FEE1E233}"/>
                      </a:ext>
                    </a:extLst>
                  </p:cNvPr>
                  <p:cNvSpPr/>
                  <p:nvPr/>
                </p:nvSpPr>
                <p:spPr>
                  <a:xfrm>
                    <a:off x="1635873" y="4429485"/>
                    <a:ext cx="1721194" cy="943731"/>
                  </a:xfrm>
                  <a:prstGeom prst="rect">
                    <a:avLst/>
                  </a:prstGeom>
                  <a:noFill/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endParaRPr>
                  </a:p>
                </p:txBody>
              </p:sp>
              <p:sp>
                <p:nvSpPr>
                  <p:cNvPr id="9326" name="직사각형 9325">
                    <a:extLst>
                      <a:ext uri="{FF2B5EF4-FFF2-40B4-BE49-F238E27FC236}">
                        <a16:creationId xmlns:a16="http://schemas.microsoft.com/office/drawing/2014/main" id="{F871647B-EAFD-8872-08D6-8526CADAFD98}"/>
                      </a:ext>
                    </a:extLst>
                  </p:cNvPr>
                  <p:cNvSpPr/>
                  <p:nvPr/>
                </p:nvSpPr>
                <p:spPr>
                  <a:xfrm>
                    <a:off x="9369376" y="2354944"/>
                    <a:ext cx="1697689" cy="481659"/>
                  </a:xfrm>
                  <a:prstGeom prst="rect">
                    <a:avLst/>
                  </a:prstGeom>
                  <a:solidFill>
                    <a:srgbClr val="FFFFFF">
                      <a:alpha val="84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endParaRPr>
                  </a:p>
                </p:txBody>
              </p:sp>
              <p:sp>
                <p:nvSpPr>
                  <p:cNvPr id="9327" name="직사각형 9326">
                    <a:extLst>
                      <a:ext uri="{FF2B5EF4-FFF2-40B4-BE49-F238E27FC236}">
                        <a16:creationId xmlns:a16="http://schemas.microsoft.com/office/drawing/2014/main" id="{2E1508C7-10E2-EE95-D93A-0B8D4BE73E7F}"/>
                      </a:ext>
                    </a:extLst>
                  </p:cNvPr>
                  <p:cNvSpPr/>
                  <p:nvPr/>
                </p:nvSpPr>
                <p:spPr>
                  <a:xfrm>
                    <a:off x="9568602" y="2933775"/>
                    <a:ext cx="1456768" cy="501896"/>
                  </a:xfrm>
                  <a:prstGeom prst="rect">
                    <a:avLst/>
                  </a:prstGeom>
                  <a:noFill/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endParaRPr>
                  </a:p>
                </p:txBody>
              </p:sp>
              <p:sp>
                <p:nvSpPr>
                  <p:cNvPr id="9328" name="직사각형 9327">
                    <a:extLst>
                      <a:ext uri="{FF2B5EF4-FFF2-40B4-BE49-F238E27FC236}">
                        <a16:creationId xmlns:a16="http://schemas.microsoft.com/office/drawing/2014/main" id="{BCB6E6C4-4B0F-D3CB-696D-B49C44716F82}"/>
                      </a:ext>
                    </a:extLst>
                  </p:cNvPr>
                  <p:cNvSpPr/>
                  <p:nvPr/>
                </p:nvSpPr>
                <p:spPr>
                  <a:xfrm>
                    <a:off x="6072905" y="3369304"/>
                    <a:ext cx="624119" cy="1240462"/>
                  </a:xfrm>
                  <a:prstGeom prst="rect">
                    <a:avLst/>
                  </a:prstGeom>
                  <a:solidFill>
                    <a:srgbClr val="FFFFFF">
                      <a:alpha val="84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endParaRPr>
                  </a:p>
                </p:txBody>
              </p:sp>
              <p:sp>
                <p:nvSpPr>
                  <p:cNvPr id="9329" name="직사각형 9328">
                    <a:extLst>
                      <a:ext uri="{FF2B5EF4-FFF2-40B4-BE49-F238E27FC236}">
                        <a16:creationId xmlns:a16="http://schemas.microsoft.com/office/drawing/2014/main" id="{9E7FEC66-2AB7-CD07-0DCB-152DDB3BDD0A}"/>
                      </a:ext>
                    </a:extLst>
                  </p:cNvPr>
                  <p:cNvSpPr/>
                  <p:nvPr/>
                </p:nvSpPr>
                <p:spPr>
                  <a:xfrm>
                    <a:off x="983432" y="2093970"/>
                    <a:ext cx="3261726" cy="2171507"/>
                  </a:xfrm>
                  <a:prstGeom prst="rect">
                    <a:avLst/>
                  </a:prstGeom>
                  <a:solidFill>
                    <a:srgbClr val="FFFFFF">
                      <a:alpha val="84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ko-KR" dirty="0">
                        <a:latin typeface="에스코어 드림 4 Regular" panose="020B0503030302020204" pitchFamily="34" charset="-127"/>
                        <a:ea typeface="에스코어 드림 4 Regular" panose="020B0503030302020204" pitchFamily="34" charset="-127"/>
                      </a:rPr>
                      <a:t>G</a:t>
                    </a:r>
                    <a:endParaRPr lang="ko-KR" altLang="en-US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endParaRPr>
                  </a:p>
                </p:txBody>
              </p:sp>
            </p:grpSp>
            <p:pic>
              <p:nvPicPr>
                <p:cNvPr id="9315" name="Picture 2" descr="Neo4j-logo color.png">
                  <a:extLst>
                    <a:ext uri="{FF2B5EF4-FFF2-40B4-BE49-F238E27FC236}">
                      <a16:creationId xmlns:a16="http://schemas.microsoft.com/office/drawing/2014/main" id="{3A3AC948-68DE-A32E-2A71-A25B71F97A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46268" y="5269896"/>
                  <a:ext cx="1143000" cy="4286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9308" name="직선 화살표 연결선 9307">
                <a:extLst>
                  <a:ext uri="{FF2B5EF4-FFF2-40B4-BE49-F238E27FC236}">
                    <a16:creationId xmlns:a16="http://schemas.microsoft.com/office/drawing/2014/main" id="{360470DE-84D1-3B78-86EA-D6E7193975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5579" y="4487285"/>
                <a:ext cx="772784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09" name="직선 화살표 연결선 9308">
                <a:extLst>
                  <a:ext uri="{FF2B5EF4-FFF2-40B4-BE49-F238E27FC236}">
                    <a16:creationId xmlns:a16="http://schemas.microsoft.com/office/drawing/2014/main" id="{6597CD49-A88D-917E-7614-F88E53E200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27357" y="2424569"/>
                <a:ext cx="952804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10" name="직선 화살표 연결선 9309">
                <a:extLst>
                  <a:ext uri="{FF2B5EF4-FFF2-40B4-BE49-F238E27FC236}">
                    <a16:creationId xmlns:a16="http://schemas.microsoft.com/office/drawing/2014/main" id="{B515572E-050A-0EEA-AE61-A924FCA067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2264" y="2424569"/>
                <a:ext cx="878904" cy="18863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11" name="직선 화살표 연결선 9310">
                <a:extLst>
                  <a:ext uri="{FF2B5EF4-FFF2-40B4-BE49-F238E27FC236}">
                    <a16:creationId xmlns:a16="http://schemas.microsoft.com/office/drawing/2014/main" id="{853BC248-9225-17F2-085E-55F4CE37A6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20521" y="1641745"/>
                <a:ext cx="0" cy="56807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312" name="그림 9311">
                <a:extLst>
                  <a:ext uri="{FF2B5EF4-FFF2-40B4-BE49-F238E27FC236}">
                    <a16:creationId xmlns:a16="http://schemas.microsoft.com/office/drawing/2014/main" id="{390B3D0E-DB99-5277-BB4D-224F87FBC4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775423" y="3602693"/>
                <a:ext cx="615530" cy="244494"/>
              </a:xfrm>
              <a:prstGeom prst="rect">
                <a:avLst/>
              </a:prstGeom>
            </p:spPr>
          </p:pic>
          <p:cxnSp>
            <p:nvCxnSpPr>
              <p:cNvPr id="9313" name="직선 화살표 연결선 9312">
                <a:extLst>
                  <a:ext uri="{FF2B5EF4-FFF2-40B4-BE49-F238E27FC236}">
                    <a16:creationId xmlns:a16="http://schemas.microsoft.com/office/drawing/2014/main" id="{44A5E4A4-448B-3B90-9AAA-C44CAA17B18A}"/>
                  </a:ext>
                </a:extLst>
              </p:cNvPr>
              <p:cNvCxnSpPr>
                <a:cxnSpLocks/>
                <a:endCxn id="9320" idx="0"/>
              </p:cNvCxnSpPr>
              <p:nvPr/>
            </p:nvCxnSpPr>
            <p:spPr>
              <a:xfrm flipV="1">
                <a:off x="6764292" y="2782553"/>
                <a:ext cx="908066" cy="2046432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330" name="그림 9329">
              <a:extLst>
                <a:ext uri="{FF2B5EF4-FFF2-40B4-BE49-F238E27FC236}">
                  <a16:creationId xmlns:a16="http://schemas.microsoft.com/office/drawing/2014/main" id="{3F0BA8AE-0C2C-7895-37B6-1C7079CEA2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32318" r="-1"/>
            <a:stretch/>
          </p:blipFill>
          <p:spPr>
            <a:xfrm>
              <a:off x="9081540" y="3448926"/>
              <a:ext cx="123061" cy="590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595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2B4370-192A-4EB9-B1F5-920C724B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Proof of Concept Step1 :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Zabbix +</a:t>
            </a:r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Elastic Stack </a:t>
            </a:r>
          </a:p>
        </p:txBody>
      </p:sp>
      <p:sp>
        <p:nvSpPr>
          <p:cNvPr id="55" name="TextBox 292">
            <a:extLst>
              <a:ext uri="{FF2B5EF4-FFF2-40B4-BE49-F238E27FC236}">
                <a16:creationId xmlns:a16="http://schemas.microsoft.com/office/drawing/2014/main" id="{BC71879B-2F11-4BE1-9B24-8A25E2BA5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295" y="5881355"/>
            <a:ext cx="5004556" cy="6155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ko-KR"/>
            </a:defPPr>
            <a:lvl1pPr algn="ctr" fontAlgn="ctr" latinLnBrk="0">
              <a:defRPr sz="800" b="0">
                <a:ln>
                  <a:noFill/>
                </a:ln>
                <a:latin typeface="Rix고딕 B" panose="02020603020101020101" pitchFamily="18" charset="-127"/>
                <a:ea typeface="Rix고딕 B" panose="02020603020101020101" pitchFamily="18" charset="-127"/>
              </a:defRPr>
            </a:lvl1pPr>
          </a:lstStyle>
          <a:p>
            <a:pPr algn="l" defTabSz="1042873">
              <a:defRPr/>
            </a:pP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References : techviewleo.com/how-to-run-zabbix-server-in-docker-containers                        </a:t>
            </a:r>
          </a:p>
          <a:p>
            <a:pPr algn="l" defTabSz="1042873">
              <a:defRPr/>
            </a:pP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                  zabbix.com/integrations/elasticsearch</a:t>
            </a:r>
          </a:p>
          <a:p>
            <a:pPr algn="l" defTabSz="1042873">
              <a:defRPr/>
            </a:pP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                  zabbix.com/integrations/kubernetes</a:t>
            </a:r>
          </a:p>
          <a:p>
            <a:pPr algn="l" defTabSz="1042873">
              <a:defRPr/>
            </a:pP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                  Zabbix</a:t>
            </a:r>
            <a:r>
              <a:rPr kumimoji="1" lang="ko-KR" altLang="en-US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与</a:t>
            </a: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Elasticsearch</a:t>
            </a:r>
            <a:r>
              <a:rPr kumimoji="1" lang="ko-KR" altLang="en-US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集成</a:t>
            </a: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.ppt by Andy zhou</a:t>
            </a: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                </a:t>
            </a:r>
            <a:endParaRPr lang="en-US" altLang="ko-KR" sz="10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443E7DEA-AE00-4FBC-8789-51CF2EF7E137}"/>
              </a:ext>
            </a:extLst>
          </p:cNvPr>
          <p:cNvSpPr/>
          <p:nvPr/>
        </p:nvSpPr>
        <p:spPr>
          <a:xfrm>
            <a:off x="5429926" y="3624041"/>
            <a:ext cx="1332148" cy="39597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JSON Files</a:t>
            </a:r>
            <a:endParaRPr lang="ko-KR" altLang="en-US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64" name="사각형: 둥근 모서리 63">
            <a:extLst>
              <a:ext uri="{FF2B5EF4-FFF2-40B4-BE49-F238E27FC236}">
                <a16:creationId xmlns:a16="http://schemas.microsoft.com/office/drawing/2014/main" id="{E7DD63D4-2345-42E6-B851-657E16A4A604}"/>
              </a:ext>
            </a:extLst>
          </p:cNvPr>
          <p:cNvSpPr/>
          <p:nvPr/>
        </p:nvSpPr>
        <p:spPr>
          <a:xfrm>
            <a:off x="5442021" y="4871549"/>
            <a:ext cx="1332148" cy="39597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JSON Files</a:t>
            </a:r>
            <a:endParaRPr lang="ko-KR" altLang="en-US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66" name="사각형: 둥근 모서리 65">
            <a:extLst>
              <a:ext uri="{FF2B5EF4-FFF2-40B4-BE49-F238E27FC236}">
                <a16:creationId xmlns:a16="http://schemas.microsoft.com/office/drawing/2014/main" id="{A016823D-40CD-40C5-A6D3-6583305E0790}"/>
              </a:ext>
            </a:extLst>
          </p:cNvPr>
          <p:cNvSpPr/>
          <p:nvPr/>
        </p:nvSpPr>
        <p:spPr>
          <a:xfrm>
            <a:off x="7143108" y="4230582"/>
            <a:ext cx="1332148" cy="39597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Filebeat</a:t>
            </a:r>
          </a:p>
        </p:txBody>
      </p:sp>
      <p:sp>
        <p:nvSpPr>
          <p:cNvPr id="67" name="사각형: 둥근 모서리 66">
            <a:extLst>
              <a:ext uri="{FF2B5EF4-FFF2-40B4-BE49-F238E27FC236}">
                <a16:creationId xmlns:a16="http://schemas.microsoft.com/office/drawing/2014/main" id="{E19E6064-8D9F-406B-8A9A-0F685BDA1DD5}"/>
              </a:ext>
            </a:extLst>
          </p:cNvPr>
          <p:cNvSpPr/>
          <p:nvPr/>
        </p:nvSpPr>
        <p:spPr>
          <a:xfrm>
            <a:off x="8819508" y="4230582"/>
            <a:ext cx="1332148" cy="39597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Logstash</a:t>
            </a:r>
          </a:p>
        </p:txBody>
      </p:sp>
      <p:sp>
        <p:nvSpPr>
          <p:cNvPr id="68" name="사각형: 둥근 모서리 67">
            <a:extLst>
              <a:ext uri="{FF2B5EF4-FFF2-40B4-BE49-F238E27FC236}">
                <a16:creationId xmlns:a16="http://schemas.microsoft.com/office/drawing/2014/main" id="{DABE4AD6-05EA-474A-B950-B8233C0E282B}"/>
              </a:ext>
            </a:extLst>
          </p:cNvPr>
          <p:cNvSpPr/>
          <p:nvPr/>
        </p:nvSpPr>
        <p:spPr>
          <a:xfrm>
            <a:off x="10434947" y="4230582"/>
            <a:ext cx="1390027" cy="39597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Elasticsearch</a:t>
            </a:r>
          </a:p>
        </p:txBody>
      </p:sp>
      <p:sp>
        <p:nvSpPr>
          <p:cNvPr id="69" name="사각형: 둥근 모서리 68">
            <a:extLst>
              <a:ext uri="{FF2B5EF4-FFF2-40B4-BE49-F238E27FC236}">
                <a16:creationId xmlns:a16="http://schemas.microsoft.com/office/drawing/2014/main" id="{DFD5F2CD-2B31-49DD-954A-7F026D08D418}"/>
              </a:ext>
            </a:extLst>
          </p:cNvPr>
          <p:cNvSpPr/>
          <p:nvPr/>
        </p:nvSpPr>
        <p:spPr>
          <a:xfrm>
            <a:off x="10434947" y="3513927"/>
            <a:ext cx="1390027" cy="39597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Kibana</a:t>
            </a:r>
          </a:p>
        </p:txBody>
      </p:sp>
      <p:sp>
        <p:nvSpPr>
          <p:cNvPr id="70" name="사각형: 둥근 모서리 69">
            <a:extLst>
              <a:ext uri="{FF2B5EF4-FFF2-40B4-BE49-F238E27FC236}">
                <a16:creationId xmlns:a16="http://schemas.microsoft.com/office/drawing/2014/main" id="{910B7332-FEEF-47CB-80F5-BCEF3E4AD286}"/>
              </a:ext>
            </a:extLst>
          </p:cNvPr>
          <p:cNvSpPr/>
          <p:nvPr/>
        </p:nvSpPr>
        <p:spPr>
          <a:xfrm>
            <a:off x="5442021" y="4258139"/>
            <a:ext cx="1332148" cy="39597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JSON Files</a:t>
            </a:r>
            <a:endParaRPr lang="ko-KR" altLang="en-US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2D4915F3-E5D0-4058-A3CB-3B2D1F85D1D8}"/>
              </a:ext>
            </a:extLst>
          </p:cNvPr>
          <p:cNvGrpSpPr/>
          <p:nvPr/>
        </p:nvGrpSpPr>
        <p:grpSpPr>
          <a:xfrm>
            <a:off x="487260" y="2069274"/>
            <a:ext cx="4451066" cy="4309552"/>
            <a:chOff x="363238" y="1738848"/>
            <a:chExt cx="4451066" cy="4309552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0E758932-2C7C-4278-B026-D28A64D35E87}"/>
                </a:ext>
              </a:extLst>
            </p:cNvPr>
            <p:cNvGrpSpPr/>
            <p:nvPr/>
          </p:nvGrpSpPr>
          <p:grpSpPr>
            <a:xfrm>
              <a:off x="440403" y="1935835"/>
              <a:ext cx="4373901" cy="4112565"/>
              <a:chOff x="-294125" y="2052739"/>
              <a:chExt cx="4373901" cy="4112565"/>
            </a:xfrm>
          </p:grpSpPr>
          <p:pic>
            <p:nvPicPr>
              <p:cNvPr id="2054" name="Picture 6" descr="Inventory collection">
                <a:extLst>
                  <a:ext uri="{FF2B5EF4-FFF2-40B4-BE49-F238E27FC236}">
                    <a16:creationId xmlns:a16="http://schemas.microsoft.com/office/drawing/2014/main" id="{647BEC65-0AA6-4415-935E-34ECFB0D25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8121" b="90764" l="10000" r="90000">
                            <a14:foregroundMark x1="50000" y1="8280" x2="50000" y2="8280"/>
                            <a14:foregroundMark x1="50000" y1="90764" x2="50000" y2="90764"/>
                            <a14:backgroundMark x1="33333" y1="47611" x2="38250" y2="495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51" t="15623" r="30782" b="15625"/>
              <a:stretch/>
            </p:blipFill>
            <p:spPr bwMode="auto">
              <a:xfrm>
                <a:off x="-294125" y="2052739"/>
                <a:ext cx="4373901" cy="4112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6" name="Picture 8" descr="File:IBM AIX logo (2021).svg">
                <a:extLst>
                  <a:ext uri="{FF2B5EF4-FFF2-40B4-BE49-F238E27FC236}">
                    <a16:creationId xmlns:a16="http://schemas.microsoft.com/office/drawing/2014/main" id="{BF42288B-9E3B-4A71-A2DA-E3890F2E1A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1050" y="5256439"/>
                <a:ext cx="876084" cy="349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10" descr="파일:Windows 10 Logo.svg">
                <a:extLst>
                  <a:ext uri="{FF2B5EF4-FFF2-40B4-BE49-F238E27FC236}">
                    <a16:creationId xmlns:a16="http://schemas.microsoft.com/office/drawing/2014/main" id="{9A21E1E1-8CB3-45E1-B8E1-68453758D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736"/>
              <a:stretch/>
            </p:blipFill>
            <p:spPr bwMode="auto">
              <a:xfrm>
                <a:off x="203670" y="3765804"/>
                <a:ext cx="619448" cy="5651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16" descr="Tux Linux Mint Logo, linux, logo, vertebrate, bird png | PNGWing">
                <a:extLst>
                  <a:ext uri="{FF2B5EF4-FFF2-40B4-BE49-F238E27FC236}">
                    <a16:creationId xmlns:a16="http://schemas.microsoft.com/office/drawing/2014/main" id="{BC4B5237-D768-4B2D-A5BC-88BBA90899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6471" l="9428" r="89899">
                            <a14:foregroundMark x1="48485" y1="11176" x2="47138" y2="72353"/>
                            <a14:foregroundMark x1="47138" y1="72353" x2="49495" y2="81176"/>
                            <a14:foregroundMark x1="53199" y1="79412" x2="53872" y2="17647"/>
                            <a14:foregroundMark x1="37374" y1="91765" x2="40067" y2="94706"/>
                            <a14:foregroundMark x1="59933" y1="96471" x2="62626" y2="964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0631" y="3761899"/>
                <a:ext cx="1153731" cy="495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12" descr="Kubernetes 소프트웨어 배포 Docker 컴퓨터 클러스터 랙, Kubernetes, 텍스트, 로고, 클라우드 컴퓨팅 png |  PNGWing">
                <a:extLst>
                  <a:ext uri="{FF2B5EF4-FFF2-40B4-BE49-F238E27FC236}">
                    <a16:creationId xmlns:a16="http://schemas.microsoft.com/office/drawing/2014/main" id="{FA85CC5B-FD95-403D-A5F6-9BE1AB474B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36" t="15427" r="32940" b="27840"/>
              <a:stretch/>
            </p:blipFill>
            <p:spPr bwMode="auto">
              <a:xfrm>
                <a:off x="2224139" y="2315336"/>
                <a:ext cx="771896" cy="6907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8" name="Picture 20" descr="도커 로고 PNG 이미지 | PNGWing">
                <a:extLst>
                  <a:ext uri="{FF2B5EF4-FFF2-40B4-BE49-F238E27FC236}">
                    <a16:creationId xmlns:a16="http://schemas.microsoft.com/office/drawing/2014/main" id="{DAD5F090-B692-41C4-B6A1-05B4BEA842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8966" y1="57377" x2="37931" y2="622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560" y="2478735"/>
                <a:ext cx="820971" cy="6907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5" name="사각형: 둥근 모서리 64">
                <a:extLst>
                  <a:ext uri="{FF2B5EF4-FFF2-40B4-BE49-F238E27FC236}">
                    <a16:creationId xmlns:a16="http://schemas.microsoft.com/office/drawing/2014/main" id="{5F8D3273-A2E7-4255-9D98-831C9927B46C}"/>
                  </a:ext>
                </a:extLst>
              </p:cNvPr>
              <p:cNvSpPr/>
              <p:nvPr/>
            </p:nvSpPr>
            <p:spPr>
              <a:xfrm>
                <a:off x="1500079" y="4257624"/>
                <a:ext cx="905072" cy="395972"/>
              </a:xfrm>
              <a:prstGeom prst="roundRect">
                <a:avLst/>
              </a:prstGeom>
              <a:solidFill>
                <a:srgbClr val="D3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Server</a:t>
                </a:r>
                <a:endParaRPr lang="ko-KR" altLang="en-US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</p:grpSp>
        <p:sp>
          <p:nvSpPr>
            <p:cNvPr id="73" name="사각형: 둥근 모서리 72">
              <a:extLst>
                <a:ext uri="{FF2B5EF4-FFF2-40B4-BE49-F238E27FC236}">
                  <a16:creationId xmlns:a16="http://schemas.microsoft.com/office/drawing/2014/main" id="{5BCD678C-8673-4C02-943F-5069681C26B3}"/>
                </a:ext>
              </a:extLst>
            </p:cNvPr>
            <p:cNvSpPr/>
            <p:nvPr/>
          </p:nvSpPr>
          <p:spPr>
            <a:xfrm>
              <a:off x="363238" y="1738848"/>
              <a:ext cx="4199815" cy="395972"/>
            </a:xfrm>
            <a:prstGeom prst="roundRect">
              <a:avLst/>
            </a:prstGeom>
            <a:solidFill>
              <a:srgbClr val="088B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500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Data Gettering  : Agent + API + SNMP +</a:t>
              </a:r>
              <a:endParaRPr lang="ko-KR" altLang="en-US" sz="15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C01282D-4D1F-42F2-A34F-2CA1C567DCBE}"/>
              </a:ext>
            </a:extLst>
          </p:cNvPr>
          <p:cNvSpPr/>
          <p:nvPr/>
        </p:nvSpPr>
        <p:spPr>
          <a:xfrm>
            <a:off x="6607315" y="4295289"/>
            <a:ext cx="677960" cy="300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rgbClr val="088BF3"/>
                </a:solidFill>
                <a:latin typeface="Abadi" panose="020B0604020104020204" pitchFamily="34" charset="0"/>
                <a:ea typeface="에스코어 드림 4 Regular" panose="020B0503030302020204" pitchFamily="34" charset="-127"/>
              </a:rPr>
              <a:t>▶</a:t>
            </a:r>
            <a:endParaRPr lang="ko-KR" altLang="en-US" dirty="0">
              <a:solidFill>
                <a:srgbClr val="088BF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F2BFA736-CFEC-4B40-82C5-09CC53505F1E}"/>
              </a:ext>
            </a:extLst>
          </p:cNvPr>
          <p:cNvSpPr/>
          <p:nvPr/>
        </p:nvSpPr>
        <p:spPr>
          <a:xfrm rot="8378040">
            <a:off x="6628635" y="3730340"/>
            <a:ext cx="677960" cy="300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rgbClr val="088BF3"/>
                </a:solidFill>
                <a:latin typeface="Abadi" panose="020B0604020104020204" pitchFamily="34" charset="0"/>
                <a:ea typeface="에스코어 드림 4 Regular" panose="020B0503030302020204" pitchFamily="34" charset="-127"/>
              </a:rPr>
              <a:t>▲</a:t>
            </a:r>
            <a:endParaRPr lang="ko-KR" altLang="en-US" dirty="0">
              <a:solidFill>
                <a:srgbClr val="088BF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C0A632D2-AB94-469A-A9A6-D2D8986C2A8D}"/>
              </a:ext>
            </a:extLst>
          </p:cNvPr>
          <p:cNvSpPr/>
          <p:nvPr/>
        </p:nvSpPr>
        <p:spPr>
          <a:xfrm>
            <a:off x="8308709" y="4248027"/>
            <a:ext cx="677960" cy="300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rgbClr val="088BF3"/>
                </a:solidFill>
                <a:latin typeface="Abadi" panose="020B0604020104020204" pitchFamily="34" charset="0"/>
                <a:ea typeface="에스코어 드림 4 Regular" panose="020B0503030302020204" pitchFamily="34" charset="-127"/>
              </a:rPr>
              <a:t>▶</a:t>
            </a:r>
            <a:endParaRPr lang="ko-KR" altLang="en-US" dirty="0">
              <a:solidFill>
                <a:srgbClr val="088BF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51A2D395-ED5D-4C46-BA88-393C722F95AB}"/>
              </a:ext>
            </a:extLst>
          </p:cNvPr>
          <p:cNvSpPr/>
          <p:nvPr/>
        </p:nvSpPr>
        <p:spPr>
          <a:xfrm>
            <a:off x="9969869" y="4248027"/>
            <a:ext cx="677960" cy="300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rgbClr val="088BF3"/>
                </a:solidFill>
                <a:latin typeface="Abadi" panose="020B0604020104020204" pitchFamily="34" charset="0"/>
                <a:ea typeface="에스코어 드림 4 Regular" panose="020B0503030302020204" pitchFamily="34" charset="-127"/>
              </a:rPr>
              <a:t>▶</a:t>
            </a:r>
            <a:endParaRPr lang="ko-KR" altLang="en-US" dirty="0">
              <a:solidFill>
                <a:srgbClr val="088BF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7C77EEBB-797C-4771-95F4-32B740373BE1}"/>
              </a:ext>
            </a:extLst>
          </p:cNvPr>
          <p:cNvSpPr/>
          <p:nvPr/>
        </p:nvSpPr>
        <p:spPr>
          <a:xfrm>
            <a:off x="10790565" y="3926007"/>
            <a:ext cx="677960" cy="300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rgbClr val="088BF3"/>
                </a:solidFill>
                <a:latin typeface="Abadi" panose="020B0604020104020204" pitchFamily="34" charset="0"/>
                <a:ea typeface="에스코어 드림 4 Regular" panose="020B0503030302020204" pitchFamily="34" charset="-127"/>
              </a:rPr>
              <a:t>▲</a:t>
            </a:r>
            <a:endParaRPr lang="ko-KR" altLang="en-US" dirty="0">
              <a:solidFill>
                <a:srgbClr val="088BF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C507B5ED-1992-415A-8C4D-835DCE4E06C8}"/>
              </a:ext>
            </a:extLst>
          </p:cNvPr>
          <p:cNvSpPr/>
          <p:nvPr/>
        </p:nvSpPr>
        <p:spPr>
          <a:xfrm rot="3367311">
            <a:off x="6649653" y="4941131"/>
            <a:ext cx="677960" cy="300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rgbClr val="088BF3"/>
                </a:solidFill>
                <a:latin typeface="Abadi" panose="020B0604020104020204" pitchFamily="34" charset="0"/>
                <a:ea typeface="에스코어 드림 4 Regular" panose="020B0503030302020204" pitchFamily="34" charset="-127"/>
              </a:rPr>
              <a:t>▲</a:t>
            </a:r>
            <a:endParaRPr lang="ko-KR" altLang="en-US" dirty="0">
              <a:solidFill>
                <a:srgbClr val="088BF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0B546BE2-4AFA-43AF-9379-14B5410449B2}"/>
              </a:ext>
            </a:extLst>
          </p:cNvPr>
          <p:cNvSpPr/>
          <p:nvPr/>
        </p:nvSpPr>
        <p:spPr>
          <a:xfrm>
            <a:off x="395995" y="1935834"/>
            <a:ext cx="4346918" cy="4445493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pic>
        <p:nvPicPr>
          <p:cNvPr id="2070" name="Picture 22" descr="Juniper Routers PTX-series + Junos OS | MetricFire">
            <a:extLst>
              <a:ext uri="{FF2B5EF4-FFF2-40B4-BE49-F238E27FC236}">
                <a16:creationId xmlns:a16="http://schemas.microsoft.com/office/drawing/2014/main" id="{5FA5A7FE-3731-43AC-8342-C2CE9DCA6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1146" y1="60417" x2="21146" y2="60417"/>
                        <a14:foregroundMark x1="25104" y1="60972" x2="25104" y2="60972"/>
                        <a14:foregroundMark x1="45833" y1="52083" x2="45833" y2="52083"/>
                        <a14:foregroundMark x1="62917" y1="52500" x2="62917" y2="52500"/>
                        <a14:foregroundMark x1="77500" y1="51250" x2="77500" y2="51250"/>
                        <a14:foregroundMark x1="83854" y1="47917" x2="83854" y2="47917"/>
                        <a14:foregroundMark x1="83125" y1="48750" x2="83125" y2="4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95" y="5279591"/>
            <a:ext cx="974738" cy="73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직사각형 85">
            <a:extLst>
              <a:ext uri="{FF2B5EF4-FFF2-40B4-BE49-F238E27FC236}">
                <a16:creationId xmlns:a16="http://schemas.microsoft.com/office/drawing/2014/main" id="{0A727521-F2BA-4C9D-8DF8-A8E78453DFAA}"/>
              </a:ext>
            </a:extLst>
          </p:cNvPr>
          <p:cNvSpPr/>
          <p:nvPr/>
        </p:nvSpPr>
        <p:spPr>
          <a:xfrm>
            <a:off x="4687075" y="4295289"/>
            <a:ext cx="677960" cy="300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rgbClr val="088BF3"/>
                </a:solidFill>
                <a:latin typeface="Abadi" panose="020B0604020104020204" pitchFamily="34" charset="0"/>
                <a:ea typeface="에스코어 드림 4 Regular" panose="020B0503030302020204" pitchFamily="34" charset="-127"/>
              </a:rPr>
              <a:t>▶</a:t>
            </a:r>
            <a:endParaRPr lang="ko-KR" altLang="en-US" dirty="0">
              <a:solidFill>
                <a:srgbClr val="088BF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56434B70-BE90-43A8-9150-58863EFF9A97}"/>
              </a:ext>
            </a:extLst>
          </p:cNvPr>
          <p:cNvSpPr/>
          <p:nvPr/>
        </p:nvSpPr>
        <p:spPr>
          <a:xfrm rot="5400000">
            <a:off x="4708395" y="3730340"/>
            <a:ext cx="677960" cy="300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rgbClr val="088BF3"/>
                </a:solidFill>
                <a:latin typeface="Abadi" panose="020B0604020104020204" pitchFamily="34" charset="0"/>
                <a:ea typeface="에스코어 드림 4 Regular" panose="020B0503030302020204" pitchFamily="34" charset="-127"/>
              </a:rPr>
              <a:t>▲</a:t>
            </a:r>
            <a:endParaRPr lang="ko-KR" altLang="en-US" dirty="0">
              <a:solidFill>
                <a:srgbClr val="088BF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B2FBC319-C752-4AC7-9E42-71D96BF59DA9}"/>
              </a:ext>
            </a:extLst>
          </p:cNvPr>
          <p:cNvSpPr/>
          <p:nvPr/>
        </p:nvSpPr>
        <p:spPr>
          <a:xfrm rot="5400000">
            <a:off x="4729413" y="4941131"/>
            <a:ext cx="677960" cy="300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rgbClr val="088BF3"/>
                </a:solidFill>
                <a:latin typeface="Abadi" panose="020B0604020104020204" pitchFamily="34" charset="0"/>
                <a:ea typeface="에스코어 드림 4 Regular" panose="020B0503030302020204" pitchFamily="34" charset="-127"/>
              </a:rPr>
              <a:t>▲</a:t>
            </a:r>
            <a:endParaRPr lang="ko-KR" altLang="en-US" dirty="0">
              <a:solidFill>
                <a:srgbClr val="088BF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4F25AC0F-A25A-48AE-9958-A33F91C80AB1}"/>
              </a:ext>
            </a:extLst>
          </p:cNvPr>
          <p:cNvSpPr/>
          <p:nvPr/>
        </p:nvSpPr>
        <p:spPr>
          <a:xfrm>
            <a:off x="4765773" y="3970184"/>
            <a:ext cx="740908" cy="3377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>
                <a:solidFill>
                  <a:srgbClr val="088BF3"/>
                </a:solidFill>
                <a:latin typeface="Abadi" panose="020B0604020104020204" pitchFamily="34" charset="0"/>
                <a:ea typeface="에스코어 드림 4 Regular" panose="020B0503030302020204" pitchFamily="34" charset="-127"/>
              </a:rPr>
              <a:t>Export</a:t>
            </a:r>
            <a:endParaRPr lang="ko-KR" altLang="en-US" sz="1600" b="1" dirty="0">
              <a:solidFill>
                <a:srgbClr val="088BF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90" name="직사각형 89">
            <a:extLst>
              <a:ext uri="{FF2B5EF4-FFF2-40B4-BE49-F238E27FC236}">
                <a16:creationId xmlns:a16="http://schemas.microsoft.com/office/drawing/2014/main" id="{2429EEC1-C7FF-4984-98AF-C70C32F03028}"/>
              </a:ext>
            </a:extLst>
          </p:cNvPr>
          <p:cNvSpPr/>
          <p:nvPr/>
        </p:nvSpPr>
        <p:spPr>
          <a:xfrm>
            <a:off x="4765773" y="4604168"/>
            <a:ext cx="740908" cy="3377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>
                <a:solidFill>
                  <a:srgbClr val="088BF3"/>
                </a:solidFill>
                <a:latin typeface="Abadi" panose="020B0604020104020204" pitchFamily="34" charset="0"/>
                <a:ea typeface="에스코어 드림 4 Regular" panose="020B0503030302020204" pitchFamily="34" charset="-127"/>
              </a:rPr>
              <a:t>Export</a:t>
            </a:r>
            <a:endParaRPr lang="ko-KR" altLang="en-US" sz="1600" b="1" dirty="0">
              <a:solidFill>
                <a:srgbClr val="088BF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9F42F519-708B-48E3-9459-F459CE2B5130}"/>
              </a:ext>
            </a:extLst>
          </p:cNvPr>
          <p:cNvSpPr/>
          <p:nvPr/>
        </p:nvSpPr>
        <p:spPr>
          <a:xfrm>
            <a:off x="8308709" y="3877256"/>
            <a:ext cx="7713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>
                <a:solidFill>
                  <a:srgbClr val="088BF3"/>
                </a:solidFill>
                <a:latin typeface="Abadi" panose="020B0604020104020204" pitchFamily="34" charset="0"/>
                <a:ea typeface="에스코어 드림 4 Regular" panose="020B0503030302020204" pitchFamily="34" charset="-127"/>
              </a:rPr>
              <a:t>Import</a:t>
            </a:r>
            <a:endParaRPr lang="ko-KR" altLang="en-US" sz="1600" b="1" dirty="0">
              <a:solidFill>
                <a:srgbClr val="088BF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069A046D-B3F5-4648-A906-FB24706BE2A6}"/>
              </a:ext>
            </a:extLst>
          </p:cNvPr>
          <p:cNvSpPr/>
          <p:nvPr/>
        </p:nvSpPr>
        <p:spPr>
          <a:xfrm>
            <a:off x="9538069" y="3877256"/>
            <a:ext cx="1361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>
                <a:solidFill>
                  <a:srgbClr val="088BF3"/>
                </a:solidFill>
                <a:latin typeface="Abadi" panose="020B0604020104020204" pitchFamily="34" charset="0"/>
                <a:ea typeface="에스코어 드림 4 Regular" panose="020B0503030302020204" pitchFamily="34" charset="-127"/>
              </a:rPr>
              <a:t>development 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F520CAE-9181-46C2-B38C-4F3D1BBAB74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28242"/>
          <a:stretch/>
        </p:blipFill>
        <p:spPr>
          <a:xfrm>
            <a:off x="5068393" y="1920554"/>
            <a:ext cx="2074715" cy="158354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5A78364-8D16-4833-877E-8FEE7497C2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07011" y="2203089"/>
            <a:ext cx="1946614" cy="103638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606C4D9-74D8-49BD-8E5F-CF95D12BCA3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24050"/>
          <a:stretch/>
        </p:blipFill>
        <p:spPr>
          <a:xfrm>
            <a:off x="7981726" y="2170570"/>
            <a:ext cx="1616606" cy="1223928"/>
          </a:xfrm>
          <a:prstGeom prst="rect">
            <a:avLst/>
          </a:prstGeom>
        </p:spPr>
      </p:pic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C49D50FB-0CF0-48B1-8B1D-D17C0F10DA70}"/>
              </a:ext>
            </a:extLst>
          </p:cNvPr>
          <p:cNvSpPr/>
          <p:nvPr/>
        </p:nvSpPr>
        <p:spPr>
          <a:xfrm>
            <a:off x="6794066" y="3905407"/>
            <a:ext cx="15760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>
                <a:solidFill>
                  <a:srgbClr val="088BF3"/>
                </a:solidFill>
                <a:latin typeface="Abadi" panose="020B0604020104020204" pitchFamily="34" charset="0"/>
                <a:ea typeface="에스코어 드림 4 Regular" panose="020B0503030302020204" pitchFamily="34" charset="-127"/>
              </a:rPr>
              <a:t>Data Processing</a:t>
            </a:r>
            <a:endParaRPr lang="ko-KR" altLang="en-US" sz="1600" b="1" dirty="0">
              <a:solidFill>
                <a:srgbClr val="088BF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1984B7A7-DB7E-4640-88C0-50665E9B7567}"/>
              </a:ext>
            </a:extLst>
          </p:cNvPr>
          <p:cNvSpPr/>
          <p:nvPr/>
        </p:nvSpPr>
        <p:spPr>
          <a:xfrm>
            <a:off x="6794066" y="4636927"/>
            <a:ext cx="15760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>
                <a:solidFill>
                  <a:srgbClr val="088BF3"/>
                </a:solidFill>
                <a:latin typeface="Abadi" panose="020B0604020104020204" pitchFamily="34" charset="0"/>
                <a:ea typeface="에스코어 드림 4 Regular" panose="020B0503030302020204" pitchFamily="34" charset="-127"/>
              </a:rPr>
              <a:t>Data Processing</a:t>
            </a:r>
            <a:endParaRPr lang="ko-KR" altLang="en-US" sz="1600" b="1" dirty="0">
              <a:solidFill>
                <a:srgbClr val="088BF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388E00BC-8FDC-45E9-8F54-8B7CD9A6AC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76420" y="2061050"/>
            <a:ext cx="2054143" cy="1005307"/>
          </a:xfrm>
          <a:prstGeom prst="rect">
            <a:avLst/>
          </a:prstGeom>
        </p:spPr>
      </p:pic>
      <p:sp>
        <p:nvSpPr>
          <p:cNvPr id="105" name="Slide Number Placeholder 5">
            <a:extLst>
              <a:ext uri="{FF2B5EF4-FFF2-40B4-BE49-F238E27FC236}">
                <a16:creationId xmlns:a16="http://schemas.microsoft.com/office/drawing/2014/main" id="{05AA0900-A662-4E04-AF78-87247BF1E605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173124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12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5" name="AutoShape 2" descr="Metricbeat Vector Logo - Download Free SVG Icon ...">
            <a:extLst>
              <a:ext uri="{FF2B5EF4-FFF2-40B4-BE49-F238E27FC236}">
                <a16:creationId xmlns:a16="http://schemas.microsoft.com/office/drawing/2014/main" id="{AD3920A8-F76E-C2A7-AE49-4C1AA9371F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20FF0B5-C13D-EC40-4FFC-FB90C2C832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54605" y="2067741"/>
            <a:ext cx="373343" cy="380628"/>
          </a:xfrm>
          <a:prstGeom prst="rect">
            <a:avLst/>
          </a:prstGeom>
        </p:spPr>
      </p:pic>
      <p:sp>
        <p:nvSpPr>
          <p:cNvPr id="16" name="모서리가 둥근 직사각형 474">
            <a:extLst>
              <a:ext uri="{FF2B5EF4-FFF2-40B4-BE49-F238E27FC236}">
                <a16:creationId xmlns:a16="http://schemas.microsoft.com/office/drawing/2014/main" id="{FE094448-6360-AFEB-2844-E237235ACC16}"/>
              </a:ext>
            </a:extLst>
          </p:cNvPr>
          <p:cNvSpPr/>
          <p:nvPr/>
        </p:nvSpPr>
        <p:spPr>
          <a:xfrm>
            <a:off x="279118" y="1212882"/>
            <a:ext cx="11408106" cy="349009"/>
          </a:xfrm>
          <a:prstGeom prst="roundRect">
            <a:avLst>
              <a:gd name="adj" fmla="val 50000"/>
            </a:avLst>
          </a:prstGeom>
          <a:solidFill>
            <a:srgbClr val="0047B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1" algn="ctr" defTabSz="228600" fontAlgn="ctr">
              <a:buClr>
                <a:sysClr val="windowText" lastClr="000000"/>
              </a:buClr>
              <a:tabLst>
                <a:tab pos="2965343" algn="l"/>
              </a:tabLst>
              <a:defRPr/>
            </a:pPr>
            <a:r>
              <a:rPr lang="en-US" altLang="ko-KR" sz="14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ZABBIX  </a:t>
            </a:r>
            <a:r>
              <a:rPr lang="en-US" altLang="ko-KR" sz="1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en-US" altLang="ko-KR" sz="1400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mature and effortless enterprise-class open source monitoring solution for network, Server,  application of millions of metrics.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D1283D-506E-68C7-4C5B-C0CCB30F9A9F}"/>
              </a:ext>
            </a:extLst>
          </p:cNvPr>
          <p:cNvSpPr txBox="1"/>
          <p:nvPr/>
        </p:nvSpPr>
        <p:spPr>
          <a:xfrm>
            <a:off x="4865658" y="5403960"/>
            <a:ext cx="6837388" cy="323165"/>
          </a:xfrm>
          <a:prstGeom prst="rect">
            <a:avLst/>
          </a:prstGeom>
          <a:solidFill>
            <a:srgbClr val="008DC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1500" b="1" i="0" dirty="0">
                <a:solidFill>
                  <a:srgbClr val="FFC000"/>
                </a:solidFill>
                <a:effectLst/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Get a single pane of glass view of your whole IT infrastructure stack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F6677AA4-657C-F23B-0F7B-ABB4A906D7FD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778ED44-5C26-56FB-46EA-3009CC7F6F7D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My Journey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03DF7C-93C7-228A-F686-D8BFD7D0BFC0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Ⅱ</a:t>
              </a:r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5F5CE343-7324-1A57-D459-A03ECBEFC301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22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292">
            <a:extLst>
              <a:ext uri="{FF2B5EF4-FFF2-40B4-BE49-F238E27FC236}">
                <a16:creationId xmlns:a16="http://schemas.microsoft.com/office/drawing/2014/main" id="{EDABBEAB-9419-4E14-A579-FA0556EAA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4719" y="6201308"/>
            <a:ext cx="6120680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ko-KR"/>
            </a:defPPr>
            <a:lvl1pPr algn="ctr" fontAlgn="ctr" latinLnBrk="0">
              <a:defRPr sz="800" b="0">
                <a:ln>
                  <a:noFill/>
                </a:ln>
                <a:latin typeface="Rix고딕 B" panose="02020603020101020101" pitchFamily="18" charset="-127"/>
                <a:ea typeface="Rix고딕 B" panose="02020603020101020101" pitchFamily="18" charset="-127"/>
              </a:defRPr>
            </a:lvl1pPr>
          </a:lstStyle>
          <a:p>
            <a:pPr defTabSz="1042873">
              <a:defRPr/>
            </a:pP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References : creatingrwe.com/nvidia-gpu-monitoring-with-elasticsearch-and-metricbeat</a:t>
            </a:r>
            <a:endParaRPr lang="en-US" altLang="ko-KR" sz="10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A8EA282C-1929-4A2E-9113-12427F69AEDF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173124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13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pic>
        <p:nvPicPr>
          <p:cNvPr id="16" name="Picture 2" descr="https://images.contentstack.io/v3/assets/bltefdd0b53724fa2ce/blt513da21d6f0068b0/60341eaed0e3f0162ee92659/blog-nvidia-gpu-o11y-14.png">
            <a:extLst>
              <a:ext uri="{FF2B5EF4-FFF2-40B4-BE49-F238E27FC236}">
                <a16:creationId xmlns:a16="http://schemas.microsoft.com/office/drawing/2014/main" id="{176212FA-4821-4428-B369-5274B6F17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6692"/>
          <a:stretch/>
        </p:blipFill>
        <p:spPr bwMode="auto">
          <a:xfrm>
            <a:off x="6092229" y="4553597"/>
            <a:ext cx="5561964" cy="152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images.contentstack.io/v3/assets/bltefdd0b53724fa2ce/blta164eda1ddce5c0c/60341ea1d4c37c7b178603ed/blog-nvidia-gpu-o11y-13.png">
            <a:extLst>
              <a:ext uri="{FF2B5EF4-FFF2-40B4-BE49-F238E27FC236}">
                <a16:creationId xmlns:a16="http://schemas.microsoft.com/office/drawing/2014/main" id="{DA01D5D5-23CD-4C5E-BC12-667BD68D5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719" y="2301023"/>
            <a:ext cx="5775917" cy="18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04F970-BE8D-45FE-9781-DD737CC8E72C}"/>
              </a:ext>
            </a:extLst>
          </p:cNvPr>
          <p:cNvSpPr txBox="1"/>
          <p:nvPr/>
        </p:nvSpPr>
        <p:spPr>
          <a:xfrm>
            <a:off x="5988522" y="1882386"/>
            <a:ext cx="4463962" cy="358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Metrics Explorer</a:t>
            </a:r>
            <a:r>
              <a:rPr lang="ko-KR" altLang="en-US" sz="1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에서 </a:t>
            </a:r>
            <a:r>
              <a:rPr lang="en-US" altLang="ko-KR" sz="1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GPU</a:t>
            </a:r>
            <a:r>
              <a:rPr lang="ko-KR" altLang="en-US" sz="1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와 </a:t>
            </a:r>
            <a:r>
              <a:rPr lang="en-US" altLang="ko-KR" sz="1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CPU </a:t>
            </a:r>
            <a:r>
              <a:rPr lang="ko-KR" altLang="en-US" sz="1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성능 </a:t>
            </a:r>
            <a:r>
              <a:rPr lang="en-US" altLang="ko-KR" sz="1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비교</a:t>
            </a:r>
            <a:endParaRPr lang="en-US" altLang="ko-KR" sz="1600" b="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FFFD5-5487-43A2-95CF-C0BD89B3ACC0}"/>
              </a:ext>
            </a:extLst>
          </p:cNvPr>
          <p:cNvSpPr txBox="1"/>
          <p:nvPr/>
        </p:nvSpPr>
        <p:spPr>
          <a:xfrm>
            <a:off x="6134996" y="4176179"/>
            <a:ext cx="5940126" cy="358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Inventory </a:t>
            </a:r>
            <a:r>
              <a:rPr lang="ko-KR" altLang="en-US" sz="1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보기로 사용량이 많은 </a:t>
            </a:r>
            <a:r>
              <a:rPr lang="en-US" altLang="ko-KR" sz="1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GPU </a:t>
            </a:r>
            <a:r>
              <a:rPr lang="ko-KR" altLang="en-US" sz="1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핫스팟</a:t>
            </a:r>
            <a:r>
              <a:rPr lang="en-US" altLang="ko-KR" sz="1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온도</a:t>
            </a:r>
            <a:r>
              <a:rPr lang="en-US" altLang="ko-KR" sz="1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  <a:r>
              <a:rPr lang="ko-KR" altLang="en-US" sz="1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확인</a:t>
            </a:r>
            <a:endParaRPr lang="en-US" altLang="ko-KR" sz="1600" b="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BD2B3B95-7139-A325-9761-E11B1F51AC0B}"/>
              </a:ext>
            </a:extLst>
          </p:cNvPr>
          <p:cNvGrpSpPr/>
          <p:nvPr/>
        </p:nvGrpSpPr>
        <p:grpSpPr>
          <a:xfrm>
            <a:off x="462075" y="2023993"/>
            <a:ext cx="5500921" cy="3349223"/>
            <a:chOff x="462075" y="2023993"/>
            <a:chExt cx="5500921" cy="4141236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61B97AAE-0C81-4966-8C9B-4405748DCD3B}"/>
                </a:ext>
              </a:extLst>
            </p:cNvPr>
            <p:cNvGrpSpPr/>
            <p:nvPr/>
          </p:nvGrpSpPr>
          <p:grpSpPr>
            <a:xfrm>
              <a:off x="464693" y="2023993"/>
              <a:ext cx="3342585" cy="325664"/>
              <a:chOff x="464693" y="2469918"/>
              <a:chExt cx="3342585" cy="30777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637BFF3-DB01-42E8-99E8-6BB7C0F7FE29}"/>
                  </a:ext>
                </a:extLst>
              </p:cNvPr>
              <p:cNvSpPr txBox="1"/>
              <p:nvPr/>
            </p:nvSpPr>
            <p:spPr>
              <a:xfrm>
                <a:off x="1121927" y="2469918"/>
                <a:ext cx="268535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defTabSz="1042873" fontAlgn="ctr">
                  <a:defRPr/>
                </a:pPr>
                <a:r>
                  <a:rPr kumimoji="0" lang="ko-KR" altLang="en-US" sz="2000" b="0" i="0" u="none" strike="noStrike" kern="1200" cap="none" spc="-6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0A5F98"/>
                    </a:solidFill>
                    <a:effectLst/>
                    <a:uLnTx/>
                    <a:uFillTx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2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charset="0"/>
                  </a:rPr>
                  <a:t>Install NVIDIA DCGM </a:t>
                </a:r>
                <a:endParaRPr lang="ko-KR" altLang="en-US" sz="2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charset="0"/>
                </a:endParaRPr>
              </a:p>
            </p:txBody>
          </p:sp>
          <p:sp>
            <p:nvSpPr>
              <p:cNvPr id="34" name="모서리가 둥근 직사각형 136">
                <a:extLst>
                  <a:ext uri="{FF2B5EF4-FFF2-40B4-BE49-F238E27FC236}">
                    <a16:creationId xmlns:a16="http://schemas.microsoft.com/office/drawing/2014/main" id="{C41AE715-19EB-4A44-A809-391BE9A2330B}"/>
                  </a:ext>
                </a:extLst>
              </p:cNvPr>
              <p:cNvSpPr/>
              <p:nvPr/>
            </p:nvSpPr>
            <p:spPr>
              <a:xfrm>
                <a:off x="464693" y="2483222"/>
                <a:ext cx="544845" cy="273957"/>
              </a:xfrm>
              <a:prstGeom prst="roundRect">
                <a:avLst/>
              </a:prstGeom>
              <a:solidFill>
                <a:srgbClr val="118ED1"/>
              </a:solidFill>
              <a:ln w="1905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-10" normalizeH="0" baseline="0" noProof="0" dirty="0">
                    <a:ln>
                      <a:noFill/>
                    </a:ln>
                    <a:gradFill>
                      <a:gsLst>
                        <a:gs pos="13223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11400000" scaled="0"/>
                    </a:gradFill>
                    <a:effectLst/>
                    <a:uLnTx/>
                    <a:uFillTx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panose="020B0604020202020204" pitchFamily="34" charset="0"/>
                  </a:rPr>
                  <a:t>1</a:t>
                </a:r>
                <a:endParaRPr kumimoji="0" lang="ko-KR" altLang="en-US" sz="1600" b="1" i="0" u="none" strike="noStrike" kern="1200" cap="none" spc="-10" normalizeH="0" baseline="0" noProof="0" dirty="0">
                  <a:ln>
                    <a:noFill/>
                  </a:ln>
                  <a:gradFill>
                    <a:gsLst>
                      <a:gs pos="13223">
                        <a:prstClr val="white"/>
                      </a:gs>
                      <a:gs pos="100000">
                        <a:prstClr val="white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4F6E8FEB-16EA-4FEB-8C00-CA8C4114C736}"/>
                </a:ext>
              </a:extLst>
            </p:cNvPr>
            <p:cNvGrpSpPr/>
            <p:nvPr/>
          </p:nvGrpSpPr>
          <p:grpSpPr>
            <a:xfrm>
              <a:off x="462075" y="2977886"/>
              <a:ext cx="4283344" cy="325664"/>
              <a:chOff x="462075" y="2964868"/>
              <a:chExt cx="4283344" cy="307777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D25D38E-E9A7-47B0-A512-2662A307266A}"/>
                  </a:ext>
                </a:extLst>
              </p:cNvPr>
              <p:cNvSpPr txBox="1"/>
              <p:nvPr/>
            </p:nvSpPr>
            <p:spPr>
              <a:xfrm>
                <a:off x="1121927" y="2964868"/>
                <a:ext cx="362349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defTabSz="1042873" fontAlgn="ctr">
                  <a:defRPr/>
                </a:pPr>
                <a:r>
                  <a:rPr lang="en-US" altLang="ko-KR" sz="2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charset="0"/>
                  </a:rPr>
                  <a:t> Download package metadata</a:t>
                </a:r>
                <a:endParaRPr lang="ko-KR" altLang="en-US" sz="2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charset="0"/>
                </a:endParaRPr>
              </a:p>
            </p:txBody>
          </p:sp>
          <p:sp>
            <p:nvSpPr>
              <p:cNvPr id="37" name="모서리가 둥근 직사각형 136">
                <a:extLst>
                  <a:ext uri="{FF2B5EF4-FFF2-40B4-BE49-F238E27FC236}">
                    <a16:creationId xmlns:a16="http://schemas.microsoft.com/office/drawing/2014/main" id="{ABDC1ADD-6EFC-490C-8855-3FDB49AF03A4}"/>
                  </a:ext>
                </a:extLst>
              </p:cNvPr>
              <p:cNvSpPr/>
              <p:nvPr/>
            </p:nvSpPr>
            <p:spPr>
              <a:xfrm>
                <a:off x="462075" y="2981777"/>
                <a:ext cx="544845" cy="273957"/>
              </a:xfrm>
              <a:prstGeom prst="roundRect">
                <a:avLst/>
              </a:prstGeom>
              <a:solidFill>
                <a:srgbClr val="118ED1"/>
              </a:solidFill>
              <a:ln w="1905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-10" normalizeH="0" baseline="0" noProof="0" dirty="0">
                    <a:ln>
                      <a:noFill/>
                    </a:ln>
                    <a:gradFill>
                      <a:gsLst>
                        <a:gs pos="13223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11400000" scaled="0"/>
                    </a:gradFill>
                    <a:effectLst/>
                    <a:uLnTx/>
                    <a:uFillTx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panose="020B0604020202020204" pitchFamily="34" charset="0"/>
                  </a:rPr>
                  <a:t>2</a:t>
                </a:r>
                <a:endParaRPr kumimoji="0" lang="ko-KR" altLang="en-US" sz="1600" b="1" i="0" u="none" strike="noStrike" kern="1200" cap="none" spc="-10" normalizeH="0" baseline="0" noProof="0" dirty="0">
                  <a:ln>
                    <a:noFill/>
                  </a:ln>
                  <a:gradFill>
                    <a:gsLst>
                      <a:gs pos="13223">
                        <a:prstClr val="white"/>
                      </a:gs>
                      <a:gs pos="100000">
                        <a:prstClr val="white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CAE0A154-AE59-4536-9015-9C68DFC9B64B}"/>
                </a:ext>
              </a:extLst>
            </p:cNvPr>
            <p:cNvGrpSpPr/>
            <p:nvPr/>
          </p:nvGrpSpPr>
          <p:grpSpPr>
            <a:xfrm>
              <a:off x="462075" y="3931779"/>
              <a:ext cx="2830320" cy="325664"/>
              <a:chOff x="462075" y="3484986"/>
              <a:chExt cx="2830320" cy="307777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34F3CC-0033-4053-B44E-89EDEE51BD76}"/>
                  </a:ext>
                </a:extLst>
              </p:cNvPr>
              <p:cNvSpPr txBox="1"/>
              <p:nvPr/>
            </p:nvSpPr>
            <p:spPr>
              <a:xfrm>
                <a:off x="1193935" y="3484986"/>
                <a:ext cx="20984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defTabSz="1042873" fontAlgn="ctr">
                  <a:defRPr/>
                </a:pPr>
                <a:r>
                  <a:rPr lang="en-US" altLang="ko-KR" sz="2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charset="0"/>
                  </a:rPr>
                  <a:t>Install Metricbeat</a:t>
                </a:r>
                <a:endParaRPr lang="ko-KR" altLang="en-US" sz="2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charset="0"/>
                </a:endParaRPr>
              </a:p>
            </p:txBody>
          </p:sp>
          <p:sp>
            <p:nvSpPr>
              <p:cNvPr id="39" name="모서리가 둥근 직사각형 136">
                <a:extLst>
                  <a:ext uri="{FF2B5EF4-FFF2-40B4-BE49-F238E27FC236}">
                    <a16:creationId xmlns:a16="http://schemas.microsoft.com/office/drawing/2014/main" id="{0E259B9C-AF6E-4FDF-8BD9-F4E3E6C250F7}"/>
                  </a:ext>
                </a:extLst>
              </p:cNvPr>
              <p:cNvSpPr/>
              <p:nvPr/>
            </p:nvSpPr>
            <p:spPr>
              <a:xfrm>
                <a:off x="462075" y="3501895"/>
                <a:ext cx="544845" cy="273957"/>
              </a:xfrm>
              <a:prstGeom prst="roundRect">
                <a:avLst/>
              </a:prstGeom>
              <a:solidFill>
                <a:srgbClr val="118ED1"/>
              </a:solidFill>
              <a:ln w="1905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-10" normalizeH="0" baseline="0" noProof="0" dirty="0">
                    <a:ln>
                      <a:noFill/>
                    </a:ln>
                    <a:gradFill>
                      <a:gsLst>
                        <a:gs pos="13223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11400000" scaled="0"/>
                    </a:gradFill>
                    <a:effectLst/>
                    <a:uLnTx/>
                    <a:uFillTx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panose="020B0604020202020204" pitchFamily="34" charset="0"/>
                  </a:rPr>
                  <a:t>3</a:t>
                </a:r>
                <a:endParaRPr kumimoji="0" lang="ko-KR" altLang="en-US" sz="1600" b="1" i="0" u="none" strike="noStrike" kern="1200" cap="none" spc="-10" normalizeH="0" baseline="0" noProof="0" dirty="0">
                  <a:ln>
                    <a:noFill/>
                  </a:ln>
                  <a:gradFill>
                    <a:gsLst>
                      <a:gs pos="13223">
                        <a:prstClr val="white"/>
                      </a:gs>
                      <a:gs pos="100000">
                        <a:prstClr val="white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A4E32735-13EF-46E9-B6A8-F7E62DEACA36}"/>
                </a:ext>
              </a:extLst>
            </p:cNvPr>
            <p:cNvGrpSpPr/>
            <p:nvPr/>
          </p:nvGrpSpPr>
          <p:grpSpPr>
            <a:xfrm>
              <a:off x="462075" y="4885672"/>
              <a:ext cx="4805602" cy="325664"/>
              <a:chOff x="462075" y="3921213"/>
              <a:chExt cx="4805602" cy="307777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FA5DA24-0DE3-4A35-8873-3319276028C5}"/>
                  </a:ext>
                </a:extLst>
              </p:cNvPr>
              <p:cNvSpPr txBox="1"/>
              <p:nvPr/>
            </p:nvSpPr>
            <p:spPr>
              <a:xfrm>
                <a:off x="1121927" y="3921213"/>
                <a:ext cx="41457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defTabSz="1042873" fontAlgn="ctr">
                  <a:defRPr/>
                </a:pPr>
                <a:r>
                  <a:rPr lang="en-US" altLang="ko-KR" sz="2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charset="0"/>
                  </a:rPr>
                  <a:t> Build and Deploy Monitoring Tools</a:t>
                </a:r>
                <a:endParaRPr lang="ko-KR" altLang="en-US" sz="2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charset="0"/>
                </a:endParaRPr>
              </a:p>
            </p:txBody>
          </p:sp>
          <p:sp>
            <p:nvSpPr>
              <p:cNvPr id="42" name="모서리가 둥근 직사각형 136">
                <a:extLst>
                  <a:ext uri="{FF2B5EF4-FFF2-40B4-BE49-F238E27FC236}">
                    <a16:creationId xmlns:a16="http://schemas.microsoft.com/office/drawing/2014/main" id="{2FCFA01B-8BA6-47A1-93F0-928A35600AD5}"/>
                  </a:ext>
                </a:extLst>
              </p:cNvPr>
              <p:cNvSpPr/>
              <p:nvPr/>
            </p:nvSpPr>
            <p:spPr>
              <a:xfrm>
                <a:off x="462075" y="3938122"/>
                <a:ext cx="544845" cy="273957"/>
              </a:xfrm>
              <a:prstGeom prst="roundRect">
                <a:avLst/>
              </a:prstGeom>
              <a:solidFill>
                <a:srgbClr val="118ED1"/>
              </a:solidFill>
              <a:ln w="1905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-10" normalizeH="0" baseline="0" noProof="0" dirty="0">
                    <a:ln>
                      <a:noFill/>
                    </a:ln>
                    <a:gradFill>
                      <a:gsLst>
                        <a:gs pos="13223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11400000" scaled="0"/>
                    </a:gradFill>
                    <a:effectLst/>
                    <a:uLnTx/>
                    <a:uFillTx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panose="020B0604020202020204" pitchFamily="34" charset="0"/>
                  </a:rPr>
                  <a:t>3</a:t>
                </a:r>
                <a:endParaRPr kumimoji="0" lang="ko-KR" altLang="en-US" sz="1600" b="1" i="0" u="none" strike="noStrike" kern="1200" cap="none" spc="-10" normalizeH="0" baseline="0" noProof="0" dirty="0">
                  <a:ln>
                    <a:noFill/>
                  </a:ln>
                  <a:gradFill>
                    <a:gsLst>
                      <a:gs pos="13223">
                        <a:prstClr val="white"/>
                      </a:gs>
                      <a:gs pos="100000">
                        <a:prstClr val="white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EB4D6526-46B0-4472-88CC-861FB9FD5031}"/>
                </a:ext>
              </a:extLst>
            </p:cNvPr>
            <p:cNvGrpSpPr/>
            <p:nvPr/>
          </p:nvGrpSpPr>
          <p:grpSpPr>
            <a:xfrm>
              <a:off x="462075" y="5839565"/>
              <a:ext cx="5500921" cy="325664"/>
              <a:chOff x="462075" y="4474887"/>
              <a:chExt cx="5500921" cy="307777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F88DC63-1C9A-44DD-A2F8-4689F5FBB403}"/>
                  </a:ext>
                </a:extLst>
              </p:cNvPr>
              <p:cNvSpPr txBox="1"/>
              <p:nvPr/>
            </p:nvSpPr>
            <p:spPr>
              <a:xfrm>
                <a:off x="1121927" y="4474887"/>
                <a:ext cx="484106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defTabSz="1042873" fontAlgn="ctr">
                  <a:defRPr/>
                </a:pPr>
                <a:r>
                  <a:rPr lang="en-US" altLang="ko-KR" sz="2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charset="0"/>
                  </a:rPr>
                  <a:t>Export Metrics and Send via Metricbeat</a:t>
                </a:r>
                <a:endParaRPr lang="ko-KR" altLang="en-US" sz="2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charset="0"/>
                </a:endParaRPr>
              </a:p>
            </p:txBody>
          </p:sp>
          <p:sp>
            <p:nvSpPr>
              <p:cNvPr id="44" name="모서리가 둥근 직사각형 136">
                <a:extLst>
                  <a:ext uri="{FF2B5EF4-FFF2-40B4-BE49-F238E27FC236}">
                    <a16:creationId xmlns:a16="http://schemas.microsoft.com/office/drawing/2014/main" id="{660CF518-5B69-4DF4-879A-EF5B30108003}"/>
                  </a:ext>
                </a:extLst>
              </p:cNvPr>
              <p:cNvSpPr/>
              <p:nvPr/>
            </p:nvSpPr>
            <p:spPr>
              <a:xfrm>
                <a:off x="462075" y="4491796"/>
                <a:ext cx="544845" cy="273957"/>
              </a:xfrm>
              <a:prstGeom prst="roundRect">
                <a:avLst/>
              </a:prstGeom>
              <a:solidFill>
                <a:srgbClr val="118ED1"/>
              </a:solidFill>
              <a:ln w="1905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-10" normalizeH="0" baseline="0" noProof="0" dirty="0">
                    <a:ln>
                      <a:noFill/>
                    </a:ln>
                    <a:gradFill>
                      <a:gsLst>
                        <a:gs pos="13223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11400000" scaled="0"/>
                    </a:gradFill>
                    <a:effectLst/>
                    <a:uLnTx/>
                    <a:uFillTx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panose="020B0604020202020204" pitchFamily="34" charset="0"/>
                  </a:rPr>
                  <a:t>3</a:t>
                </a:r>
                <a:endParaRPr kumimoji="0" lang="ko-KR" altLang="en-US" sz="1600" b="1" i="0" u="none" strike="noStrike" kern="1200" cap="none" spc="-10" normalizeH="0" baseline="0" noProof="0" dirty="0">
                  <a:ln>
                    <a:noFill/>
                  </a:ln>
                  <a:gradFill>
                    <a:gsLst>
                      <a:gs pos="13223">
                        <a:prstClr val="white"/>
                      </a:gs>
                      <a:gs pos="100000">
                        <a:prstClr val="white"/>
                      </a:gs>
                    </a:gsLst>
                    <a:lin ang="11400000" scaled="0"/>
                  </a:gra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ED131ED9-1CD3-4051-A709-24BFC2DA4FFC}"/>
                </a:ext>
              </a:extLst>
            </p:cNvPr>
            <p:cNvSpPr/>
            <p:nvPr/>
          </p:nvSpPr>
          <p:spPr>
            <a:xfrm rot="10800000">
              <a:off x="2125622" y="2497351"/>
              <a:ext cx="677960" cy="3184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200" dirty="0">
                  <a:solidFill>
                    <a:srgbClr val="088BF3"/>
                  </a:solidFill>
                  <a:latin typeface="Abadi" panose="020B0604020104020204" pitchFamily="34" charset="0"/>
                  <a:ea typeface="에스코어 드림 4 Regular" panose="020B0503030302020204" pitchFamily="34" charset="-127"/>
                </a:rPr>
                <a:t>▲</a:t>
              </a:r>
              <a:endParaRPr lang="ko-KR" altLang="en-US" sz="3200" dirty="0">
                <a:solidFill>
                  <a:srgbClr val="088BF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72C3C8EC-F3E8-4F59-BE94-634784F02201}"/>
                </a:ext>
              </a:extLst>
            </p:cNvPr>
            <p:cNvSpPr/>
            <p:nvPr/>
          </p:nvSpPr>
          <p:spPr>
            <a:xfrm rot="10800000">
              <a:off x="2125622" y="3537460"/>
              <a:ext cx="677960" cy="3184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200" dirty="0">
                  <a:solidFill>
                    <a:srgbClr val="088BF3"/>
                  </a:solidFill>
                  <a:latin typeface="Abadi" panose="020B0604020104020204" pitchFamily="34" charset="0"/>
                  <a:ea typeface="에스코어 드림 4 Regular" panose="020B0503030302020204" pitchFamily="34" charset="-127"/>
                </a:rPr>
                <a:t>▲</a:t>
              </a:r>
              <a:endParaRPr lang="ko-KR" altLang="en-US" sz="3200" dirty="0">
                <a:solidFill>
                  <a:srgbClr val="088BF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C7460108-1839-483E-B2AA-3DF7AED4FC86}"/>
                </a:ext>
              </a:extLst>
            </p:cNvPr>
            <p:cNvSpPr/>
            <p:nvPr/>
          </p:nvSpPr>
          <p:spPr>
            <a:xfrm rot="10800000">
              <a:off x="2125622" y="4456625"/>
              <a:ext cx="677960" cy="3184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200" dirty="0">
                  <a:solidFill>
                    <a:srgbClr val="088BF3"/>
                  </a:solidFill>
                  <a:latin typeface="Abadi" panose="020B0604020104020204" pitchFamily="34" charset="0"/>
                  <a:ea typeface="에스코어 드림 4 Regular" panose="020B0503030302020204" pitchFamily="34" charset="-127"/>
                </a:rPr>
                <a:t>▲</a:t>
              </a:r>
              <a:endParaRPr lang="ko-KR" altLang="en-US" sz="3200" dirty="0">
                <a:solidFill>
                  <a:srgbClr val="088BF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1364FFC4-04F4-486E-85C2-1C4E56946E5A}"/>
                </a:ext>
              </a:extLst>
            </p:cNvPr>
            <p:cNvSpPr/>
            <p:nvPr/>
          </p:nvSpPr>
          <p:spPr>
            <a:xfrm rot="10800000">
              <a:off x="2125622" y="5367728"/>
              <a:ext cx="677960" cy="3184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200" dirty="0">
                  <a:solidFill>
                    <a:srgbClr val="088BF3"/>
                  </a:solidFill>
                  <a:latin typeface="Abadi" panose="020B0604020104020204" pitchFamily="34" charset="0"/>
                  <a:ea typeface="에스코어 드림 4 Regular" panose="020B0503030302020204" pitchFamily="34" charset="-127"/>
                </a:rPr>
                <a:t>▲</a:t>
              </a:r>
              <a:endParaRPr lang="ko-KR" altLang="en-US" sz="3200" dirty="0">
                <a:solidFill>
                  <a:srgbClr val="088BF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</p:grpSp>
      <p:sp>
        <p:nvSpPr>
          <p:cNvPr id="32" name="제목 1">
            <a:extLst>
              <a:ext uri="{FF2B5EF4-FFF2-40B4-BE49-F238E27FC236}">
                <a16:creationId xmlns:a16="http://schemas.microsoft.com/office/drawing/2014/main" id="{44FB09F6-8480-4A8B-82FE-97AF8B00C312}"/>
              </a:ext>
            </a:extLst>
          </p:cNvPr>
          <p:cNvSpPr txBox="1">
            <a:spLocks/>
          </p:cNvSpPr>
          <p:nvPr/>
        </p:nvSpPr>
        <p:spPr>
          <a:xfrm>
            <a:off x="348190" y="390900"/>
            <a:ext cx="11393059" cy="501487"/>
          </a:xfrm>
        </p:spPr>
        <p:txBody>
          <a:bodyPr>
            <a:normAutofit/>
          </a:bodyPr>
          <a:lstStyle>
            <a:lvl1pPr defTabSz="914406" latinLnBrk="1">
              <a:lnSpc>
                <a:spcPct val="90000"/>
              </a:lnSpc>
              <a:spcBef>
                <a:spcPct val="0"/>
              </a:spcBef>
              <a:buNone/>
              <a:defRPr lang="ko-KR" altLang="en-US" sz="2540" b="1" spc="-136" dirty="0">
                <a:gradFill>
                  <a:gsLst>
                    <a:gs pos="18182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j-cs"/>
              </a:defRPr>
            </a:lvl1pPr>
          </a:lstStyle>
          <a:p>
            <a:r>
              <a:rPr lang="en-US" altLang="ko-KR" dirty="0"/>
              <a:t>Proof of Concept Step1 : </a:t>
            </a:r>
            <a:r>
              <a:rPr lang="en-US" altLang="ko-KR" dirty="0">
                <a:solidFill>
                  <a:srgbClr val="FFC000"/>
                </a:solidFill>
              </a:rPr>
              <a:t>DCGM +</a:t>
            </a:r>
            <a:r>
              <a:rPr lang="en-US" altLang="ko-KR" dirty="0"/>
              <a:t> Elastic Stack </a:t>
            </a:r>
          </a:p>
        </p:txBody>
      </p:sp>
      <p:sp>
        <p:nvSpPr>
          <p:cNvPr id="2" name="모서리가 둥근 직사각형 474">
            <a:extLst>
              <a:ext uri="{FF2B5EF4-FFF2-40B4-BE49-F238E27FC236}">
                <a16:creationId xmlns:a16="http://schemas.microsoft.com/office/drawing/2014/main" id="{42EFA9C2-FBE7-5BFC-6A8B-D91EBB916C31}"/>
              </a:ext>
            </a:extLst>
          </p:cNvPr>
          <p:cNvSpPr/>
          <p:nvPr/>
        </p:nvSpPr>
        <p:spPr>
          <a:xfrm>
            <a:off x="268662" y="1212882"/>
            <a:ext cx="11251242" cy="349009"/>
          </a:xfrm>
          <a:prstGeom prst="roundRect">
            <a:avLst>
              <a:gd name="adj" fmla="val 50000"/>
            </a:avLst>
          </a:prstGeom>
          <a:solidFill>
            <a:srgbClr val="0047B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1" algn="ctr" defTabSz="228600" fontAlgn="ctr">
              <a:buClr>
                <a:sysClr val="windowText" lastClr="000000"/>
              </a:buClr>
              <a:tabLst>
                <a:tab pos="2965343" algn="l"/>
              </a:tabLst>
              <a:defRPr/>
            </a:pPr>
            <a:r>
              <a:rPr lang="en-US" altLang="ko-KR" sz="14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NVIDA DCGM  </a:t>
            </a:r>
            <a:r>
              <a:rPr lang="en-US" altLang="ko-KR" sz="1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en-US" altLang="ko-KR" sz="1400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suite of tools for managing, monitoring, health check and diagnostic NVIDIA datacenter GPUs in cluster environments.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09163D-15C7-9FB9-F523-EE3C67DCB25C}"/>
              </a:ext>
            </a:extLst>
          </p:cNvPr>
          <p:cNvSpPr txBox="1"/>
          <p:nvPr/>
        </p:nvSpPr>
        <p:spPr>
          <a:xfrm>
            <a:off x="462075" y="5501642"/>
            <a:ext cx="5500922" cy="737894"/>
          </a:xfrm>
          <a:prstGeom prst="rect">
            <a:avLst/>
          </a:prstGeom>
          <a:solidFill>
            <a:srgbClr val="008DC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DCGM is now open-source! Check us out on GitHub!</a:t>
            </a:r>
            <a:endParaRPr lang="en-US" altLang="ko-KR" sz="1600" b="1" dirty="0">
              <a:solidFill>
                <a:srgbClr val="FFC000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algn="ctr"/>
            <a:r>
              <a:rPr lang="en-US" altLang="ko-KR" sz="1300" b="1" dirty="0">
                <a:solidFill>
                  <a:srgbClr val="FFC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integrates into  Kubernetes ecosystem using DCGM-Exporter to provide  GPU telemetry in containerized environments.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5C09D46-7A3B-C0E3-8A6D-DCE52B7A4370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E9A4F1-1535-9056-ACE4-00B8A8E05E1A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My Journey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908438-3823-64EA-E2EF-3B1BFF1FD1B6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Ⅱ</a:t>
              </a: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884FF26D-0FA9-A551-A4CC-CED056D4A3CC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990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A8EA282C-1929-4A2E-9113-12427F69AEDF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173124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14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pic>
        <p:nvPicPr>
          <p:cNvPr id="28" name="Picture 2" descr="https://miro.medium.com/v2/resize:fit:875/1*SuFJLY3HKIGMhTNFUj2eng.png">
            <a:extLst>
              <a:ext uri="{FF2B5EF4-FFF2-40B4-BE49-F238E27FC236}">
                <a16:creationId xmlns:a16="http://schemas.microsoft.com/office/drawing/2014/main" id="{312BCA6B-2266-4ADE-8771-193750A90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03" y="3885520"/>
            <a:ext cx="564335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sample cypher">
            <a:extLst>
              <a:ext uri="{FF2B5EF4-FFF2-40B4-BE49-F238E27FC236}">
                <a16:creationId xmlns:a16="http://schemas.microsoft.com/office/drawing/2014/main" id="{4870052B-4E09-499F-811C-1AC94BF38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1" y="1935835"/>
            <a:ext cx="5640895" cy="186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292">
            <a:extLst>
              <a:ext uri="{FF2B5EF4-FFF2-40B4-BE49-F238E27FC236}">
                <a16:creationId xmlns:a16="http://schemas.microsoft.com/office/drawing/2014/main" id="{5AF0E746-3726-4E4C-977B-59887BBEC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459" y="6123556"/>
            <a:ext cx="7113515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ko-KR"/>
            </a:defPPr>
            <a:lvl1pPr algn="ctr" fontAlgn="ctr" latinLnBrk="0">
              <a:defRPr sz="800" b="0">
                <a:ln>
                  <a:noFill/>
                </a:ln>
                <a:latin typeface="Rix고딕 B" panose="02020603020101020101" pitchFamily="18" charset="-127"/>
                <a:ea typeface="Rix고딕 B" panose="02020603020101020101" pitchFamily="18" charset="-127"/>
              </a:defRPr>
            </a:lvl1pPr>
          </a:lstStyle>
          <a:p>
            <a:pPr defTabSz="1042873">
              <a:defRPr/>
            </a:pP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References : medium.com/neo4j/neo4j-logging-monitoring-with-elastic-cloud-and-elk-stack-77a2565b3bf2</a:t>
            </a:r>
          </a:p>
          <a:p>
            <a:pPr defTabSz="1042873">
              <a:defRPr/>
            </a:pPr>
            <a:endParaRPr lang="en-US" altLang="ko-KR" sz="10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pic>
        <p:nvPicPr>
          <p:cNvPr id="13316" name="Picture 4" descr="https://miro.medium.com/v2/resize:fit:875/1*h1JS07_RA3wzRmX2Nbnraw.png">
            <a:extLst>
              <a:ext uri="{FF2B5EF4-FFF2-40B4-BE49-F238E27FC236}">
                <a16:creationId xmlns:a16="http://schemas.microsoft.com/office/drawing/2014/main" id="{00DEE46F-BF78-407B-90B5-0BBA65B4D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389" y="1761787"/>
            <a:ext cx="5742591" cy="342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제목 1">
            <a:extLst>
              <a:ext uri="{FF2B5EF4-FFF2-40B4-BE49-F238E27FC236}">
                <a16:creationId xmlns:a16="http://schemas.microsoft.com/office/drawing/2014/main" id="{8AC44463-E955-4434-860D-887669F2D81C}"/>
              </a:ext>
            </a:extLst>
          </p:cNvPr>
          <p:cNvSpPr txBox="1">
            <a:spLocks/>
          </p:cNvSpPr>
          <p:nvPr/>
        </p:nvSpPr>
        <p:spPr>
          <a:xfrm>
            <a:off x="348190" y="390900"/>
            <a:ext cx="11393059" cy="501487"/>
          </a:xfrm>
        </p:spPr>
        <p:txBody>
          <a:bodyPr>
            <a:normAutofit/>
          </a:bodyPr>
          <a:lstStyle>
            <a:lvl1pPr defTabSz="914406" latinLnBrk="1">
              <a:lnSpc>
                <a:spcPct val="90000"/>
              </a:lnSpc>
              <a:spcBef>
                <a:spcPct val="0"/>
              </a:spcBef>
              <a:buNone/>
              <a:defRPr lang="ko-KR" altLang="en-US" sz="2540" b="1" spc="-136" dirty="0">
                <a:gradFill>
                  <a:gsLst>
                    <a:gs pos="18182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j-cs"/>
              </a:defRPr>
            </a:lvl1pPr>
          </a:lstStyle>
          <a:p>
            <a:r>
              <a:rPr lang="en-US" altLang="ko-KR" dirty="0"/>
              <a:t>Proof of Concept Step1 : </a:t>
            </a:r>
            <a:r>
              <a:rPr lang="en-US" altLang="ko-KR" dirty="0">
                <a:solidFill>
                  <a:srgbClr val="FFC000"/>
                </a:solidFill>
              </a:rPr>
              <a:t>neo4j+</a:t>
            </a:r>
            <a:r>
              <a:rPr lang="en-US" altLang="ko-KR" dirty="0"/>
              <a:t> Elastic Stack </a:t>
            </a:r>
          </a:p>
        </p:txBody>
      </p:sp>
      <p:sp>
        <p:nvSpPr>
          <p:cNvPr id="2" name="모서리가 둥근 직사각형 474">
            <a:extLst>
              <a:ext uri="{FF2B5EF4-FFF2-40B4-BE49-F238E27FC236}">
                <a16:creationId xmlns:a16="http://schemas.microsoft.com/office/drawing/2014/main" id="{7E7DD6C4-187E-F0D8-88AC-5AC3E2DDAC93}"/>
              </a:ext>
            </a:extLst>
          </p:cNvPr>
          <p:cNvSpPr/>
          <p:nvPr/>
        </p:nvSpPr>
        <p:spPr>
          <a:xfrm>
            <a:off x="269036" y="1212882"/>
            <a:ext cx="9935015" cy="349009"/>
          </a:xfrm>
          <a:prstGeom prst="roundRect">
            <a:avLst>
              <a:gd name="adj" fmla="val 50000"/>
            </a:avLst>
          </a:prstGeom>
          <a:solidFill>
            <a:srgbClr val="0047B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1" algn="ctr" defTabSz="228600" fontAlgn="ctr">
              <a:buClr>
                <a:sysClr val="windowText" lastClr="000000"/>
              </a:buClr>
              <a:tabLst>
                <a:tab pos="2965343" algn="l"/>
              </a:tabLst>
              <a:defRPr/>
            </a:pPr>
            <a:r>
              <a:rPr lang="en-US" altLang="ko-KR" sz="1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Neo4j : </a:t>
            </a:r>
            <a:r>
              <a:rPr lang="en-US" altLang="ko-KR" sz="1400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Discover patterns and insights across billions of data connections deeply, easily, and quickly. Data, meet graph.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14545F-DDB4-B7DF-C562-FCCCF0133AB2}"/>
              </a:ext>
            </a:extLst>
          </p:cNvPr>
          <p:cNvSpPr txBox="1"/>
          <p:nvPr/>
        </p:nvSpPr>
        <p:spPr>
          <a:xfrm>
            <a:off x="6133389" y="5425811"/>
            <a:ext cx="5742591" cy="338554"/>
          </a:xfrm>
          <a:prstGeom prst="rect">
            <a:avLst/>
          </a:prstGeom>
          <a:solidFill>
            <a:srgbClr val="008DC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1600" b="1" i="0" dirty="0">
                <a:solidFill>
                  <a:srgbClr val="FFC000"/>
                </a:solidFill>
                <a:effectLst/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Uncover Hidden Relationships </a:t>
            </a:r>
            <a:r>
              <a:rPr lang="en-US" altLang="ko-KR" sz="1600" b="1" dirty="0">
                <a:solidFill>
                  <a:srgbClr val="FFC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with </a:t>
            </a:r>
            <a:r>
              <a:rPr lang="en-US" altLang="ko-KR" sz="1600" b="1" i="0" dirty="0">
                <a:solidFill>
                  <a:srgbClr val="FFC000"/>
                </a:solidFill>
                <a:effectLst/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Data, meet graph.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1C589C3-B6C1-875B-2344-49D4D0444ED5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44B355-D582-47B9-D2B1-A6245D0C20DD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My Journey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F0CB30-49A4-89BE-CE37-FB98B3D73BE2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Ⅱ</a:t>
              </a:r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093ADCEE-1151-78A5-1DAB-B4847E537262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2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EC94A42-D78C-473D-9F6B-B62420BD3E30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173124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15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C703790-3121-4519-BFC8-34AC6CF64B41}"/>
              </a:ext>
            </a:extLst>
          </p:cNvPr>
          <p:cNvSpPr/>
          <p:nvPr/>
        </p:nvSpPr>
        <p:spPr>
          <a:xfrm>
            <a:off x="261293" y="4467938"/>
            <a:ext cx="7032573" cy="18491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4A34E99-EFBB-4AF4-84B8-034305C01552}"/>
              </a:ext>
            </a:extLst>
          </p:cNvPr>
          <p:cNvSpPr/>
          <p:nvPr/>
        </p:nvSpPr>
        <p:spPr>
          <a:xfrm>
            <a:off x="425471" y="1307857"/>
            <a:ext cx="2364003" cy="259200"/>
          </a:xfrm>
          <a:prstGeom prst="rect">
            <a:avLst/>
          </a:prstGeom>
          <a:solidFill>
            <a:srgbClr val="118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System Resource(</a:t>
            </a:r>
            <a:r>
              <a:rPr lang="ko-KR" altLang="en-US" sz="12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실증 구간</a:t>
            </a:r>
            <a:r>
              <a:rPr lang="en-US" altLang="ko-KR" sz="12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) </a:t>
            </a:r>
            <a:endParaRPr lang="ko-KR" altLang="en-US" sz="1200" dirty="0"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D2F2666E-ED9E-4606-B7EA-B3C9CD8D549C}"/>
              </a:ext>
            </a:extLst>
          </p:cNvPr>
          <p:cNvSpPr/>
          <p:nvPr/>
        </p:nvSpPr>
        <p:spPr>
          <a:xfrm>
            <a:off x="411600" y="4507849"/>
            <a:ext cx="2389462" cy="259200"/>
          </a:xfrm>
          <a:prstGeom prst="rect">
            <a:avLst/>
          </a:prstGeom>
          <a:solidFill>
            <a:srgbClr val="118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System Resource(</a:t>
            </a:r>
            <a:r>
              <a:rPr lang="ko-KR" altLang="en-US" sz="12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검증 구간</a:t>
            </a:r>
            <a:r>
              <a:rPr lang="en-US" altLang="ko-KR" sz="12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) </a:t>
            </a:r>
            <a:endParaRPr lang="ko-KR" altLang="en-US" sz="1200" dirty="0"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9A4DEEF2-00EC-4ACB-9ED3-62A69401AA4C}"/>
              </a:ext>
            </a:extLst>
          </p:cNvPr>
          <p:cNvSpPr/>
          <p:nvPr/>
        </p:nvSpPr>
        <p:spPr>
          <a:xfrm>
            <a:off x="4055902" y="1643438"/>
            <a:ext cx="2818333" cy="1237274"/>
          </a:xfrm>
          <a:prstGeom prst="rect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0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A4AE8C-ADD6-4B74-BDE4-C1EE75940AF6}"/>
              </a:ext>
            </a:extLst>
          </p:cNvPr>
          <p:cNvSpPr txBox="1"/>
          <p:nvPr/>
        </p:nvSpPr>
        <p:spPr>
          <a:xfrm>
            <a:off x="4055901" y="1307856"/>
            <a:ext cx="2818334" cy="259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0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spc="-35" normalizeH="0" baseline="0" noProof="0" dirty="0">
                <a:ln>
                  <a:solidFill>
                    <a:srgbClr val="19729E">
                      <a:alpha val="0"/>
                    </a:srgbClr>
                  </a:solidFill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고속분석 </a:t>
            </a:r>
            <a:r>
              <a:rPr lang="ko-KR" altLang="en-US" sz="1000" spc="-35" dirty="0">
                <a:ln>
                  <a:solidFill>
                    <a:srgbClr val="19729E">
                      <a:alpha val="0"/>
                    </a:srgbClr>
                  </a:solidFill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클러스터 </a:t>
            </a:r>
            <a:r>
              <a:rPr lang="en-US" altLang="ko-KR" sz="1000" spc="-35" dirty="0">
                <a:ln>
                  <a:solidFill>
                    <a:srgbClr val="19729E">
                      <a:alpha val="0"/>
                    </a:srgbClr>
                  </a:solidFill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Zone</a:t>
            </a:r>
            <a:endParaRPr kumimoji="0" lang="ko-KR" altLang="en-US" sz="1000" b="0" i="0" u="none" strike="noStrike" kern="1200" cap="none" spc="-35" normalizeH="0" baseline="0" noProof="0" dirty="0">
              <a:ln>
                <a:solidFill>
                  <a:srgbClr val="19729E">
                    <a:alpha val="0"/>
                  </a:srgbClr>
                </a:solidFill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1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0F78660-B93B-4E98-817A-778FE97C7FC2}"/>
              </a:ext>
            </a:extLst>
          </p:cNvPr>
          <p:cNvSpPr/>
          <p:nvPr/>
        </p:nvSpPr>
        <p:spPr>
          <a:xfrm>
            <a:off x="5849867" y="3587863"/>
            <a:ext cx="3103578" cy="718734"/>
          </a:xfrm>
          <a:prstGeom prst="rect">
            <a:avLst/>
          </a:prstGeom>
          <a:noFill/>
          <a:ln w="9525" cap="flat" cmpd="sng" algn="ctr">
            <a:solidFill>
              <a:srgbClr val="8497B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0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B156BC-4A1D-4189-9893-22E1FE000156}"/>
              </a:ext>
            </a:extLst>
          </p:cNvPr>
          <p:cNvSpPr txBox="1"/>
          <p:nvPr/>
        </p:nvSpPr>
        <p:spPr>
          <a:xfrm>
            <a:off x="5370213" y="3403711"/>
            <a:ext cx="475129" cy="902886"/>
          </a:xfrm>
          <a:prstGeom prst="rect">
            <a:avLst/>
          </a:prstGeom>
          <a:solidFill>
            <a:srgbClr val="BDD7EE"/>
          </a:solidFill>
          <a:ln>
            <a:solidFill>
              <a:srgbClr val="8497B0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0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NAS Node</a:t>
            </a:r>
            <a:endParaRPr lang="ko-KR" altLang="en-US" sz="10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25B231E6-2401-47C2-B21E-5B2DD50CD1AE}"/>
              </a:ext>
            </a:extLst>
          </p:cNvPr>
          <p:cNvCxnSpPr/>
          <p:nvPr/>
        </p:nvCxnSpPr>
        <p:spPr>
          <a:xfrm flipV="1">
            <a:off x="4814293" y="1993990"/>
            <a:ext cx="0" cy="114843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077DB500-2F88-4529-B129-D2C130EE65D5}"/>
              </a:ext>
            </a:extLst>
          </p:cNvPr>
          <p:cNvCxnSpPr/>
          <p:nvPr/>
        </p:nvCxnSpPr>
        <p:spPr>
          <a:xfrm flipV="1">
            <a:off x="4893934" y="1993990"/>
            <a:ext cx="0" cy="114843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2F307E86-DC5E-46D2-BC74-CD58B64291A3}"/>
              </a:ext>
            </a:extLst>
          </p:cNvPr>
          <p:cNvCxnSpPr/>
          <p:nvPr/>
        </p:nvCxnSpPr>
        <p:spPr>
          <a:xfrm flipV="1">
            <a:off x="5115258" y="1992201"/>
            <a:ext cx="0" cy="114843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A3C03314-3453-4430-94B1-C277E938A292}"/>
              </a:ext>
            </a:extLst>
          </p:cNvPr>
          <p:cNvCxnSpPr/>
          <p:nvPr/>
        </p:nvCxnSpPr>
        <p:spPr>
          <a:xfrm flipV="1">
            <a:off x="5194899" y="1992201"/>
            <a:ext cx="0" cy="114843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BA892DD9-B72F-46B5-9532-1479E7ADF16C}"/>
              </a:ext>
            </a:extLst>
          </p:cNvPr>
          <p:cNvSpPr/>
          <p:nvPr/>
        </p:nvSpPr>
        <p:spPr>
          <a:xfrm>
            <a:off x="6922014" y="1656910"/>
            <a:ext cx="3123968" cy="1242615"/>
          </a:xfrm>
          <a:prstGeom prst="rect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0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0CF8FF-99D1-4FA1-9D55-8ABED4F31368}"/>
              </a:ext>
            </a:extLst>
          </p:cNvPr>
          <p:cNvSpPr txBox="1"/>
          <p:nvPr/>
        </p:nvSpPr>
        <p:spPr>
          <a:xfrm>
            <a:off x="6921251" y="1551190"/>
            <a:ext cx="2032193" cy="2032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0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spc="-35" dirty="0">
                <a:ln>
                  <a:solidFill>
                    <a:srgbClr val="19729E">
                      <a:alpha val="0"/>
                    </a:srgbClr>
                  </a:solidFill>
                </a:ln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GPU Node </a:t>
            </a:r>
            <a:endParaRPr lang="ko-KR" altLang="en-US" sz="900" spc="-35" dirty="0">
              <a:ln>
                <a:solidFill>
                  <a:srgbClr val="19729E">
                    <a:alpha val="0"/>
                  </a:srgbClr>
                </a:solidFill>
              </a:ln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FA271653-8027-4C9E-9BD3-E816164FC3B4}"/>
              </a:ext>
            </a:extLst>
          </p:cNvPr>
          <p:cNvCxnSpPr/>
          <p:nvPr/>
        </p:nvCxnSpPr>
        <p:spPr>
          <a:xfrm flipV="1">
            <a:off x="3202535" y="1984901"/>
            <a:ext cx="0" cy="173274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2DA54F60-6547-4F38-9475-E3E63451F979}"/>
              </a:ext>
            </a:extLst>
          </p:cNvPr>
          <p:cNvCxnSpPr/>
          <p:nvPr/>
        </p:nvCxnSpPr>
        <p:spPr>
          <a:xfrm flipV="1">
            <a:off x="3283474" y="1984901"/>
            <a:ext cx="0" cy="173274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441E4CB3-2EFC-4B54-A151-32C470EE4DEA}"/>
              </a:ext>
            </a:extLst>
          </p:cNvPr>
          <p:cNvCxnSpPr/>
          <p:nvPr/>
        </p:nvCxnSpPr>
        <p:spPr>
          <a:xfrm flipV="1">
            <a:off x="3619930" y="1984901"/>
            <a:ext cx="0" cy="173274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29F3FA74-1A00-4302-900E-6307ADE1EEEC}"/>
              </a:ext>
            </a:extLst>
          </p:cNvPr>
          <p:cNvCxnSpPr/>
          <p:nvPr/>
        </p:nvCxnSpPr>
        <p:spPr>
          <a:xfrm flipV="1">
            <a:off x="3700869" y="1984901"/>
            <a:ext cx="0" cy="173274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4D70BDE-5B07-4A83-9DB9-56C0EDEA7165}"/>
              </a:ext>
            </a:extLst>
          </p:cNvPr>
          <p:cNvSpPr txBox="1"/>
          <p:nvPr/>
        </p:nvSpPr>
        <p:spPr>
          <a:xfrm>
            <a:off x="2926064" y="1307856"/>
            <a:ext cx="1098000" cy="259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0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spc="-35" dirty="0">
                <a:ln>
                  <a:solidFill>
                    <a:srgbClr val="19729E">
                      <a:alpha val="0"/>
                    </a:srgbClr>
                  </a:solidFill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백업</a:t>
            </a:r>
            <a:r>
              <a:rPr lang="en-US" altLang="ko-KR" sz="1000" spc="-35" dirty="0">
                <a:ln>
                  <a:solidFill>
                    <a:srgbClr val="19729E">
                      <a:alpha val="0"/>
                    </a:srgbClr>
                  </a:solidFill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Zone</a:t>
            </a:r>
            <a:endParaRPr kumimoji="0" lang="ko-KR" altLang="en-US" sz="1000" b="0" i="0" u="none" strike="noStrike" kern="1200" cap="none" spc="-35" normalizeH="0" baseline="0" noProof="0" dirty="0">
              <a:ln>
                <a:solidFill>
                  <a:srgbClr val="19729E">
                    <a:alpha val="0"/>
                  </a:srgbClr>
                </a:solidFill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1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29" name="원통 851">
            <a:extLst>
              <a:ext uri="{FF2B5EF4-FFF2-40B4-BE49-F238E27FC236}">
                <a16:creationId xmlns:a16="http://schemas.microsoft.com/office/drawing/2014/main" id="{D34DF36F-56D2-47E2-B297-3FCFB16F54B4}"/>
              </a:ext>
            </a:extLst>
          </p:cNvPr>
          <p:cNvSpPr/>
          <p:nvPr/>
        </p:nvSpPr>
        <p:spPr>
          <a:xfrm>
            <a:off x="3138801" y="2603595"/>
            <a:ext cx="562593" cy="220665"/>
          </a:xfrm>
          <a:prstGeom prst="can">
            <a:avLst/>
          </a:prstGeom>
          <a:solidFill>
            <a:srgbClr val="0070C0"/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06317" latinLnBrk="0"/>
            <a:endParaRPr lang="ko-KR" altLang="en-US" sz="1000" kern="0" dirty="0">
              <a:solidFill>
                <a:prstClr val="white"/>
              </a:solidFill>
              <a:latin typeface="에스코어 드림 4 Regular" panose="020B05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30" name="모서리가 둥근 직사각형 852">
            <a:extLst>
              <a:ext uri="{FF2B5EF4-FFF2-40B4-BE49-F238E27FC236}">
                <a16:creationId xmlns:a16="http://schemas.microsoft.com/office/drawing/2014/main" id="{CA38292D-9207-4160-986E-C5F001F6104B}"/>
              </a:ext>
            </a:extLst>
          </p:cNvPr>
          <p:cNvSpPr/>
          <p:nvPr/>
        </p:nvSpPr>
        <p:spPr>
          <a:xfrm>
            <a:off x="3220669" y="2694205"/>
            <a:ext cx="398848" cy="90834"/>
          </a:xfrm>
          <a:prstGeom prst="roundRect">
            <a:avLst>
              <a:gd name="adj" fmla="val 0"/>
            </a:avLst>
          </a:prstGeom>
          <a:noFill/>
          <a:ln w="3175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endParaRPr kumimoji="0" lang="en-US" altLang="ko-KR" sz="1000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31" name="원통 866">
            <a:extLst>
              <a:ext uri="{FF2B5EF4-FFF2-40B4-BE49-F238E27FC236}">
                <a16:creationId xmlns:a16="http://schemas.microsoft.com/office/drawing/2014/main" id="{395E07B3-6ABA-446D-9C46-E9B6FBD0A3F3}"/>
              </a:ext>
            </a:extLst>
          </p:cNvPr>
          <p:cNvSpPr/>
          <p:nvPr/>
        </p:nvSpPr>
        <p:spPr>
          <a:xfrm>
            <a:off x="3254428" y="2603595"/>
            <a:ext cx="562593" cy="220665"/>
          </a:xfrm>
          <a:prstGeom prst="can">
            <a:avLst/>
          </a:prstGeom>
          <a:solidFill>
            <a:srgbClr val="0070C0"/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06317" latinLnBrk="0"/>
            <a:endParaRPr lang="ko-KR" altLang="en-US" sz="1000" kern="0" dirty="0">
              <a:solidFill>
                <a:prstClr val="white"/>
              </a:solidFill>
              <a:latin typeface="에스코어 드림 4 Regular" panose="020B05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32" name="모서리가 둥근 직사각형 867">
            <a:extLst>
              <a:ext uri="{FF2B5EF4-FFF2-40B4-BE49-F238E27FC236}">
                <a16:creationId xmlns:a16="http://schemas.microsoft.com/office/drawing/2014/main" id="{0AB8440C-F8A7-418A-91C8-75BCF4ABBBE6}"/>
              </a:ext>
            </a:extLst>
          </p:cNvPr>
          <p:cNvSpPr/>
          <p:nvPr/>
        </p:nvSpPr>
        <p:spPr>
          <a:xfrm>
            <a:off x="3336296" y="2694205"/>
            <a:ext cx="398848" cy="90834"/>
          </a:xfrm>
          <a:prstGeom prst="roundRect">
            <a:avLst>
              <a:gd name="adj" fmla="val 0"/>
            </a:avLst>
          </a:prstGeom>
          <a:noFill/>
          <a:ln w="3175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endParaRPr kumimoji="0" lang="en-US" altLang="ko-KR" sz="1000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04ADAA17-C112-4967-B636-84EAB86219F1}"/>
              </a:ext>
            </a:extLst>
          </p:cNvPr>
          <p:cNvSpPr/>
          <p:nvPr/>
        </p:nvSpPr>
        <p:spPr>
          <a:xfrm>
            <a:off x="10087666" y="1665290"/>
            <a:ext cx="1688212" cy="1238461"/>
          </a:xfrm>
          <a:prstGeom prst="rect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0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C4DFA5-7551-4BDA-B3D1-BA3B4BFB0469}"/>
              </a:ext>
            </a:extLst>
          </p:cNvPr>
          <p:cNvSpPr txBox="1"/>
          <p:nvPr/>
        </p:nvSpPr>
        <p:spPr>
          <a:xfrm>
            <a:off x="10087140" y="1560997"/>
            <a:ext cx="1688738" cy="2032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0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spc="-35" dirty="0">
                <a:ln>
                  <a:solidFill>
                    <a:srgbClr val="19729E">
                      <a:alpha val="0"/>
                    </a:srgbClr>
                  </a:solidFill>
                </a:ln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AI CPU Node </a:t>
            </a:r>
            <a:endParaRPr lang="ko-KR" altLang="en-US" sz="900" spc="-35" dirty="0">
              <a:ln>
                <a:solidFill>
                  <a:srgbClr val="19729E">
                    <a:alpha val="0"/>
                  </a:srgbClr>
                </a:solidFill>
              </a:ln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D9594DA1-7361-4D83-880B-F3604085D89D}"/>
              </a:ext>
            </a:extLst>
          </p:cNvPr>
          <p:cNvCxnSpPr/>
          <p:nvPr/>
        </p:nvCxnSpPr>
        <p:spPr>
          <a:xfrm flipV="1">
            <a:off x="4379195" y="1989800"/>
            <a:ext cx="0" cy="234014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42CC4B0-D1CA-4F2C-9395-92D12467045F}"/>
              </a:ext>
            </a:extLst>
          </p:cNvPr>
          <p:cNvCxnSpPr/>
          <p:nvPr/>
        </p:nvCxnSpPr>
        <p:spPr>
          <a:xfrm flipV="1">
            <a:off x="4505124" y="1989800"/>
            <a:ext cx="0" cy="234014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8974C62E-0396-415B-9BC9-35F8AB0A1EE9}"/>
              </a:ext>
            </a:extLst>
          </p:cNvPr>
          <p:cNvCxnSpPr/>
          <p:nvPr/>
        </p:nvCxnSpPr>
        <p:spPr>
          <a:xfrm flipV="1">
            <a:off x="5678028" y="1991294"/>
            <a:ext cx="0" cy="234014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41B88408-2885-4FBE-978B-2D28C898735E}"/>
              </a:ext>
            </a:extLst>
          </p:cNvPr>
          <p:cNvCxnSpPr/>
          <p:nvPr/>
        </p:nvCxnSpPr>
        <p:spPr>
          <a:xfrm flipV="1">
            <a:off x="5803957" y="1991294"/>
            <a:ext cx="0" cy="234014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97AC81E0-268D-41AC-8458-04190E4CE118}"/>
              </a:ext>
            </a:extLst>
          </p:cNvPr>
          <p:cNvCxnSpPr/>
          <p:nvPr/>
        </p:nvCxnSpPr>
        <p:spPr>
          <a:xfrm rot="16200000" flipV="1">
            <a:off x="4443948" y="5273847"/>
            <a:ext cx="146386" cy="0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E635BCB8-7E98-489B-94CA-5524BC8991C4}"/>
              </a:ext>
            </a:extLst>
          </p:cNvPr>
          <p:cNvCxnSpPr/>
          <p:nvPr/>
        </p:nvCxnSpPr>
        <p:spPr>
          <a:xfrm rot="16200000" flipV="1">
            <a:off x="4536792" y="5273317"/>
            <a:ext cx="140370" cy="0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98FED870-DF35-4A43-885A-D78594D1CECF}"/>
              </a:ext>
            </a:extLst>
          </p:cNvPr>
          <p:cNvCxnSpPr/>
          <p:nvPr/>
        </p:nvCxnSpPr>
        <p:spPr>
          <a:xfrm rot="16200000" flipV="1">
            <a:off x="3726106" y="5422656"/>
            <a:ext cx="155012" cy="0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C19F8F1B-33BD-4D36-9EBB-9DA398A7AD23}"/>
              </a:ext>
            </a:extLst>
          </p:cNvPr>
          <p:cNvCxnSpPr/>
          <p:nvPr/>
        </p:nvCxnSpPr>
        <p:spPr>
          <a:xfrm rot="16200000" flipV="1">
            <a:off x="3819127" y="5422095"/>
            <a:ext cx="148642" cy="0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D59BB602-8EC2-4F41-8ACE-D1C80A06C9A4}"/>
              </a:ext>
            </a:extLst>
          </p:cNvPr>
          <p:cNvCxnSpPr/>
          <p:nvPr/>
        </p:nvCxnSpPr>
        <p:spPr>
          <a:xfrm rot="16200000" flipV="1">
            <a:off x="5747123" y="5408506"/>
            <a:ext cx="134079" cy="0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6709D189-D7A9-42D3-8475-3B14897000A7}"/>
              </a:ext>
            </a:extLst>
          </p:cNvPr>
          <p:cNvCxnSpPr/>
          <p:nvPr/>
        </p:nvCxnSpPr>
        <p:spPr>
          <a:xfrm rot="16200000" flipV="1">
            <a:off x="5839714" y="5408021"/>
            <a:ext cx="128569" cy="0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7BC31304-3F52-4EEE-A92A-B4D8FA0AB247}"/>
              </a:ext>
            </a:extLst>
          </p:cNvPr>
          <p:cNvCxnSpPr/>
          <p:nvPr/>
        </p:nvCxnSpPr>
        <p:spPr>
          <a:xfrm flipV="1">
            <a:off x="4291820" y="5347042"/>
            <a:ext cx="0" cy="107830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C4F36E90-175E-43B7-9CBF-778DC0715714}"/>
              </a:ext>
            </a:extLst>
          </p:cNvPr>
          <p:cNvCxnSpPr/>
          <p:nvPr/>
        </p:nvCxnSpPr>
        <p:spPr>
          <a:xfrm flipV="1">
            <a:off x="4392497" y="5350088"/>
            <a:ext cx="0" cy="98620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16A6BA60-0704-465A-9445-7398358B256D}"/>
              </a:ext>
            </a:extLst>
          </p:cNvPr>
          <p:cNvCxnSpPr/>
          <p:nvPr/>
        </p:nvCxnSpPr>
        <p:spPr>
          <a:xfrm rot="16200000" flipV="1">
            <a:off x="3401871" y="5273847"/>
            <a:ext cx="146386" cy="0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7D5A18BC-AE9B-4CD4-AB54-F143B9B6D1B3}"/>
              </a:ext>
            </a:extLst>
          </p:cNvPr>
          <p:cNvCxnSpPr/>
          <p:nvPr/>
        </p:nvCxnSpPr>
        <p:spPr>
          <a:xfrm rot="16200000" flipV="1">
            <a:off x="3494715" y="5273317"/>
            <a:ext cx="140370" cy="0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9" name="Freeform 20">
            <a:extLst>
              <a:ext uri="{FF2B5EF4-FFF2-40B4-BE49-F238E27FC236}">
                <a16:creationId xmlns:a16="http://schemas.microsoft.com/office/drawing/2014/main" id="{BBE5F03B-1965-444D-A917-11587FD47151}"/>
              </a:ext>
            </a:extLst>
          </p:cNvPr>
          <p:cNvSpPr>
            <a:spLocks noEditPoints="1"/>
          </p:cNvSpPr>
          <p:nvPr/>
        </p:nvSpPr>
        <p:spPr bwMode="auto">
          <a:xfrm>
            <a:off x="3375355" y="5036536"/>
            <a:ext cx="303862" cy="90317"/>
          </a:xfrm>
          <a:custGeom>
            <a:avLst/>
            <a:gdLst>
              <a:gd name="T0" fmla="*/ 88 w 160"/>
              <a:gd name="T1" fmla="*/ 16 h 48"/>
              <a:gd name="T2" fmla="*/ 80 w 160"/>
              <a:gd name="T3" fmla="*/ 16 h 48"/>
              <a:gd name="T4" fmla="*/ 72 w 160"/>
              <a:gd name="T5" fmla="*/ 16 h 48"/>
              <a:gd name="T6" fmla="*/ 16 w 160"/>
              <a:gd name="T7" fmla="*/ 7 h 48"/>
              <a:gd name="T8" fmla="*/ 0 w 160"/>
              <a:gd name="T9" fmla="*/ 0 h 48"/>
              <a:gd name="T10" fmla="*/ 0 w 160"/>
              <a:gd name="T11" fmla="*/ 30 h 48"/>
              <a:gd name="T12" fmla="*/ 80 w 160"/>
              <a:gd name="T13" fmla="*/ 48 h 48"/>
              <a:gd name="T14" fmla="*/ 160 w 160"/>
              <a:gd name="T15" fmla="*/ 30 h 48"/>
              <a:gd name="T16" fmla="*/ 160 w 160"/>
              <a:gd name="T17" fmla="*/ 0 h 48"/>
              <a:gd name="T18" fmla="*/ 144 w 160"/>
              <a:gd name="T19" fmla="*/ 7 h 48"/>
              <a:gd name="T20" fmla="*/ 88 w 160"/>
              <a:gd name="T21" fmla="*/ 16 h 48"/>
              <a:gd name="T22" fmla="*/ 88 w 160"/>
              <a:gd name="T23" fmla="*/ 16 h 48"/>
              <a:gd name="T24" fmla="*/ 88 w 160"/>
              <a:gd name="T25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48">
                <a:moveTo>
                  <a:pt x="88" y="16"/>
                </a:moveTo>
                <a:cubicBezTo>
                  <a:pt x="86" y="16"/>
                  <a:pt x="83" y="16"/>
                  <a:pt x="80" y="16"/>
                </a:cubicBezTo>
                <a:cubicBezTo>
                  <a:pt x="77" y="16"/>
                  <a:pt x="74" y="16"/>
                  <a:pt x="72" y="16"/>
                </a:cubicBezTo>
                <a:cubicBezTo>
                  <a:pt x="48" y="15"/>
                  <a:pt x="29" y="12"/>
                  <a:pt x="16" y="7"/>
                </a:cubicBezTo>
                <a:cubicBezTo>
                  <a:pt x="10" y="5"/>
                  <a:pt x="4" y="2"/>
                  <a:pt x="0" y="0"/>
                </a:cubicBezTo>
                <a:cubicBezTo>
                  <a:pt x="0" y="30"/>
                  <a:pt x="0" y="30"/>
                  <a:pt x="0" y="30"/>
                </a:cubicBezTo>
                <a:cubicBezTo>
                  <a:pt x="9" y="39"/>
                  <a:pt x="40" y="48"/>
                  <a:pt x="80" y="48"/>
                </a:cubicBezTo>
                <a:cubicBezTo>
                  <a:pt x="120" y="48"/>
                  <a:pt x="151" y="39"/>
                  <a:pt x="160" y="30"/>
                </a:cubicBezTo>
                <a:cubicBezTo>
                  <a:pt x="160" y="0"/>
                  <a:pt x="160" y="0"/>
                  <a:pt x="160" y="0"/>
                </a:cubicBezTo>
                <a:cubicBezTo>
                  <a:pt x="156" y="2"/>
                  <a:pt x="150" y="5"/>
                  <a:pt x="144" y="7"/>
                </a:cubicBezTo>
                <a:cubicBezTo>
                  <a:pt x="130" y="12"/>
                  <a:pt x="112" y="15"/>
                  <a:pt x="88" y="16"/>
                </a:cubicBezTo>
                <a:close/>
                <a:moveTo>
                  <a:pt x="88" y="16"/>
                </a:moveTo>
                <a:cubicBezTo>
                  <a:pt x="88" y="16"/>
                  <a:pt x="88" y="16"/>
                  <a:pt x="88" y="16"/>
                </a:cubicBezTo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50" name="Freeform 21">
            <a:extLst>
              <a:ext uri="{FF2B5EF4-FFF2-40B4-BE49-F238E27FC236}">
                <a16:creationId xmlns:a16="http://schemas.microsoft.com/office/drawing/2014/main" id="{B1545BC5-5D38-416D-AB15-A67E98F45C4C}"/>
              </a:ext>
            </a:extLst>
          </p:cNvPr>
          <p:cNvSpPr>
            <a:spLocks noEditPoints="1"/>
          </p:cNvSpPr>
          <p:nvPr/>
        </p:nvSpPr>
        <p:spPr bwMode="auto">
          <a:xfrm>
            <a:off x="3375355" y="4957772"/>
            <a:ext cx="303862" cy="90317"/>
          </a:xfrm>
          <a:custGeom>
            <a:avLst/>
            <a:gdLst>
              <a:gd name="T0" fmla="*/ 0 w 160"/>
              <a:gd name="T1" fmla="*/ 0 h 48"/>
              <a:gd name="T2" fmla="*/ 0 w 160"/>
              <a:gd name="T3" fmla="*/ 30 h 48"/>
              <a:gd name="T4" fmla="*/ 71 w 160"/>
              <a:gd name="T5" fmla="*/ 48 h 48"/>
              <a:gd name="T6" fmla="*/ 72 w 160"/>
              <a:gd name="T7" fmla="*/ 48 h 48"/>
              <a:gd name="T8" fmla="*/ 76 w 160"/>
              <a:gd name="T9" fmla="*/ 48 h 48"/>
              <a:gd name="T10" fmla="*/ 80 w 160"/>
              <a:gd name="T11" fmla="*/ 48 h 48"/>
              <a:gd name="T12" fmla="*/ 84 w 160"/>
              <a:gd name="T13" fmla="*/ 48 h 48"/>
              <a:gd name="T14" fmla="*/ 88 w 160"/>
              <a:gd name="T15" fmla="*/ 48 h 48"/>
              <a:gd name="T16" fmla="*/ 89 w 160"/>
              <a:gd name="T17" fmla="*/ 48 h 48"/>
              <a:gd name="T18" fmla="*/ 160 w 160"/>
              <a:gd name="T19" fmla="*/ 30 h 48"/>
              <a:gd name="T20" fmla="*/ 160 w 160"/>
              <a:gd name="T21" fmla="*/ 0 h 48"/>
              <a:gd name="T22" fmla="*/ 80 w 160"/>
              <a:gd name="T23" fmla="*/ 16 h 48"/>
              <a:gd name="T24" fmla="*/ 0 w 160"/>
              <a:gd name="T25" fmla="*/ 0 h 48"/>
              <a:gd name="T26" fmla="*/ 0 w 160"/>
              <a:gd name="T27" fmla="*/ 0 h 48"/>
              <a:gd name="T28" fmla="*/ 0 w 160"/>
              <a:gd name="T2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0" h="48">
                <a:moveTo>
                  <a:pt x="0" y="0"/>
                </a:moveTo>
                <a:cubicBezTo>
                  <a:pt x="0" y="30"/>
                  <a:pt x="0" y="30"/>
                  <a:pt x="0" y="30"/>
                </a:cubicBezTo>
                <a:cubicBezTo>
                  <a:pt x="8" y="38"/>
                  <a:pt x="35" y="47"/>
                  <a:pt x="71" y="48"/>
                </a:cubicBezTo>
                <a:cubicBezTo>
                  <a:pt x="72" y="48"/>
                  <a:pt x="72" y="48"/>
                  <a:pt x="72" y="48"/>
                </a:cubicBezTo>
                <a:cubicBezTo>
                  <a:pt x="73" y="48"/>
                  <a:pt x="75" y="48"/>
                  <a:pt x="76" y="48"/>
                </a:cubicBezTo>
                <a:cubicBezTo>
                  <a:pt x="77" y="48"/>
                  <a:pt x="79" y="48"/>
                  <a:pt x="80" y="48"/>
                </a:cubicBezTo>
                <a:cubicBezTo>
                  <a:pt x="81" y="48"/>
                  <a:pt x="83" y="48"/>
                  <a:pt x="84" y="48"/>
                </a:cubicBezTo>
                <a:cubicBezTo>
                  <a:pt x="85" y="48"/>
                  <a:pt x="87" y="48"/>
                  <a:pt x="88" y="48"/>
                </a:cubicBezTo>
                <a:cubicBezTo>
                  <a:pt x="88" y="48"/>
                  <a:pt x="88" y="48"/>
                  <a:pt x="89" y="48"/>
                </a:cubicBezTo>
                <a:cubicBezTo>
                  <a:pt x="125" y="47"/>
                  <a:pt x="152" y="38"/>
                  <a:pt x="160" y="30"/>
                </a:cubicBezTo>
                <a:cubicBezTo>
                  <a:pt x="160" y="0"/>
                  <a:pt x="160" y="0"/>
                  <a:pt x="160" y="0"/>
                </a:cubicBezTo>
                <a:cubicBezTo>
                  <a:pt x="144" y="10"/>
                  <a:pt x="112" y="16"/>
                  <a:pt x="80" y="16"/>
                </a:cubicBezTo>
                <a:cubicBezTo>
                  <a:pt x="49" y="16"/>
                  <a:pt x="16" y="10"/>
                  <a:pt x="0" y="0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51" name="Freeform 22">
            <a:extLst>
              <a:ext uri="{FF2B5EF4-FFF2-40B4-BE49-F238E27FC236}">
                <a16:creationId xmlns:a16="http://schemas.microsoft.com/office/drawing/2014/main" id="{DFD78C60-1677-4893-A6EF-25EB79505694}"/>
              </a:ext>
            </a:extLst>
          </p:cNvPr>
          <p:cNvSpPr>
            <a:spLocks noEditPoints="1"/>
          </p:cNvSpPr>
          <p:nvPr/>
        </p:nvSpPr>
        <p:spPr bwMode="auto">
          <a:xfrm>
            <a:off x="3375355" y="4867455"/>
            <a:ext cx="303862" cy="101869"/>
          </a:xfrm>
          <a:custGeom>
            <a:avLst/>
            <a:gdLst>
              <a:gd name="T0" fmla="*/ 160 w 160"/>
              <a:gd name="T1" fmla="*/ 27 h 54"/>
              <a:gd name="T2" fmla="*/ 80 w 160"/>
              <a:gd name="T3" fmla="*/ 0 h 54"/>
              <a:gd name="T4" fmla="*/ 0 w 160"/>
              <a:gd name="T5" fmla="*/ 27 h 54"/>
              <a:gd name="T6" fmla="*/ 0 w 160"/>
              <a:gd name="T7" fmla="*/ 29 h 54"/>
              <a:gd name="T8" fmla="*/ 0 w 160"/>
              <a:gd name="T9" fmla="*/ 36 h 54"/>
              <a:gd name="T10" fmla="*/ 80 w 160"/>
              <a:gd name="T11" fmla="*/ 54 h 54"/>
              <a:gd name="T12" fmla="*/ 160 w 160"/>
              <a:gd name="T13" fmla="*/ 36 h 54"/>
              <a:gd name="T14" fmla="*/ 160 w 160"/>
              <a:gd name="T15" fmla="*/ 29 h 54"/>
              <a:gd name="T16" fmla="*/ 160 w 160"/>
              <a:gd name="T17" fmla="*/ 27 h 54"/>
              <a:gd name="T18" fmla="*/ 160 w 160"/>
              <a:gd name="T19" fmla="*/ 27 h 54"/>
              <a:gd name="T20" fmla="*/ 160 w 160"/>
              <a:gd name="T21" fmla="*/ 27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0" h="54">
                <a:moveTo>
                  <a:pt x="160" y="27"/>
                </a:moveTo>
                <a:cubicBezTo>
                  <a:pt x="156" y="14"/>
                  <a:pt x="128" y="0"/>
                  <a:pt x="80" y="0"/>
                </a:cubicBezTo>
                <a:cubicBezTo>
                  <a:pt x="32" y="0"/>
                  <a:pt x="4" y="13"/>
                  <a:pt x="0" y="27"/>
                </a:cubicBezTo>
                <a:cubicBezTo>
                  <a:pt x="0" y="28"/>
                  <a:pt x="0" y="28"/>
                  <a:pt x="0" y="29"/>
                </a:cubicBezTo>
                <a:cubicBezTo>
                  <a:pt x="0" y="36"/>
                  <a:pt x="0" y="36"/>
                  <a:pt x="0" y="36"/>
                </a:cubicBezTo>
                <a:cubicBezTo>
                  <a:pt x="9" y="46"/>
                  <a:pt x="39" y="54"/>
                  <a:pt x="80" y="54"/>
                </a:cubicBezTo>
                <a:cubicBezTo>
                  <a:pt x="121" y="54"/>
                  <a:pt x="151" y="46"/>
                  <a:pt x="160" y="36"/>
                </a:cubicBezTo>
                <a:cubicBezTo>
                  <a:pt x="160" y="29"/>
                  <a:pt x="160" y="29"/>
                  <a:pt x="160" y="29"/>
                </a:cubicBezTo>
                <a:cubicBezTo>
                  <a:pt x="160" y="28"/>
                  <a:pt x="160" y="28"/>
                  <a:pt x="160" y="27"/>
                </a:cubicBezTo>
                <a:close/>
                <a:moveTo>
                  <a:pt x="160" y="27"/>
                </a:moveTo>
                <a:cubicBezTo>
                  <a:pt x="160" y="27"/>
                  <a:pt x="160" y="27"/>
                  <a:pt x="160" y="27"/>
                </a:cubicBezTo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A3A1B78F-2E55-4346-9863-A3A65B5C90E2}"/>
              </a:ext>
            </a:extLst>
          </p:cNvPr>
          <p:cNvSpPr>
            <a:spLocks noEditPoints="1"/>
          </p:cNvSpPr>
          <p:nvPr/>
        </p:nvSpPr>
        <p:spPr bwMode="auto">
          <a:xfrm>
            <a:off x="3375355" y="5113201"/>
            <a:ext cx="303862" cy="103969"/>
          </a:xfrm>
          <a:custGeom>
            <a:avLst/>
            <a:gdLst>
              <a:gd name="T0" fmla="*/ 0 w 160"/>
              <a:gd name="T1" fmla="*/ 0 h 55"/>
              <a:gd name="T2" fmla="*/ 0 w 160"/>
              <a:gd name="T3" fmla="*/ 26 h 55"/>
              <a:gd name="T4" fmla="*/ 0 w 160"/>
              <a:gd name="T5" fmla="*/ 28 h 55"/>
              <a:gd name="T6" fmla="*/ 80 w 160"/>
              <a:gd name="T7" fmla="*/ 55 h 55"/>
              <a:gd name="T8" fmla="*/ 160 w 160"/>
              <a:gd name="T9" fmla="*/ 28 h 55"/>
              <a:gd name="T10" fmla="*/ 160 w 160"/>
              <a:gd name="T11" fmla="*/ 26 h 55"/>
              <a:gd name="T12" fmla="*/ 160 w 160"/>
              <a:gd name="T13" fmla="*/ 0 h 55"/>
              <a:gd name="T14" fmla="*/ 80 w 160"/>
              <a:gd name="T15" fmla="*/ 17 h 55"/>
              <a:gd name="T16" fmla="*/ 0 w 160"/>
              <a:gd name="T17" fmla="*/ 0 h 55"/>
              <a:gd name="T18" fmla="*/ 0 w 160"/>
              <a:gd name="T19" fmla="*/ 0 h 55"/>
              <a:gd name="T20" fmla="*/ 0 w 160"/>
              <a:gd name="T21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0" h="55">
                <a:moveTo>
                  <a:pt x="0" y="0"/>
                </a:moveTo>
                <a:cubicBezTo>
                  <a:pt x="0" y="26"/>
                  <a:pt x="0" y="26"/>
                  <a:pt x="0" y="26"/>
                </a:cubicBezTo>
                <a:cubicBezTo>
                  <a:pt x="0" y="27"/>
                  <a:pt x="0" y="27"/>
                  <a:pt x="0" y="28"/>
                </a:cubicBezTo>
                <a:cubicBezTo>
                  <a:pt x="4" y="44"/>
                  <a:pt x="38" y="55"/>
                  <a:pt x="80" y="55"/>
                </a:cubicBezTo>
                <a:cubicBezTo>
                  <a:pt x="122" y="55"/>
                  <a:pt x="156" y="44"/>
                  <a:pt x="160" y="28"/>
                </a:cubicBezTo>
                <a:cubicBezTo>
                  <a:pt x="160" y="27"/>
                  <a:pt x="160" y="27"/>
                  <a:pt x="160" y="26"/>
                </a:cubicBezTo>
                <a:cubicBezTo>
                  <a:pt x="160" y="0"/>
                  <a:pt x="160" y="0"/>
                  <a:pt x="160" y="0"/>
                </a:cubicBezTo>
                <a:cubicBezTo>
                  <a:pt x="147" y="9"/>
                  <a:pt x="119" y="17"/>
                  <a:pt x="80" y="17"/>
                </a:cubicBezTo>
                <a:cubicBezTo>
                  <a:pt x="41" y="17"/>
                  <a:pt x="13" y="9"/>
                  <a:pt x="0" y="0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AC0C5E36-29E5-411A-AAA7-A7BDF139D875}"/>
              </a:ext>
            </a:extLst>
          </p:cNvPr>
          <p:cNvCxnSpPr/>
          <p:nvPr/>
        </p:nvCxnSpPr>
        <p:spPr>
          <a:xfrm flipV="1">
            <a:off x="4668831" y="5347042"/>
            <a:ext cx="0" cy="107830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741830A4-D04F-4E5F-920A-5769312D26C7}"/>
              </a:ext>
            </a:extLst>
          </p:cNvPr>
          <p:cNvCxnSpPr/>
          <p:nvPr/>
        </p:nvCxnSpPr>
        <p:spPr>
          <a:xfrm flipV="1">
            <a:off x="4769508" y="5350088"/>
            <a:ext cx="0" cy="98620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9E6603D2-433B-40D5-A3FE-FC656559BA3A}"/>
              </a:ext>
            </a:extLst>
          </p:cNvPr>
          <p:cNvCxnSpPr/>
          <p:nvPr/>
        </p:nvCxnSpPr>
        <p:spPr>
          <a:xfrm flipV="1">
            <a:off x="5016391" y="5347042"/>
            <a:ext cx="0" cy="107830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FD8AC783-10D7-43EF-BEF2-B2212946FEE9}"/>
              </a:ext>
            </a:extLst>
          </p:cNvPr>
          <p:cNvCxnSpPr/>
          <p:nvPr/>
        </p:nvCxnSpPr>
        <p:spPr>
          <a:xfrm flipV="1">
            <a:off x="5117068" y="5350088"/>
            <a:ext cx="0" cy="98620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B04ABA9B-A7B2-4392-AEE9-4C6793DAEDE3}"/>
              </a:ext>
            </a:extLst>
          </p:cNvPr>
          <p:cNvCxnSpPr/>
          <p:nvPr/>
        </p:nvCxnSpPr>
        <p:spPr>
          <a:xfrm flipV="1">
            <a:off x="5379898" y="5347042"/>
            <a:ext cx="0" cy="107830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AA209441-2521-45E4-9141-CF9FF3D6979D}"/>
              </a:ext>
            </a:extLst>
          </p:cNvPr>
          <p:cNvCxnSpPr/>
          <p:nvPr/>
        </p:nvCxnSpPr>
        <p:spPr>
          <a:xfrm flipV="1">
            <a:off x="5480575" y="5350088"/>
            <a:ext cx="0" cy="98620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2F3DD6BF-ADD3-4CCF-9A7A-E2D02428094E}"/>
              </a:ext>
            </a:extLst>
          </p:cNvPr>
          <p:cNvSpPr/>
          <p:nvPr/>
        </p:nvSpPr>
        <p:spPr>
          <a:xfrm>
            <a:off x="243034" y="1200663"/>
            <a:ext cx="11657203" cy="321550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EAD01C81-221B-47A0-9714-CAFB83E053D6}"/>
              </a:ext>
            </a:extLst>
          </p:cNvPr>
          <p:cNvSpPr/>
          <p:nvPr/>
        </p:nvSpPr>
        <p:spPr>
          <a:xfrm>
            <a:off x="5382895" y="2813958"/>
            <a:ext cx="172203" cy="319078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85201A0F-21F2-4FE5-B7D1-C593D08601A2}"/>
              </a:ext>
            </a:extLst>
          </p:cNvPr>
          <p:cNvCxnSpPr/>
          <p:nvPr/>
        </p:nvCxnSpPr>
        <p:spPr>
          <a:xfrm flipV="1">
            <a:off x="6072387" y="1991140"/>
            <a:ext cx="0" cy="162733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BDB321E-B2C0-4EE9-B0C9-9A0F163911AA}"/>
              </a:ext>
            </a:extLst>
          </p:cNvPr>
          <p:cNvSpPr txBox="1"/>
          <p:nvPr/>
        </p:nvSpPr>
        <p:spPr>
          <a:xfrm rot="5400000">
            <a:off x="6340554" y="2085717"/>
            <a:ext cx="61826" cy="17953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</a:lstStyle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</a:p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</a:p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  <a:endParaRPr kumimoji="0" lang="ko-KR" altLang="en-US" sz="1000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9617E5DA-9045-484F-9A68-5F72F354CCFD}"/>
              </a:ext>
            </a:extLst>
          </p:cNvPr>
          <p:cNvCxnSpPr/>
          <p:nvPr/>
        </p:nvCxnSpPr>
        <p:spPr>
          <a:xfrm flipV="1">
            <a:off x="6163317" y="1995736"/>
            <a:ext cx="0" cy="148835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id="{9BF8D3D0-3C4E-4FDC-9433-7FCC2053D1C9}"/>
              </a:ext>
            </a:extLst>
          </p:cNvPr>
          <p:cNvCxnSpPr/>
          <p:nvPr/>
        </p:nvCxnSpPr>
        <p:spPr>
          <a:xfrm flipV="1">
            <a:off x="6535538" y="1993990"/>
            <a:ext cx="0" cy="132645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E258A44A-5920-4B0C-BF59-2C3E0AC3E0E4}"/>
              </a:ext>
            </a:extLst>
          </p:cNvPr>
          <p:cNvCxnSpPr/>
          <p:nvPr/>
        </p:nvCxnSpPr>
        <p:spPr>
          <a:xfrm flipV="1">
            <a:off x="6623977" y="1991253"/>
            <a:ext cx="0" cy="145823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54AB2F8D-FD0F-4435-9DE9-501AE33CE8C2}"/>
              </a:ext>
            </a:extLst>
          </p:cNvPr>
          <p:cNvSpPr txBox="1"/>
          <p:nvPr/>
        </p:nvSpPr>
        <p:spPr>
          <a:xfrm>
            <a:off x="4035603" y="2539053"/>
            <a:ext cx="66498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ko-KR" altLang="en-US" b="0" i="0" u="none" strike="noStrike" kern="0" cap="none" spc="-30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마스터</a:t>
            </a:r>
            <a:endParaRPr kumimoji="0" lang="en-US" altLang="ko-KR" b="0" i="0" u="none" strike="noStrike" kern="0" cap="none" spc="-30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ko-KR" altLang="en-US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서버</a:t>
            </a:r>
            <a:endParaRPr kumimoji="0" lang="en-US" altLang="ko-KR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1DE5D76-A804-4BF5-82DC-05DCA4C19047}"/>
              </a:ext>
            </a:extLst>
          </p:cNvPr>
          <p:cNvSpPr txBox="1"/>
          <p:nvPr/>
        </p:nvSpPr>
        <p:spPr>
          <a:xfrm>
            <a:off x="5913610" y="4118851"/>
            <a:ext cx="915714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ko-KR" altLang="en-US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관리서버</a:t>
            </a:r>
            <a:endParaRPr kumimoji="0" lang="en-US" altLang="ko-KR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435EE409-13D0-4BF4-BB85-9066E07A0346}"/>
              </a:ext>
            </a:extLst>
          </p:cNvPr>
          <p:cNvSpPr/>
          <p:nvPr/>
        </p:nvSpPr>
        <p:spPr>
          <a:xfrm>
            <a:off x="3383130" y="3123326"/>
            <a:ext cx="8020126" cy="162894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7197CB4-246B-4028-833A-8C75D882E18E}"/>
              </a:ext>
            </a:extLst>
          </p:cNvPr>
          <p:cNvSpPr txBox="1"/>
          <p:nvPr/>
        </p:nvSpPr>
        <p:spPr>
          <a:xfrm>
            <a:off x="5726159" y="1847516"/>
            <a:ext cx="1214512" cy="10733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marL="0" marR="0" lvl="1" indent="0" algn="ctr" defTabSz="806396" rtl="0" eaLnBrk="1" fontAlgn="ctr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ko-KR" altLang="en-US" sz="900" b="0" i="0" u="none" strike="noStrike" kern="0" cap="none" spc="-30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계산</a:t>
            </a:r>
            <a:r>
              <a:rPr kumimoji="0" lang="ko-KR" altLang="en-US" sz="9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서버</a:t>
            </a:r>
            <a:endParaRPr kumimoji="0" lang="en-US" altLang="ko-KR" sz="900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cxnSp>
        <p:nvCxnSpPr>
          <p:cNvPr id="74" name="직선 연결선 73">
            <a:extLst>
              <a:ext uri="{FF2B5EF4-FFF2-40B4-BE49-F238E27FC236}">
                <a16:creationId xmlns:a16="http://schemas.microsoft.com/office/drawing/2014/main" id="{2C6A714C-9270-448E-A21B-C3B13E0F6FD1}"/>
              </a:ext>
            </a:extLst>
          </p:cNvPr>
          <p:cNvCxnSpPr/>
          <p:nvPr/>
        </p:nvCxnSpPr>
        <p:spPr>
          <a:xfrm flipH="1" flipV="1">
            <a:off x="4857196" y="2377558"/>
            <a:ext cx="126382" cy="254300"/>
          </a:xfrm>
          <a:prstGeom prst="line">
            <a:avLst/>
          </a:prstGeom>
          <a:noFill/>
          <a:ln w="9525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75" name="직선 연결선 74">
            <a:extLst>
              <a:ext uri="{FF2B5EF4-FFF2-40B4-BE49-F238E27FC236}">
                <a16:creationId xmlns:a16="http://schemas.microsoft.com/office/drawing/2014/main" id="{EB69541A-A6B5-41B1-975D-D331556FAB43}"/>
              </a:ext>
            </a:extLst>
          </p:cNvPr>
          <p:cNvCxnSpPr/>
          <p:nvPr/>
        </p:nvCxnSpPr>
        <p:spPr>
          <a:xfrm flipV="1">
            <a:off x="5054943" y="2361979"/>
            <a:ext cx="123733" cy="265348"/>
          </a:xfrm>
          <a:prstGeom prst="line">
            <a:avLst/>
          </a:prstGeom>
          <a:noFill/>
          <a:ln w="9525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6" name="모서리가 둥근 직사각형 579">
            <a:extLst>
              <a:ext uri="{FF2B5EF4-FFF2-40B4-BE49-F238E27FC236}">
                <a16:creationId xmlns:a16="http://schemas.microsoft.com/office/drawing/2014/main" id="{C9D017CB-C176-4E47-B827-E9A8FB510C7B}"/>
              </a:ext>
            </a:extLst>
          </p:cNvPr>
          <p:cNvSpPr/>
          <p:nvPr/>
        </p:nvSpPr>
        <p:spPr>
          <a:xfrm>
            <a:off x="5168585" y="2708595"/>
            <a:ext cx="171618" cy="90835"/>
          </a:xfrm>
          <a:prstGeom prst="roundRect">
            <a:avLst>
              <a:gd name="adj" fmla="val 0"/>
            </a:avLst>
          </a:prstGeom>
          <a:noFill/>
          <a:ln w="3175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endParaRPr kumimoji="0" lang="en-US" altLang="ko-KR" sz="1000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9439B40-0112-4019-8CFB-B8D726C1A5BA}"/>
              </a:ext>
            </a:extLst>
          </p:cNvPr>
          <p:cNvSpPr txBox="1"/>
          <p:nvPr/>
        </p:nvSpPr>
        <p:spPr>
          <a:xfrm>
            <a:off x="7631618" y="1810512"/>
            <a:ext cx="72321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b="0" i="0" u="none" strike="noStrike" kern="0" cap="none" spc="-30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GPU</a:t>
            </a:r>
            <a:r>
              <a:rPr kumimoji="0" lang="ko-KR" altLang="en-US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서버</a:t>
            </a:r>
            <a:endParaRPr kumimoji="0" lang="en-US" altLang="ko-KR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2CCC2F13-E2A3-4419-A6B3-C7B20BAF0480}"/>
              </a:ext>
            </a:extLst>
          </p:cNvPr>
          <p:cNvSpPr/>
          <p:nvPr/>
        </p:nvSpPr>
        <p:spPr>
          <a:xfrm>
            <a:off x="8029934" y="2818548"/>
            <a:ext cx="172203" cy="322508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9ECCCC4-3A14-45B1-8EF3-DD416AFC0A94}"/>
              </a:ext>
            </a:extLst>
          </p:cNvPr>
          <p:cNvSpPr txBox="1"/>
          <p:nvPr/>
        </p:nvSpPr>
        <p:spPr>
          <a:xfrm>
            <a:off x="4085889" y="1811083"/>
            <a:ext cx="1082697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ko-KR" altLang="en-US" sz="900" b="0" i="0" u="none" strike="noStrike" kern="0" cap="none" spc="-30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계산</a:t>
            </a:r>
            <a:r>
              <a:rPr kumimoji="0" lang="ko-KR" altLang="en-US" sz="9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서버</a:t>
            </a:r>
            <a:r>
              <a:rPr kumimoji="0" lang="en-US" altLang="ko-KR" sz="9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(</a:t>
            </a:r>
            <a:r>
              <a:rPr kumimoji="0" lang="ko-KR" altLang="en-US" sz="9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고집적</a:t>
            </a:r>
            <a:r>
              <a:rPr kumimoji="0" lang="en-US" altLang="ko-KR" sz="9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81" name="직선 연결선 80">
            <a:extLst>
              <a:ext uri="{FF2B5EF4-FFF2-40B4-BE49-F238E27FC236}">
                <a16:creationId xmlns:a16="http://schemas.microsoft.com/office/drawing/2014/main" id="{E6637B88-CAE4-4217-98A1-A718B507F579}"/>
              </a:ext>
            </a:extLst>
          </p:cNvPr>
          <p:cNvCxnSpPr>
            <a:cxnSpLocks/>
          </p:cNvCxnSpPr>
          <p:nvPr/>
        </p:nvCxnSpPr>
        <p:spPr>
          <a:xfrm>
            <a:off x="7106101" y="1982755"/>
            <a:ext cx="263472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headEnd type="oval" w="sm" len="sm"/>
            <a:tailEnd type="oval" w="sm" len="sm"/>
          </a:ln>
          <a:effectLst/>
        </p:spPr>
      </p:cxn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CF8CF7A0-9ACB-46CB-9C32-629E246F4C7A}"/>
              </a:ext>
            </a:extLst>
          </p:cNvPr>
          <p:cNvSpPr/>
          <p:nvPr/>
        </p:nvSpPr>
        <p:spPr>
          <a:xfrm>
            <a:off x="3424290" y="2896739"/>
            <a:ext cx="172203" cy="295952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83" name="원통 684">
            <a:extLst>
              <a:ext uri="{FF2B5EF4-FFF2-40B4-BE49-F238E27FC236}">
                <a16:creationId xmlns:a16="http://schemas.microsoft.com/office/drawing/2014/main" id="{D11B676B-FA15-4FC4-B36D-91FAD7268CCD}"/>
              </a:ext>
            </a:extLst>
          </p:cNvPr>
          <p:cNvSpPr/>
          <p:nvPr/>
        </p:nvSpPr>
        <p:spPr>
          <a:xfrm>
            <a:off x="4799321" y="2604819"/>
            <a:ext cx="467998" cy="220665"/>
          </a:xfrm>
          <a:prstGeom prst="can">
            <a:avLst/>
          </a:prstGeom>
          <a:solidFill>
            <a:srgbClr val="0070C0"/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06317" latinLnBrk="0"/>
            <a:endParaRPr lang="ko-KR" altLang="en-US" sz="1000" kern="0" dirty="0">
              <a:solidFill>
                <a:prstClr val="white"/>
              </a:solidFill>
              <a:latin typeface="에스코어 드림 4 Regular" panose="020B05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33F94E8-4B93-452D-A15D-D26B5F887B33}"/>
              </a:ext>
            </a:extLst>
          </p:cNvPr>
          <p:cNvSpPr txBox="1"/>
          <p:nvPr/>
        </p:nvSpPr>
        <p:spPr>
          <a:xfrm rot="5400000">
            <a:off x="5004927" y="2085715"/>
            <a:ext cx="61826" cy="17953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</a:lstStyle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</a:p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</a:p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  <a:endParaRPr kumimoji="0" lang="ko-KR" altLang="en-US" sz="1000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85" name="Freeform 123">
            <a:extLst>
              <a:ext uri="{FF2B5EF4-FFF2-40B4-BE49-F238E27FC236}">
                <a16:creationId xmlns:a16="http://schemas.microsoft.com/office/drawing/2014/main" id="{26127331-E7C7-46D4-B23E-61B670E2F61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48970" y="2137077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86" name="Freeform 123">
            <a:extLst>
              <a:ext uri="{FF2B5EF4-FFF2-40B4-BE49-F238E27FC236}">
                <a16:creationId xmlns:a16="http://schemas.microsoft.com/office/drawing/2014/main" id="{671E0A31-72D2-4C45-A6A8-50E1C330BB3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08945" y="2126638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cxnSp>
        <p:nvCxnSpPr>
          <p:cNvPr id="87" name="직선 연결선 86">
            <a:extLst>
              <a:ext uri="{FF2B5EF4-FFF2-40B4-BE49-F238E27FC236}">
                <a16:creationId xmlns:a16="http://schemas.microsoft.com/office/drawing/2014/main" id="{A2EA7041-06AF-4EEB-9579-28DD1C10EE60}"/>
              </a:ext>
            </a:extLst>
          </p:cNvPr>
          <p:cNvCxnSpPr>
            <a:cxnSpLocks/>
          </p:cNvCxnSpPr>
          <p:nvPr/>
        </p:nvCxnSpPr>
        <p:spPr>
          <a:xfrm>
            <a:off x="3122065" y="1985090"/>
            <a:ext cx="709026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headEnd type="oval" w="sm" len="sm"/>
            <a:tailEnd type="oval" w="sm" len="sm"/>
          </a:ln>
          <a:effectLst/>
        </p:spPr>
      </p:cxnSp>
      <p:cxnSp>
        <p:nvCxnSpPr>
          <p:cNvPr id="88" name="직선 연결선 87">
            <a:extLst>
              <a:ext uri="{FF2B5EF4-FFF2-40B4-BE49-F238E27FC236}">
                <a16:creationId xmlns:a16="http://schemas.microsoft.com/office/drawing/2014/main" id="{C8314323-33C5-4BFF-89B6-13DCC7AEBD03}"/>
              </a:ext>
            </a:extLst>
          </p:cNvPr>
          <p:cNvCxnSpPr/>
          <p:nvPr/>
        </p:nvCxnSpPr>
        <p:spPr>
          <a:xfrm flipV="1">
            <a:off x="3214123" y="2410055"/>
            <a:ext cx="0" cy="216901"/>
          </a:xfrm>
          <a:prstGeom prst="line">
            <a:avLst/>
          </a:prstGeom>
          <a:noFill/>
          <a:ln w="9525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9" name="직선 연결선 88">
            <a:extLst>
              <a:ext uri="{FF2B5EF4-FFF2-40B4-BE49-F238E27FC236}">
                <a16:creationId xmlns:a16="http://schemas.microsoft.com/office/drawing/2014/main" id="{2E6FB180-660E-4437-8A30-0EEBB1206E4B}"/>
              </a:ext>
            </a:extLst>
          </p:cNvPr>
          <p:cNvCxnSpPr/>
          <p:nvPr/>
        </p:nvCxnSpPr>
        <p:spPr>
          <a:xfrm flipV="1">
            <a:off x="3303895" y="2410055"/>
            <a:ext cx="0" cy="216901"/>
          </a:xfrm>
          <a:prstGeom prst="line">
            <a:avLst/>
          </a:prstGeom>
          <a:noFill/>
          <a:ln w="9525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90" name="Freeform 123">
            <a:extLst>
              <a:ext uri="{FF2B5EF4-FFF2-40B4-BE49-F238E27FC236}">
                <a16:creationId xmlns:a16="http://schemas.microsoft.com/office/drawing/2014/main" id="{F62B452C-0CDE-4863-B587-1EF9A86AE66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122065" y="2145335"/>
            <a:ext cx="271329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defTabSz="403158" latinLnBrk="0"/>
            <a:endParaRPr lang="ko-KR" altLang="en-US" sz="1000" dirty="0">
              <a:solidFill>
                <a:prstClr val="black"/>
              </a:solidFill>
              <a:latin typeface="에스코어 드림 4 Regular" panose="020B0503030302020204" pitchFamily="34" charset="-127"/>
              <a:ea typeface="에스코어 드림 6 Bold" panose="020B0703030302020204" pitchFamily="34" charset="-127"/>
            </a:endParaRPr>
          </a:p>
        </p:txBody>
      </p:sp>
      <p:cxnSp>
        <p:nvCxnSpPr>
          <p:cNvPr id="91" name="직선 연결선 90">
            <a:extLst>
              <a:ext uri="{FF2B5EF4-FFF2-40B4-BE49-F238E27FC236}">
                <a16:creationId xmlns:a16="http://schemas.microsoft.com/office/drawing/2014/main" id="{0E7C09BA-0036-4DC0-A23A-A1FDA3C4F2FB}"/>
              </a:ext>
            </a:extLst>
          </p:cNvPr>
          <p:cNvCxnSpPr/>
          <p:nvPr/>
        </p:nvCxnSpPr>
        <p:spPr>
          <a:xfrm flipV="1">
            <a:off x="3615226" y="2410055"/>
            <a:ext cx="0" cy="216901"/>
          </a:xfrm>
          <a:prstGeom prst="line">
            <a:avLst/>
          </a:prstGeom>
          <a:noFill/>
          <a:ln w="9525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2" name="직선 연결선 91">
            <a:extLst>
              <a:ext uri="{FF2B5EF4-FFF2-40B4-BE49-F238E27FC236}">
                <a16:creationId xmlns:a16="http://schemas.microsoft.com/office/drawing/2014/main" id="{3581653B-3018-4793-B275-9D7E3A50EE27}"/>
              </a:ext>
            </a:extLst>
          </p:cNvPr>
          <p:cNvCxnSpPr/>
          <p:nvPr/>
        </p:nvCxnSpPr>
        <p:spPr>
          <a:xfrm flipV="1">
            <a:off x="3704999" y="2410055"/>
            <a:ext cx="0" cy="216901"/>
          </a:xfrm>
          <a:prstGeom prst="line">
            <a:avLst/>
          </a:prstGeom>
          <a:noFill/>
          <a:ln w="9525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93" name="Freeform 123">
            <a:extLst>
              <a:ext uri="{FF2B5EF4-FFF2-40B4-BE49-F238E27FC236}">
                <a16:creationId xmlns:a16="http://schemas.microsoft.com/office/drawing/2014/main" id="{14F75F9A-6560-4401-AF6F-6568D94D473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23172" y="2145335"/>
            <a:ext cx="271329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defTabSz="403158" latinLnBrk="0"/>
            <a:endParaRPr lang="ko-KR" altLang="en-US" sz="1000" dirty="0">
              <a:solidFill>
                <a:prstClr val="black"/>
              </a:solidFill>
              <a:latin typeface="에스코어 드림 4 Regular" panose="020B0503030302020204" pitchFamily="34" charset="-127"/>
              <a:ea typeface="에스코어 드림 6 Bold" panose="020B0703030302020204" pitchFamily="34" charset="-127"/>
            </a:endParaRPr>
          </a:p>
        </p:txBody>
      </p:sp>
      <p:cxnSp>
        <p:nvCxnSpPr>
          <p:cNvPr id="94" name="직선 연결선 93">
            <a:extLst>
              <a:ext uri="{FF2B5EF4-FFF2-40B4-BE49-F238E27FC236}">
                <a16:creationId xmlns:a16="http://schemas.microsoft.com/office/drawing/2014/main" id="{38E621BF-6C33-46D8-8C3D-40C78136DAD7}"/>
              </a:ext>
            </a:extLst>
          </p:cNvPr>
          <p:cNvCxnSpPr/>
          <p:nvPr/>
        </p:nvCxnSpPr>
        <p:spPr>
          <a:xfrm flipV="1">
            <a:off x="3416204" y="2460729"/>
            <a:ext cx="0" cy="216901"/>
          </a:xfrm>
          <a:prstGeom prst="line">
            <a:avLst/>
          </a:prstGeom>
          <a:noFill/>
          <a:ln w="9525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5" name="직선 연결선 94">
            <a:extLst>
              <a:ext uri="{FF2B5EF4-FFF2-40B4-BE49-F238E27FC236}">
                <a16:creationId xmlns:a16="http://schemas.microsoft.com/office/drawing/2014/main" id="{BFB84A0E-1AE3-4E93-BAE4-32E5C0621924}"/>
              </a:ext>
            </a:extLst>
          </p:cNvPr>
          <p:cNvCxnSpPr/>
          <p:nvPr/>
        </p:nvCxnSpPr>
        <p:spPr>
          <a:xfrm flipV="1">
            <a:off x="3505974" y="2460729"/>
            <a:ext cx="0" cy="216901"/>
          </a:xfrm>
          <a:prstGeom prst="line">
            <a:avLst/>
          </a:prstGeom>
          <a:noFill/>
          <a:ln w="9525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96" name="원통 869">
            <a:extLst>
              <a:ext uri="{FF2B5EF4-FFF2-40B4-BE49-F238E27FC236}">
                <a16:creationId xmlns:a16="http://schemas.microsoft.com/office/drawing/2014/main" id="{FD56C4F5-91FC-41B7-900B-3AD648D3F7FC}"/>
              </a:ext>
            </a:extLst>
          </p:cNvPr>
          <p:cNvSpPr/>
          <p:nvPr/>
        </p:nvSpPr>
        <p:spPr>
          <a:xfrm>
            <a:off x="3363817" y="2603598"/>
            <a:ext cx="562595" cy="220668"/>
          </a:xfrm>
          <a:prstGeom prst="can">
            <a:avLst/>
          </a:prstGeom>
          <a:solidFill>
            <a:srgbClr val="0070C0"/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06317" latinLnBrk="0"/>
            <a:endParaRPr lang="ko-KR" altLang="en-US" sz="1000" kern="0" dirty="0">
              <a:solidFill>
                <a:prstClr val="white"/>
              </a:solidFill>
              <a:latin typeface="에스코어 드림 4 Regular" panose="020B05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0327AC2-FFCA-40EA-9B37-ACB8ADFF1C17}"/>
              </a:ext>
            </a:extLst>
          </p:cNvPr>
          <p:cNvSpPr txBox="1"/>
          <p:nvPr/>
        </p:nvSpPr>
        <p:spPr>
          <a:xfrm>
            <a:off x="3028012" y="1808786"/>
            <a:ext cx="855402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ko-KR" altLang="en-US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백업서버</a:t>
            </a:r>
            <a:endParaRPr kumimoji="0" lang="en-US" altLang="ko-KR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cxnSp>
        <p:nvCxnSpPr>
          <p:cNvPr id="98" name="직선 연결선 97">
            <a:extLst>
              <a:ext uri="{FF2B5EF4-FFF2-40B4-BE49-F238E27FC236}">
                <a16:creationId xmlns:a16="http://schemas.microsoft.com/office/drawing/2014/main" id="{FEDF688B-56D2-4EA9-8640-3023C34DD4D7}"/>
              </a:ext>
            </a:extLst>
          </p:cNvPr>
          <p:cNvCxnSpPr/>
          <p:nvPr/>
        </p:nvCxnSpPr>
        <p:spPr>
          <a:xfrm flipV="1">
            <a:off x="7321742" y="1986858"/>
            <a:ext cx="0" cy="196154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626308FA-EFCD-4CDB-BDF4-8E78DF0B78E7}"/>
              </a:ext>
            </a:extLst>
          </p:cNvPr>
          <p:cNvSpPr txBox="1"/>
          <p:nvPr/>
        </p:nvSpPr>
        <p:spPr>
          <a:xfrm>
            <a:off x="6895811" y="2536183"/>
            <a:ext cx="66498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ko-KR" altLang="en-US" b="0" i="0" u="none" strike="noStrike" kern="0" cap="none" spc="-30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마스터</a:t>
            </a:r>
            <a:endParaRPr kumimoji="0" lang="en-US" altLang="ko-KR" b="0" i="0" u="none" strike="noStrike" kern="0" cap="none" spc="-30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ko-KR" altLang="en-US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서버</a:t>
            </a:r>
            <a:endParaRPr kumimoji="0" lang="en-US" altLang="ko-KR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cxnSp>
        <p:nvCxnSpPr>
          <p:cNvPr id="100" name="직선 연결선 99">
            <a:extLst>
              <a:ext uri="{FF2B5EF4-FFF2-40B4-BE49-F238E27FC236}">
                <a16:creationId xmlns:a16="http://schemas.microsoft.com/office/drawing/2014/main" id="{BC827593-941B-40ED-AF9A-2A37E9B01F7B}"/>
              </a:ext>
            </a:extLst>
          </p:cNvPr>
          <p:cNvCxnSpPr/>
          <p:nvPr/>
        </p:nvCxnSpPr>
        <p:spPr>
          <a:xfrm flipV="1">
            <a:off x="7402681" y="1986858"/>
            <a:ext cx="0" cy="196154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1" name="Freeform 123">
            <a:extLst>
              <a:ext uri="{FF2B5EF4-FFF2-40B4-BE49-F238E27FC236}">
                <a16:creationId xmlns:a16="http://schemas.microsoft.com/office/drawing/2014/main" id="{1679A312-54C8-44AD-BED5-40D4C9C8834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1556" y="2094271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79B127A-CD84-48AB-954B-C550775F0CE5}"/>
              </a:ext>
            </a:extLst>
          </p:cNvPr>
          <p:cNvSpPr txBox="1"/>
          <p:nvPr/>
        </p:nvSpPr>
        <p:spPr>
          <a:xfrm>
            <a:off x="6914920" y="1307856"/>
            <a:ext cx="3131063" cy="259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0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00" spc="-35" dirty="0">
                <a:ln>
                  <a:solidFill>
                    <a:srgbClr val="19729E">
                      <a:alpha val="0"/>
                    </a:srgbClr>
                  </a:solidFill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GPU </a:t>
            </a:r>
            <a:r>
              <a:rPr lang="ko-KR" altLang="en-US" sz="1000" spc="-35" dirty="0">
                <a:ln>
                  <a:solidFill>
                    <a:srgbClr val="19729E">
                      <a:alpha val="0"/>
                    </a:srgbClr>
                  </a:solidFill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클러스터 </a:t>
            </a:r>
            <a:r>
              <a:rPr lang="en-US" altLang="ko-KR" sz="1000" spc="-35" dirty="0">
                <a:ln>
                  <a:solidFill>
                    <a:srgbClr val="19729E">
                      <a:alpha val="0"/>
                    </a:srgbClr>
                  </a:solidFill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Zone</a:t>
            </a:r>
            <a:endParaRPr kumimoji="0" lang="ko-KR" altLang="en-US" sz="1000" b="0" i="0" u="none" strike="noStrike" kern="1200" cap="none" spc="-35" normalizeH="0" baseline="0" noProof="0" dirty="0">
              <a:ln>
                <a:solidFill>
                  <a:srgbClr val="19729E">
                    <a:alpha val="0"/>
                  </a:srgbClr>
                </a:solidFill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1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020FAEF-D1B2-42A4-B253-995924E40679}"/>
              </a:ext>
            </a:extLst>
          </p:cNvPr>
          <p:cNvSpPr txBox="1"/>
          <p:nvPr/>
        </p:nvSpPr>
        <p:spPr>
          <a:xfrm>
            <a:off x="2929616" y="1553694"/>
            <a:ext cx="1090894" cy="2032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0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900" spc="-35" dirty="0">
                <a:ln>
                  <a:solidFill>
                    <a:srgbClr val="19729E">
                      <a:alpha val="0"/>
                    </a:srgbClr>
                  </a:solidFill>
                </a:ln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백업</a:t>
            </a:r>
            <a:r>
              <a:rPr kumimoji="0" lang="en-US" altLang="ko-KR" sz="900" b="0" i="0" u="none" strike="noStrike" kern="1200" cap="none" spc="-35" normalizeH="0" baseline="0" noProof="0" dirty="0">
                <a:ln>
                  <a:solidFill>
                    <a:srgbClr val="19729E">
                      <a:alpha val="0"/>
                    </a:srgbClr>
                  </a:solidFill>
                </a:ln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Node</a:t>
            </a:r>
            <a:endParaRPr kumimoji="0" lang="ko-KR" altLang="en-US" sz="900" b="0" i="0" u="none" strike="noStrike" kern="1200" cap="none" spc="-35" normalizeH="0" baseline="0" noProof="0" dirty="0">
              <a:ln>
                <a:solidFill>
                  <a:srgbClr val="19729E">
                    <a:alpha val="0"/>
                  </a:srgbClr>
                </a:solidFill>
              </a:ln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E42DBA2-0DBF-49FA-8B8A-41273303F19D}"/>
              </a:ext>
            </a:extLst>
          </p:cNvPr>
          <p:cNvSpPr txBox="1"/>
          <p:nvPr/>
        </p:nvSpPr>
        <p:spPr>
          <a:xfrm>
            <a:off x="4054177" y="1553694"/>
            <a:ext cx="2818800" cy="2032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0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spc="-35" dirty="0">
                <a:ln>
                  <a:solidFill>
                    <a:srgbClr val="19729E">
                      <a:alpha val="0"/>
                    </a:srgbClr>
                  </a:solidFill>
                </a:ln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CPU Node</a:t>
            </a:r>
            <a:endParaRPr lang="ko-KR" altLang="en-US" sz="900" spc="-35" dirty="0">
              <a:ln>
                <a:solidFill>
                  <a:srgbClr val="19729E">
                    <a:alpha val="0"/>
                  </a:srgbClr>
                </a:solidFill>
              </a:ln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cxnSp>
        <p:nvCxnSpPr>
          <p:cNvPr id="106" name="직선 연결선 105">
            <a:extLst>
              <a:ext uri="{FF2B5EF4-FFF2-40B4-BE49-F238E27FC236}">
                <a16:creationId xmlns:a16="http://schemas.microsoft.com/office/drawing/2014/main" id="{029764DE-7FAA-436E-AEA5-E0B9B64998AA}"/>
              </a:ext>
            </a:extLst>
          </p:cNvPr>
          <p:cNvCxnSpPr>
            <a:cxnSpLocks/>
          </p:cNvCxnSpPr>
          <p:nvPr/>
        </p:nvCxnSpPr>
        <p:spPr>
          <a:xfrm>
            <a:off x="4153351" y="1991140"/>
            <a:ext cx="2562554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headEnd type="oval" w="sm" len="sm"/>
            <a:tailEnd type="oval" w="sm" len="sm"/>
          </a:ln>
          <a:effectLst/>
        </p:spPr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3E10DF46-BD6A-4712-91F9-DC0326F864DA}"/>
              </a:ext>
            </a:extLst>
          </p:cNvPr>
          <p:cNvSpPr txBox="1"/>
          <p:nvPr/>
        </p:nvSpPr>
        <p:spPr>
          <a:xfrm>
            <a:off x="10084942" y="1307856"/>
            <a:ext cx="1690935" cy="259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0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00" spc="-35" dirty="0">
                <a:ln>
                  <a:solidFill>
                    <a:srgbClr val="19729E">
                      <a:alpha val="0"/>
                    </a:srgbClr>
                  </a:solidFill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AI </a:t>
            </a:r>
            <a:r>
              <a:rPr lang="ko-KR" altLang="en-US" sz="1000" spc="-35" dirty="0">
                <a:ln>
                  <a:solidFill>
                    <a:srgbClr val="19729E">
                      <a:alpha val="0"/>
                    </a:srgbClr>
                  </a:solidFill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클러스터 </a:t>
            </a:r>
            <a:r>
              <a:rPr lang="en-US" altLang="ko-KR" sz="1000" spc="-35" dirty="0">
                <a:ln>
                  <a:solidFill>
                    <a:srgbClr val="19729E">
                      <a:alpha val="0"/>
                    </a:srgbClr>
                  </a:solidFill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Zone</a:t>
            </a:r>
            <a:endParaRPr kumimoji="0" lang="ko-KR" altLang="en-US" sz="1000" b="0" i="0" u="none" strike="noStrike" kern="1200" cap="none" spc="-35" normalizeH="0" baseline="0" noProof="0" dirty="0">
              <a:ln>
                <a:solidFill>
                  <a:srgbClr val="19729E">
                    <a:alpha val="0"/>
                  </a:srgbClr>
                </a:solidFill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1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3FE0E4F-5AEE-4FA1-A999-D1961157E3E8}"/>
              </a:ext>
            </a:extLst>
          </p:cNvPr>
          <p:cNvSpPr txBox="1"/>
          <p:nvPr/>
        </p:nvSpPr>
        <p:spPr>
          <a:xfrm rot="5400000">
            <a:off x="8672585" y="2197430"/>
            <a:ext cx="61826" cy="17953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</a:lstStyle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</a:p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</a:p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  <a:endParaRPr kumimoji="0" lang="ko-KR" altLang="en-US" sz="1000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cxnSp>
        <p:nvCxnSpPr>
          <p:cNvPr id="109" name="직선 연결선 108">
            <a:extLst>
              <a:ext uri="{FF2B5EF4-FFF2-40B4-BE49-F238E27FC236}">
                <a16:creationId xmlns:a16="http://schemas.microsoft.com/office/drawing/2014/main" id="{372BF851-2F5F-4C36-BF73-4001FB771AEB}"/>
              </a:ext>
            </a:extLst>
          </p:cNvPr>
          <p:cNvCxnSpPr/>
          <p:nvPr/>
        </p:nvCxnSpPr>
        <p:spPr>
          <a:xfrm flipV="1">
            <a:off x="7739540" y="2282149"/>
            <a:ext cx="0" cy="313158"/>
          </a:xfrm>
          <a:prstGeom prst="line">
            <a:avLst/>
          </a:prstGeom>
          <a:noFill/>
          <a:ln w="9525" cap="flat" cmpd="sng" algn="ctr">
            <a:solidFill>
              <a:srgbClr val="A9D1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0" name="직선 연결선 109">
            <a:extLst>
              <a:ext uri="{FF2B5EF4-FFF2-40B4-BE49-F238E27FC236}">
                <a16:creationId xmlns:a16="http://schemas.microsoft.com/office/drawing/2014/main" id="{D6F3F9F8-7BCB-4A94-B19B-D1A99E621CED}"/>
              </a:ext>
            </a:extLst>
          </p:cNvPr>
          <p:cNvCxnSpPr/>
          <p:nvPr/>
        </p:nvCxnSpPr>
        <p:spPr>
          <a:xfrm flipV="1">
            <a:off x="7829311" y="2282149"/>
            <a:ext cx="0" cy="313158"/>
          </a:xfrm>
          <a:prstGeom prst="line">
            <a:avLst/>
          </a:prstGeom>
          <a:noFill/>
          <a:ln w="9525" cap="flat" cmpd="sng" algn="ctr">
            <a:solidFill>
              <a:srgbClr val="A9D1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1" name="원통 684">
            <a:extLst>
              <a:ext uri="{FF2B5EF4-FFF2-40B4-BE49-F238E27FC236}">
                <a16:creationId xmlns:a16="http://schemas.microsoft.com/office/drawing/2014/main" id="{D4BE1743-3363-4E3E-9EAF-491BC89EE5D3}"/>
              </a:ext>
            </a:extLst>
          </p:cNvPr>
          <p:cNvSpPr/>
          <p:nvPr/>
        </p:nvSpPr>
        <p:spPr>
          <a:xfrm>
            <a:off x="7549832" y="2592611"/>
            <a:ext cx="467998" cy="220665"/>
          </a:xfrm>
          <a:prstGeom prst="can">
            <a:avLst/>
          </a:prstGeom>
          <a:solidFill>
            <a:srgbClr val="0070C0"/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06317" latinLnBrk="0"/>
            <a:endParaRPr lang="ko-KR" altLang="en-US" sz="1000" kern="0" dirty="0">
              <a:solidFill>
                <a:prstClr val="white"/>
              </a:solidFill>
              <a:latin typeface="에스코어 드림 4 Regular" panose="020B0503030302020204" pitchFamily="34" charset="-127"/>
              <a:ea typeface="에스코어 드림 6 Bold" panose="020B0703030302020204" pitchFamily="34" charset="-127"/>
            </a:endParaRPr>
          </a:p>
        </p:txBody>
      </p:sp>
      <p:cxnSp>
        <p:nvCxnSpPr>
          <p:cNvPr id="112" name="직선 연결선 111">
            <a:extLst>
              <a:ext uri="{FF2B5EF4-FFF2-40B4-BE49-F238E27FC236}">
                <a16:creationId xmlns:a16="http://schemas.microsoft.com/office/drawing/2014/main" id="{13E07453-99CB-4DB3-AFE1-FA079B3C8ACC}"/>
              </a:ext>
            </a:extLst>
          </p:cNvPr>
          <p:cNvCxnSpPr/>
          <p:nvPr/>
        </p:nvCxnSpPr>
        <p:spPr>
          <a:xfrm flipV="1">
            <a:off x="8110121" y="2282154"/>
            <a:ext cx="0" cy="298914"/>
          </a:xfrm>
          <a:prstGeom prst="line">
            <a:avLst/>
          </a:prstGeom>
          <a:noFill/>
          <a:ln w="9525" cap="flat" cmpd="sng" algn="ctr">
            <a:solidFill>
              <a:srgbClr val="A9D1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3" name="직선 연결선 112">
            <a:extLst>
              <a:ext uri="{FF2B5EF4-FFF2-40B4-BE49-F238E27FC236}">
                <a16:creationId xmlns:a16="http://schemas.microsoft.com/office/drawing/2014/main" id="{8389B27B-ADFE-4D3C-92B7-87BCAE0FEE5A}"/>
              </a:ext>
            </a:extLst>
          </p:cNvPr>
          <p:cNvCxnSpPr/>
          <p:nvPr/>
        </p:nvCxnSpPr>
        <p:spPr>
          <a:xfrm flipV="1">
            <a:off x="8199893" y="2282154"/>
            <a:ext cx="0" cy="313154"/>
          </a:xfrm>
          <a:prstGeom prst="line">
            <a:avLst/>
          </a:prstGeom>
          <a:noFill/>
          <a:ln w="9525" cap="flat" cmpd="sng" algn="ctr">
            <a:solidFill>
              <a:srgbClr val="A9D1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4" name="원통 692">
            <a:extLst>
              <a:ext uri="{FF2B5EF4-FFF2-40B4-BE49-F238E27FC236}">
                <a16:creationId xmlns:a16="http://schemas.microsoft.com/office/drawing/2014/main" id="{40588754-1951-453B-9B3D-75C0FFDF86F5}"/>
              </a:ext>
            </a:extLst>
          </p:cNvPr>
          <p:cNvSpPr/>
          <p:nvPr/>
        </p:nvSpPr>
        <p:spPr>
          <a:xfrm>
            <a:off x="7939190" y="2594742"/>
            <a:ext cx="453279" cy="220665"/>
          </a:xfrm>
          <a:prstGeom prst="can">
            <a:avLst/>
          </a:prstGeom>
          <a:solidFill>
            <a:srgbClr val="0070C0"/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06317" latinLnBrk="0"/>
            <a:endParaRPr lang="ko-KR" altLang="en-US" sz="1000" kern="0" dirty="0">
              <a:solidFill>
                <a:prstClr val="white"/>
              </a:solidFill>
              <a:latin typeface="에스코어 드림 4 Regular" panose="020B05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15" name="Freeform 123">
            <a:extLst>
              <a:ext uri="{FF2B5EF4-FFF2-40B4-BE49-F238E27FC236}">
                <a16:creationId xmlns:a16="http://schemas.microsoft.com/office/drawing/2014/main" id="{A4F11922-A2FA-4632-9DB4-73B026E2A6E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645573" y="2128694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16" name="Freeform 123">
            <a:extLst>
              <a:ext uri="{FF2B5EF4-FFF2-40B4-BE49-F238E27FC236}">
                <a16:creationId xmlns:a16="http://schemas.microsoft.com/office/drawing/2014/main" id="{14B75089-7389-4D32-B3FD-C13E5B90630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012986" y="2118253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cxnSp>
        <p:nvCxnSpPr>
          <p:cNvPr id="117" name="직선 연결선 116">
            <a:extLst>
              <a:ext uri="{FF2B5EF4-FFF2-40B4-BE49-F238E27FC236}">
                <a16:creationId xmlns:a16="http://schemas.microsoft.com/office/drawing/2014/main" id="{B54BEE69-ED8D-4E3D-8926-EB6A01485D4F}"/>
              </a:ext>
            </a:extLst>
          </p:cNvPr>
          <p:cNvCxnSpPr/>
          <p:nvPr/>
        </p:nvCxnSpPr>
        <p:spPr>
          <a:xfrm flipV="1">
            <a:off x="7739187" y="1982755"/>
            <a:ext cx="0" cy="162733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8" name="직선 연결선 117">
            <a:extLst>
              <a:ext uri="{FF2B5EF4-FFF2-40B4-BE49-F238E27FC236}">
                <a16:creationId xmlns:a16="http://schemas.microsoft.com/office/drawing/2014/main" id="{4484FD6F-E134-44D5-9AF7-13F533E4BCCB}"/>
              </a:ext>
            </a:extLst>
          </p:cNvPr>
          <p:cNvCxnSpPr/>
          <p:nvPr/>
        </p:nvCxnSpPr>
        <p:spPr>
          <a:xfrm flipV="1">
            <a:off x="7830118" y="1987353"/>
            <a:ext cx="0" cy="148835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9" name="직선 연결선 118">
            <a:extLst>
              <a:ext uri="{FF2B5EF4-FFF2-40B4-BE49-F238E27FC236}">
                <a16:creationId xmlns:a16="http://schemas.microsoft.com/office/drawing/2014/main" id="{6BCFA2C1-C42E-4D3B-9F5B-F22E1325BC19}"/>
              </a:ext>
            </a:extLst>
          </p:cNvPr>
          <p:cNvCxnSpPr/>
          <p:nvPr/>
        </p:nvCxnSpPr>
        <p:spPr>
          <a:xfrm flipV="1">
            <a:off x="8109774" y="1985606"/>
            <a:ext cx="0" cy="132645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20" name="직선 연결선 119">
            <a:extLst>
              <a:ext uri="{FF2B5EF4-FFF2-40B4-BE49-F238E27FC236}">
                <a16:creationId xmlns:a16="http://schemas.microsoft.com/office/drawing/2014/main" id="{8922EBFF-0F70-4BD3-AAA1-4F06A686C0AB}"/>
              </a:ext>
            </a:extLst>
          </p:cNvPr>
          <p:cNvCxnSpPr/>
          <p:nvPr/>
        </p:nvCxnSpPr>
        <p:spPr>
          <a:xfrm flipV="1">
            <a:off x="8172759" y="1982871"/>
            <a:ext cx="0" cy="145823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21" name="Freeform 123">
            <a:extLst>
              <a:ext uri="{FF2B5EF4-FFF2-40B4-BE49-F238E27FC236}">
                <a16:creationId xmlns:a16="http://schemas.microsoft.com/office/drawing/2014/main" id="{5EA0C74B-AC3E-40E6-B341-D30DAB5F7E6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749992" y="2119629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cxnSp>
        <p:nvCxnSpPr>
          <p:cNvPr id="122" name="직선 연결선 121">
            <a:extLst>
              <a:ext uri="{FF2B5EF4-FFF2-40B4-BE49-F238E27FC236}">
                <a16:creationId xmlns:a16="http://schemas.microsoft.com/office/drawing/2014/main" id="{99D5F65B-68F9-4D78-A523-51DE46B9D731}"/>
              </a:ext>
            </a:extLst>
          </p:cNvPr>
          <p:cNvCxnSpPr/>
          <p:nvPr/>
        </p:nvCxnSpPr>
        <p:spPr>
          <a:xfrm flipV="1">
            <a:off x="8435110" y="1981836"/>
            <a:ext cx="0" cy="162733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23" name="직선 연결선 122">
            <a:extLst>
              <a:ext uri="{FF2B5EF4-FFF2-40B4-BE49-F238E27FC236}">
                <a16:creationId xmlns:a16="http://schemas.microsoft.com/office/drawing/2014/main" id="{AE540864-25AD-4507-9C1D-34058ECD3DA3}"/>
              </a:ext>
            </a:extLst>
          </p:cNvPr>
          <p:cNvCxnSpPr>
            <a:cxnSpLocks/>
          </p:cNvCxnSpPr>
          <p:nvPr/>
        </p:nvCxnSpPr>
        <p:spPr>
          <a:xfrm flipV="1">
            <a:off x="8493837" y="1975203"/>
            <a:ext cx="0" cy="148835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24" name="Freeform 123">
            <a:extLst>
              <a:ext uri="{FF2B5EF4-FFF2-40B4-BE49-F238E27FC236}">
                <a16:creationId xmlns:a16="http://schemas.microsoft.com/office/drawing/2014/main" id="{157658D7-8798-4460-A9C0-1DD2ECD1F78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17946" y="2085204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25" name="Freeform 123">
            <a:extLst>
              <a:ext uri="{FF2B5EF4-FFF2-40B4-BE49-F238E27FC236}">
                <a16:creationId xmlns:a16="http://schemas.microsoft.com/office/drawing/2014/main" id="{27348D60-2E93-40E7-8070-D2C30757B8D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338724" y="2201321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26" name="Freeform 123">
            <a:extLst>
              <a:ext uri="{FF2B5EF4-FFF2-40B4-BE49-F238E27FC236}">
                <a16:creationId xmlns:a16="http://schemas.microsoft.com/office/drawing/2014/main" id="{2198675A-224B-4A0C-A9A0-9884D56B073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03200" y="2171780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27" name="Freeform 123">
            <a:extLst>
              <a:ext uri="{FF2B5EF4-FFF2-40B4-BE49-F238E27FC236}">
                <a16:creationId xmlns:a16="http://schemas.microsoft.com/office/drawing/2014/main" id="{5EE46392-E934-455F-8B06-D8AE046DF3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35311" y="2118080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cxnSp>
        <p:nvCxnSpPr>
          <p:cNvPr id="128" name="직선 연결선 127">
            <a:extLst>
              <a:ext uri="{FF2B5EF4-FFF2-40B4-BE49-F238E27FC236}">
                <a16:creationId xmlns:a16="http://schemas.microsoft.com/office/drawing/2014/main" id="{8FF5B1CE-4E0E-48E2-8224-7FA805BB7BD6}"/>
              </a:ext>
            </a:extLst>
          </p:cNvPr>
          <p:cNvCxnSpPr/>
          <p:nvPr/>
        </p:nvCxnSpPr>
        <p:spPr>
          <a:xfrm flipV="1">
            <a:off x="8853958" y="1981835"/>
            <a:ext cx="0" cy="162733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29" name="직선 연결선 128">
            <a:extLst>
              <a:ext uri="{FF2B5EF4-FFF2-40B4-BE49-F238E27FC236}">
                <a16:creationId xmlns:a16="http://schemas.microsoft.com/office/drawing/2014/main" id="{F6D3B7EF-CB41-4503-A588-D6A121B0C822}"/>
              </a:ext>
            </a:extLst>
          </p:cNvPr>
          <p:cNvCxnSpPr>
            <a:cxnSpLocks/>
          </p:cNvCxnSpPr>
          <p:nvPr/>
        </p:nvCxnSpPr>
        <p:spPr>
          <a:xfrm flipV="1">
            <a:off x="8912686" y="1977538"/>
            <a:ext cx="0" cy="148835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37D60057-EC70-4882-9E1E-9FDF57DC5D39}"/>
              </a:ext>
            </a:extLst>
          </p:cNvPr>
          <p:cNvSpPr txBox="1"/>
          <p:nvPr/>
        </p:nvSpPr>
        <p:spPr>
          <a:xfrm rot="5400000">
            <a:off x="9392085" y="2197778"/>
            <a:ext cx="61826" cy="17953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</a:lstStyle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</a:p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</a:p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  <a:endParaRPr kumimoji="0" lang="ko-KR" altLang="en-US" sz="1000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31" name="Freeform 123">
            <a:extLst>
              <a:ext uri="{FF2B5EF4-FFF2-40B4-BE49-F238E27FC236}">
                <a16:creationId xmlns:a16="http://schemas.microsoft.com/office/drawing/2014/main" id="{E9AE62C9-DCB6-4992-BDF3-35CE4885D3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469493" y="2119978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cxnSp>
        <p:nvCxnSpPr>
          <p:cNvPr id="132" name="직선 연결선 131">
            <a:extLst>
              <a:ext uri="{FF2B5EF4-FFF2-40B4-BE49-F238E27FC236}">
                <a16:creationId xmlns:a16="http://schemas.microsoft.com/office/drawing/2014/main" id="{69D9A54E-829D-429F-8BF9-51AE9CB91D17}"/>
              </a:ext>
            </a:extLst>
          </p:cNvPr>
          <p:cNvCxnSpPr/>
          <p:nvPr/>
        </p:nvCxnSpPr>
        <p:spPr>
          <a:xfrm flipV="1">
            <a:off x="9154612" y="1982184"/>
            <a:ext cx="0" cy="162733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3" name="직선 연결선 132">
            <a:extLst>
              <a:ext uri="{FF2B5EF4-FFF2-40B4-BE49-F238E27FC236}">
                <a16:creationId xmlns:a16="http://schemas.microsoft.com/office/drawing/2014/main" id="{840E90D1-AC28-462B-AEBC-DA886DCE1DCD}"/>
              </a:ext>
            </a:extLst>
          </p:cNvPr>
          <p:cNvCxnSpPr>
            <a:cxnSpLocks/>
          </p:cNvCxnSpPr>
          <p:nvPr/>
        </p:nvCxnSpPr>
        <p:spPr>
          <a:xfrm flipV="1">
            <a:off x="9213338" y="1975551"/>
            <a:ext cx="0" cy="148835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34" name="Freeform 123">
            <a:extLst>
              <a:ext uri="{FF2B5EF4-FFF2-40B4-BE49-F238E27FC236}">
                <a16:creationId xmlns:a16="http://schemas.microsoft.com/office/drawing/2014/main" id="{465D0344-6730-4749-AF76-2807EF29F26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054812" y="2118428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cxnSp>
        <p:nvCxnSpPr>
          <p:cNvPr id="135" name="직선 연결선 134">
            <a:extLst>
              <a:ext uri="{FF2B5EF4-FFF2-40B4-BE49-F238E27FC236}">
                <a16:creationId xmlns:a16="http://schemas.microsoft.com/office/drawing/2014/main" id="{D336D75C-3E6F-41AF-8D90-41CA84A4CC22}"/>
              </a:ext>
            </a:extLst>
          </p:cNvPr>
          <p:cNvCxnSpPr/>
          <p:nvPr/>
        </p:nvCxnSpPr>
        <p:spPr>
          <a:xfrm flipV="1">
            <a:off x="9573459" y="1982184"/>
            <a:ext cx="0" cy="162733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6" name="직선 연결선 135">
            <a:extLst>
              <a:ext uri="{FF2B5EF4-FFF2-40B4-BE49-F238E27FC236}">
                <a16:creationId xmlns:a16="http://schemas.microsoft.com/office/drawing/2014/main" id="{E79D7BBF-0B44-407C-8710-15A9ABBF5DDC}"/>
              </a:ext>
            </a:extLst>
          </p:cNvPr>
          <p:cNvCxnSpPr>
            <a:cxnSpLocks/>
          </p:cNvCxnSpPr>
          <p:nvPr/>
        </p:nvCxnSpPr>
        <p:spPr>
          <a:xfrm flipV="1">
            <a:off x="9632186" y="1977886"/>
            <a:ext cx="0" cy="148835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A48B7AEF-D895-451A-929D-5A84F74CD174}"/>
              </a:ext>
            </a:extLst>
          </p:cNvPr>
          <p:cNvSpPr txBox="1"/>
          <p:nvPr/>
        </p:nvSpPr>
        <p:spPr>
          <a:xfrm>
            <a:off x="8953446" y="1550768"/>
            <a:ext cx="1092538" cy="2041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0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spc="-35" dirty="0">
                <a:ln>
                  <a:solidFill>
                    <a:srgbClr val="19729E">
                      <a:alpha val="0"/>
                    </a:srgbClr>
                  </a:solidFill>
                </a:ln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AI GPU Node </a:t>
            </a:r>
            <a:endParaRPr lang="ko-KR" altLang="en-US" sz="900" spc="-35" dirty="0">
              <a:ln>
                <a:solidFill>
                  <a:srgbClr val="19729E">
                    <a:alpha val="0"/>
                  </a:srgbClr>
                </a:solidFill>
              </a:ln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816D72AF-DC26-4D0C-B5A4-947C69FB8CA2}"/>
              </a:ext>
            </a:extLst>
          </p:cNvPr>
          <p:cNvSpPr txBox="1"/>
          <p:nvPr/>
        </p:nvSpPr>
        <p:spPr>
          <a:xfrm>
            <a:off x="8789385" y="1804219"/>
            <a:ext cx="905375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b="0" i="0" u="none" strike="noStrike" kern="0" cap="none" spc="-30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AI GPU</a:t>
            </a:r>
            <a:r>
              <a:rPr kumimoji="0" lang="ko-KR" altLang="en-US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서버</a:t>
            </a:r>
            <a:endParaRPr kumimoji="0" lang="en-US" altLang="ko-KR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cxnSp>
        <p:nvCxnSpPr>
          <p:cNvPr id="139" name="직선 연결선 138">
            <a:extLst>
              <a:ext uri="{FF2B5EF4-FFF2-40B4-BE49-F238E27FC236}">
                <a16:creationId xmlns:a16="http://schemas.microsoft.com/office/drawing/2014/main" id="{E674C29A-A35C-47D5-8FA8-FECDBAB7AA87}"/>
              </a:ext>
            </a:extLst>
          </p:cNvPr>
          <p:cNvCxnSpPr/>
          <p:nvPr/>
        </p:nvCxnSpPr>
        <p:spPr>
          <a:xfrm flipV="1">
            <a:off x="10431058" y="1981738"/>
            <a:ext cx="0" cy="196154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D48CCFB1-5939-438A-8D8C-1C52EA9E2E1B}"/>
              </a:ext>
            </a:extLst>
          </p:cNvPr>
          <p:cNvSpPr txBox="1"/>
          <p:nvPr/>
        </p:nvSpPr>
        <p:spPr>
          <a:xfrm>
            <a:off x="10117011" y="2545917"/>
            <a:ext cx="66198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ko-KR" altLang="en-US" b="0" i="0" u="none" strike="noStrike" kern="0" cap="none" spc="-30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마스터</a:t>
            </a:r>
            <a:endParaRPr kumimoji="0" lang="en-US" altLang="ko-KR" b="0" i="0" u="none" strike="noStrike" kern="0" cap="none" spc="-30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ko-KR" altLang="en-US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서버</a:t>
            </a:r>
            <a:endParaRPr kumimoji="0" lang="en-US" altLang="ko-KR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cxnSp>
        <p:nvCxnSpPr>
          <p:cNvPr id="141" name="직선 연결선 140">
            <a:extLst>
              <a:ext uri="{FF2B5EF4-FFF2-40B4-BE49-F238E27FC236}">
                <a16:creationId xmlns:a16="http://schemas.microsoft.com/office/drawing/2014/main" id="{B6505F20-5DDE-455E-BC2C-27D41E60F6EE}"/>
              </a:ext>
            </a:extLst>
          </p:cNvPr>
          <p:cNvCxnSpPr/>
          <p:nvPr/>
        </p:nvCxnSpPr>
        <p:spPr>
          <a:xfrm flipV="1">
            <a:off x="10511996" y="1981738"/>
            <a:ext cx="0" cy="196154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42" name="Freeform 123">
            <a:extLst>
              <a:ext uri="{FF2B5EF4-FFF2-40B4-BE49-F238E27FC236}">
                <a16:creationId xmlns:a16="http://schemas.microsoft.com/office/drawing/2014/main" id="{79EB9F75-0EDF-45F2-B140-96F575741DD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90872" y="2089153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43" name="Freeform 123">
            <a:extLst>
              <a:ext uri="{FF2B5EF4-FFF2-40B4-BE49-F238E27FC236}">
                <a16:creationId xmlns:a16="http://schemas.microsoft.com/office/drawing/2014/main" id="{48CEBFE3-9AA1-41D3-81FF-710D7F44A1D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412516" y="2166660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cxnSp>
        <p:nvCxnSpPr>
          <p:cNvPr id="144" name="직선 연결선 143">
            <a:extLst>
              <a:ext uri="{FF2B5EF4-FFF2-40B4-BE49-F238E27FC236}">
                <a16:creationId xmlns:a16="http://schemas.microsoft.com/office/drawing/2014/main" id="{7D248DA0-CFF1-468F-9F25-608B8CD64878}"/>
              </a:ext>
            </a:extLst>
          </p:cNvPr>
          <p:cNvCxnSpPr>
            <a:cxnSpLocks/>
          </p:cNvCxnSpPr>
          <p:nvPr/>
        </p:nvCxnSpPr>
        <p:spPr>
          <a:xfrm>
            <a:off x="10190872" y="1975203"/>
            <a:ext cx="1525254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headEnd type="oval" w="sm" len="sm"/>
            <a:tailEnd type="oval" w="sm" len="sm"/>
          </a:ln>
          <a:effectLst/>
        </p:spPr>
      </p:cxnSp>
      <p:cxnSp>
        <p:nvCxnSpPr>
          <p:cNvPr id="145" name="직선 연결선 144">
            <a:extLst>
              <a:ext uri="{FF2B5EF4-FFF2-40B4-BE49-F238E27FC236}">
                <a16:creationId xmlns:a16="http://schemas.microsoft.com/office/drawing/2014/main" id="{6E9210FC-2838-4D87-98F2-BE319B380A6B}"/>
              </a:ext>
            </a:extLst>
          </p:cNvPr>
          <p:cNvCxnSpPr/>
          <p:nvPr/>
        </p:nvCxnSpPr>
        <p:spPr>
          <a:xfrm flipV="1">
            <a:off x="10932761" y="1970298"/>
            <a:ext cx="0" cy="196154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942B72E3-6E6B-4A8B-8201-49B37CEC9B13}"/>
              </a:ext>
            </a:extLst>
          </p:cNvPr>
          <p:cNvSpPr txBox="1"/>
          <p:nvPr/>
        </p:nvSpPr>
        <p:spPr>
          <a:xfrm>
            <a:off x="10615714" y="2534478"/>
            <a:ext cx="66498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b="0" i="0" u="none" strike="noStrike" kern="0" cap="none" spc="-30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AI</a:t>
            </a:r>
            <a:r>
              <a:rPr kumimoji="0" lang="ko-KR" altLang="en-US" b="0" i="0" u="none" strike="noStrike" kern="0" cap="none" spc="-30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기반</a:t>
            </a:r>
            <a:endParaRPr kumimoji="0" lang="en-US" altLang="ko-KR" b="0" i="0" u="none" strike="noStrike" kern="0" cap="none" spc="-30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lang="ko-KR" altLang="en-US" dirty="0"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검색 </a:t>
            </a:r>
            <a:endParaRPr kumimoji="0" lang="en-US" altLang="ko-KR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cxnSp>
        <p:nvCxnSpPr>
          <p:cNvPr id="147" name="직선 연결선 146">
            <a:extLst>
              <a:ext uri="{FF2B5EF4-FFF2-40B4-BE49-F238E27FC236}">
                <a16:creationId xmlns:a16="http://schemas.microsoft.com/office/drawing/2014/main" id="{D0ED7F43-9610-42CB-8E36-87F8452D85B1}"/>
              </a:ext>
            </a:extLst>
          </p:cNvPr>
          <p:cNvCxnSpPr/>
          <p:nvPr/>
        </p:nvCxnSpPr>
        <p:spPr>
          <a:xfrm flipV="1">
            <a:off x="11013700" y="1970298"/>
            <a:ext cx="0" cy="196154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48" name="Freeform 123">
            <a:extLst>
              <a:ext uri="{FF2B5EF4-FFF2-40B4-BE49-F238E27FC236}">
                <a16:creationId xmlns:a16="http://schemas.microsoft.com/office/drawing/2014/main" id="{686AB9BB-F8A3-492B-9D6A-8CA8DB392EA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2574" y="2077710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49" name="Freeform 123">
            <a:extLst>
              <a:ext uri="{FF2B5EF4-FFF2-40B4-BE49-F238E27FC236}">
                <a16:creationId xmlns:a16="http://schemas.microsoft.com/office/drawing/2014/main" id="{7A0E54FD-D51C-4D80-921E-B9DC3835263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914218" y="2155221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cxnSp>
        <p:nvCxnSpPr>
          <p:cNvPr id="150" name="직선 연결선 149">
            <a:extLst>
              <a:ext uri="{FF2B5EF4-FFF2-40B4-BE49-F238E27FC236}">
                <a16:creationId xmlns:a16="http://schemas.microsoft.com/office/drawing/2014/main" id="{1840577B-D893-421B-9CAC-1FBC9A5F136A}"/>
              </a:ext>
            </a:extLst>
          </p:cNvPr>
          <p:cNvCxnSpPr/>
          <p:nvPr/>
        </p:nvCxnSpPr>
        <p:spPr>
          <a:xfrm flipV="1">
            <a:off x="11463338" y="1970298"/>
            <a:ext cx="0" cy="196154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76DE1472-F39F-450E-AE7A-9856DFE5C1D2}"/>
              </a:ext>
            </a:extLst>
          </p:cNvPr>
          <p:cNvSpPr txBox="1"/>
          <p:nvPr/>
        </p:nvSpPr>
        <p:spPr>
          <a:xfrm>
            <a:off x="11146289" y="2534478"/>
            <a:ext cx="66498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b="0" i="0" u="none" strike="noStrike" kern="0" cap="none" spc="-30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CPU</a:t>
            </a:r>
          </a:p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lang="ko-KR" altLang="en-US" dirty="0"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서버</a:t>
            </a:r>
            <a:endParaRPr kumimoji="0" lang="en-US" altLang="ko-KR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cxnSp>
        <p:nvCxnSpPr>
          <p:cNvPr id="152" name="직선 연결선 151">
            <a:extLst>
              <a:ext uri="{FF2B5EF4-FFF2-40B4-BE49-F238E27FC236}">
                <a16:creationId xmlns:a16="http://schemas.microsoft.com/office/drawing/2014/main" id="{11CF27CF-4BEE-4BE9-9100-582ACCBF166E}"/>
              </a:ext>
            </a:extLst>
          </p:cNvPr>
          <p:cNvCxnSpPr/>
          <p:nvPr/>
        </p:nvCxnSpPr>
        <p:spPr>
          <a:xfrm flipV="1">
            <a:off x="11544276" y="1970298"/>
            <a:ext cx="0" cy="196154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53" name="Freeform 123">
            <a:extLst>
              <a:ext uri="{FF2B5EF4-FFF2-40B4-BE49-F238E27FC236}">
                <a16:creationId xmlns:a16="http://schemas.microsoft.com/office/drawing/2014/main" id="{B46D751B-3BFB-4FDA-90F6-73B3D686231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23150" y="2077710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54" name="Freeform 123">
            <a:extLst>
              <a:ext uri="{FF2B5EF4-FFF2-40B4-BE49-F238E27FC236}">
                <a16:creationId xmlns:a16="http://schemas.microsoft.com/office/drawing/2014/main" id="{275C2B11-13D9-4EB6-854F-BE7CF0D508F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444794" y="2155221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55" name="Freeform 123">
            <a:extLst>
              <a:ext uri="{FF2B5EF4-FFF2-40B4-BE49-F238E27FC236}">
                <a16:creationId xmlns:a16="http://schemas.microsoft.com/office/drawing/2014/main" id="{3FCF469D-0E98-49A9-BEF8-B8F95191F98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20516" y="2081310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cxnSp>
        <p:nvCxnSpPr>
          <p:cNvPr id="156" name="직선 연결선 155">
            <a:extLst>
              <a:ext uri="{FF2B5EF4-FFF2-40B4-BE49-F238E27FC236}">
                <a16:creationId xmlns:a16="http://schemas.microsoft.com/office/drawing/2014/main" id="{BE5655E3-CB8B-4FD1-BB71-C95079C14142}"/>
              </a:ext>
            </a:extLst>
          </p:cNvPr>
          <p:cNvCxnSpPr/>
          <p:nvPr/>
        </p:nvCxnSpPr>
        <p:spPr>
          <a:xfrm flipV="1">
            <a:off x="5495494" y="2399665"/>
            <a:ext cx="0" cy="313158"/>
          </a:xfrm>
          <a:prstGeom prst="line">
            <a:avLst/>
          </a:prstGeom>
          <a:noFill/>
          <a:ln w="9525" cap="flat" cmpd="sng" algn="ctr">
            <a:solidFill>
              <a:srgbClr val="A9D1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57" name="직선 연결선 156">
            <a:extLst>
              <a:ext uri="{FF2B5EF4-FFF2-40B4-BE49-F238E27FC236}">
                <a16:creationId xmlns:a16="http://schemas.microsoft.com/office/drawing/2014/main" id="{80300C47-5DBA-4B0E-815C-EBBED7EDAD5B}"/>
              </a:ext>
            </a:extLst>
          </p:cNvPr>
          <p:cNvCxnSpPr/>
          <p:nvPr/>
        </p:nvCxnSpPr>
        <p:spPr>
          <a:xfrm flipV="1">
            <a:off x="5585265" y="2399665"/>
            <a:ext cx="0" cy="313158"/>
          </a:xfrm>
          <a:prstGeom prst="line">
            <a:avLst/>
          </a:prstGeom>
          <a:noFill/>
          <a:ln w="9525" cap="flat" cmpd="sng" algn="ctr">
            <a:solidFill>
              <a:srgbClr val="A9D1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58" name="직선 연결선 157">
            <a:extLst>
              <a:ext uri="{FF2B5EF4-FFF2-40B4-BE49-F238E27FC236}">
                <a16:creationId xmlns:a16="http://schemas.microsoft.com/office/drawing/2014/main" id="{74DDF339-C09E-415A-83BD-140DF0B63722}"/>
              </a:ext>
            </a:extLst>
          </p:cNvPr>
          <p:cNvCxnSpPr/>
          <p:nvPr/>
        </p:nvCxnSpPr>
        <p:spPr>
          <a:xfrm flipV="1">
            <a:off x="5730356" y="2408201"/>
            <a:ext cx="0" cy="313158"/>
          </a:xfrm>
          <a:prstGeom prst="line">
            <a:avLst/>
          </a:prstGeom>
          <a:noFill/>
          <a:ln w="9525" cap="flat" cmpd="sng" algn="ctr">
            <a:solidFill>
              <a:srgbClr val="A9D1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59" name="직선 연결선 158">
            <a:extLst>
              <a:ext uri="{FF2B5EF4-FFF2-40B4-BE49-F238E27FC236}">
                <a16:creationId xmlns:a16="http://schemas.microsoft.com/office/drawing/2014/main" id="{8E03F7B9-A833-46B6-985A-99F1B9B33C6F}"/>
              </a:ext>
            </a:extLst>
          </p:cNvPr>
          <p:cNvCxnSpPr/>
          <p:nvPr/>
        </p:nvCxnSpPr>
        <p:spPr>
          <a:xfrm flipV="1">
            <a:off x="5820127" y="2408201"/>
            <a:ext cx="0" cy="313158"/>
          </a:xfrm>
          <a:prstGeom prst="line">
            <a:avLst/>
          </a:prstGeom>
          <a:noFill/>
          <a:ln w="9525" cap="flat" cmpd="sng" algn="ctr">
            <a:solidFill>
              <a:srgbClr val="A9D1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60" name="Freeform 123">
            <a:extLst>
              <a:ext uri="{FF2B5EF4-FFF2-40B4-BE49-F238E27FC236}">
                <a16:creationId xmlns:a16="http://schemas.microsoft.com/office/drawing/2014/main" id="{3DC84AF0-6AA0-44FA-9DDA-DE6B6599F7D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638636" y="2226017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61" name="원통 684">
            <a:extLst>
              <a:ext uri="{FF2B5EF4-FFF2-40B4-BE49-F238E27FC236}">
                <a16:creationId xmlns:a16="http://schemas.microsoft.com/office/drawing/2014/main" id="{E99F13DE-D83E-47A5-B036-28A4ADD4DBFB}"/>
              </a:ext>
            </a:extLst>
          </p:cNvPr>
          <p:cNvSpPr/>
          <p:nvPr/>
        </p:nvSpPr>
        <p:spPr>
          <a:xfrm>
            <a:off x="5313879" y="2610344"/>
            <a:ext cx="467998" cy="220665"/>
          </a:xfrm>
          <a:prstGeom prst="can">
            <a:avLst/>
          </a:prstGeom>
          <a:solidFill>
            <a:srgbClr val="0070C0"/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06317" latinLnBrk="0"/>
            <a:endParaRPr lang="ko-KR" altLang="en-US" sz="1000" kern="0" dirty="0">
              <a:solidFill>
                <a:prstClr val="white"/>
              </a:solidFill>
              <a:latin typeface="에스코어 드림 4 Regular" panose="020B05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62" name="원통 684">
            <a:extLst>
              <a:ext uri="{FF2B5EF4-FFF2-40B4-BE49-F238E27FC236}">
                <a16:creationId xmlns:a16="http://schemas.microsoft.com/office/drawing/2014/main" id="{B65B0C06-9971-4ADD-AC1B-D7A5F3BB0370}"/>
              </a:ext>
            </a:extLst>
          </p:cNvPr>
          <p:cNvSpPr/>
          <p:nvPr/>
        </p:nvSpPr>
        <p:spPr>
          <a:xfrm>
            <a:off x="5610355" y="2617160"/>
            <a:ext cx="467998" cy="220665"/>
          </a:xfrm>
          <a:prstGeom prst="can">
            <a:avLst/>
          </a:prstGeom>
          <a:solidFill>
            <a:srgbClr val="0070C0"/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06317" latinLnBrk="0"/>
            <a:endParaRPr lang="ko-KR" altLang="en-US" sz="1000" kern="0" dirty="0">
              <a:solidFill>
                <a:prstClr val="white"/>
              </a:solidFill>
              <a:latin typeface="에스코어 드림 4 Regular" panose="020B0503030302020204" pitchFamily="34" charset="-127"/>
              <a:ea typeface="에스코어 드림 6 Bold" panose="020B0703030302020204" pitchFamily="34" charset="-127"/>
            </a:endParaRPr>
          </a:p>
        </p:txBody>
      </p:sp>
      <p:cxnSp>
        <p:nvCxnSpPr>
          <p:cNvPr id="163" name="직선 연결선 162">
            <a:extLst>
              <a:ext uri="{FF2B5EF4-FFF2-40B4-BE49-F238E27FC236}">
                <a16:creationId xmlns:a16="http://schemas.microsoft.com/office/drawing/2014/main" id="{B67BDC84-F248-4DC6-A822-62A274AD1E95}"/>
              </a:ext>
            </a:extLst>
          </p:cNvPr>
          <p:cNvCxnSpPr/>
          <p:nvPr/>
        </p:nvCxnSpPr>
        <p:spPr>
          <a:xfrm flipH="1" flipV="1">
            <a:off x="6207033" y="2372784"/>
            <a:ext cx="126382" cy="254300"/>
          </a:xfrm>
          <a:prstGeom prst="line">
            <a:avLst/>
          </a:prstGeom>
          <a:noFill/>
          <a:ln w="9525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4" name="직선 연결선 163">
            <a:extLst>
              <a:ext uri="{FF2B5EF4-FFF2-40B4-BE49-F238E27FC236}">
                <a16:creationId xmlns:a16="http://schemas.microsoft.com/office/drawing/2014/main" id="{3020595A-7068-4E13-A4B7-D06A5013EACA}"/>
              </a:ext>
            </a:extLst>
          </p:cNvPr>
          <p:cNvCxnSpPr/>
          <p:nvPr/>
        </p:nvCxnSpPr>
        <p:spPr>
          <a:xfrm flipV="1">
            <a:off x="6404780" y="2357203"/>
            <a:ext cx="123733" cy="265348"/>
          </a:xfrm>
          <a:prstGeom prst="line">
            <a:avLst/>
          </a:prstGeom>
          <a:noFill/>
          <a:ln w="9525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65" name="원통 684">
            <a:extLst>
              <a:ext uri="{FF2B5EF4-FFF2-40B4-BE49-F238E27FC236}">
                <a16:creationId xmlns:a16="http://schemas.microsoft.com/office/drawing/2014/main" id="{FB57CEA7-29C2-4CE9-A01A-95245AFD28C0}"/>
              </a:ext>
            </a:extLst>
          </p:cNvPr>
          <p:cNvSpPr/>
          <p:nvPr/>
        </p:nvSpPr>
        <p:spPr>
          <a:xfrm>
            <a:off x="6149157" y="2600042"/>
            <a:ext cx="467998" cy="220665"/>
          </a:xfrm>
          <a:prstGeom prst="can">
            <a:avLst/>
          </a:prstGeom>
          <a:solidFill>
            <a:srgbClr val="0070C0"/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06317" latinLnBrk="0"/>
            <a:endParaRPr lang="ko-KR" altLang="en-US" sz="1000" kern="0" dirty="0">
              <a:solidFill>
                <a:prstClr val="white"/>
              </a:solidFill>
              <a:latin typeface="에스코어 드림 4 Regular" panose="020B05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66" name="Freeform 123">
            <a:extLst>
              <a:ext uri="{FF2B5EF4-FFF2-40B4-BE49-F238E27FC236}">
                <a16:creationId xmlns:a16="http://schemas.microsoft.com/office/drawing/2014/main" id="{B3AD32AC-88B7-4002-A5DA-1051E4E2B7C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84596" y="2137077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67" name="Freeform 123">
            <a:extLst>
              <a:ext uri="{FF2B5EF4-FFF2-40B4-BE49-F238E27FC236}">
                <a16:creationId xmlns:a16="http://schemas.microsoft.com/office/drawing/2014/main" id="{5727CBE1-757F-4875-A2B2-C017EE5D541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444573" y="2126638"/>
            <a:ext cx="271332" cy="326947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49FF71D-EA7A-4277-A4AE-82E55D8C800E}"/>
              </a:ext>
            </a:extLst>
          </p:cNvPr>
          <p:cNvSpPr txBox="1"/>
          <p:nvPr/>
        </p:nvSpPr>
        <p:spPr>
          <a:xfrm>
            <a:off x="5125608" y="1842011"/>
            <a:ext cx="793218" cy="10733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marL="0" marR="0" lvl="1" indent="0" algn="ctr" defTabSz="806396" rtl="0" eaLnBrk="1" fontAlgn="ctr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ko-KR" altLang="en-US" sz="900" b="0" i="0" u="none" strike="noStrike" kern="0" cap="none" spc="-30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메모리 서버</a:t>
            </a:r>
            <a:endParaRPr kumimoji="0" lang="en-US" altLang="ko-KR" sz="900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D715A0EF-78CA-4BC4-ADC5-83BFCA6C74FB}"/>
              </a:ext>
            </a:extLst>
          </p:cNvPr>
          <p:cNvSpPr txBox="1"/>
          <p:nvPr/>
        </p:nvSpPr>
        <p:spPr>
          <a:xfrm>
            <a:off x="3029094" y="4522532"/>
            <a:ext cx="4190841" cy="2584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 defTabSz="402524" latinLnBrk="0">
              <a:defRPr/>
            </a:pPr>
            <a:r>
              <a:rPr lang="en-US" altLang="ko-KR" sz="1200" kern="0" spc="-35" dirty="0">
                <a:ln>
                  <a:solidFill>
                    <a:srgbClr val="19729E">
                      <a:alpha val="0"/>
                    </a:srgbClr>
                  </a:solidFill>
                </a:ln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TestBed </a:t>
            </a:r>
            <a:r>
              <a:rPr lang="ko-KR" altLang="en-US" sz="1200" kern="0" spc="-35" dirty="0">
                <a:ln>
                  <a:solidFill>
                    <a:srgbClr val="19729E">
                      <a:alpha val="0"/>
                    </a:srgbClr>
                  </a:solidFill>
                </a:ln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실습</a:t>
            </a:r>
            <a:r>
              <a:rPr lang="en-US" altLang="ko-KR" sz="1200" kern="0" spc="-35" dirty="0">
                <a:ln>
                  <a:solidFill>
                    <a:srgbClr val="19729E">
                      <a:alpha val="0"/>
                    </a:srgbClr>
                  </a:solidFill>
                </a:ln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Node </a:t>
            </a:r>
            <a:endParaRPr lang="ko-KR" altLang="en-US" sz="1200" kern="0" spc="-35" dirty="0">
              <a:ln>
                <a:solidFill>
                  <a:srgbClr val="19729E">
                    <a:alpha val="0"/>
                  </a:srgbClr>
                </a:solidFill>
              </a:ln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70" name="AutoShape 3">
            <a:extLst>
              <a:ext uri="{FF2B5EF4-FFF2-40B4-BE49-F238E27FC236}">
                <a16:creationId xmlns:a16="http://schemas.microsoft.com/office/drawing/2014/main" id="{0E6D7E2B-A225-4677-917A-F72FFB5808C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401010" y="4656248"/>
            <a:ext cx="236765" cy="28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5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95" b="0" i="0" u="none" strike="noStrike" kern="1200" cap="none" spc="0" normalizeH="0" baseline="0" noProof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black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171" name="Rectangle 5">
            <a:extLst>
              <a:ext uri="{FF2B5EF4-FFF2-40B4-BE49-F238E27FC236}">
                <a16:creationId xmlns:a16="http://schemas.microsoft.com/office/drawing/2014/main" id="{7B25B1DF-F915-48A2-86E9-0BF48C61A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353" y="4990388"/>
            <a:ext cx="1214" cy="144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5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black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172" name="Rectangle 6">
            <a:extLst>
              <a:ext uri="{FF2B5EF4-FFF2-40B4-BE49-F238E27FC236}">
                <a16:creationId xmlns:a16="http://schemas.microsoft.com/office/drawing/2014/main" id="{855824B8-EAED-4ACD-AA8A-93224A616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007" y="4698060"/>
            <a:ext cx="1214" cy="144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5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black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173" name="Freeform 123">
            <a:extLst>
              <a:ext uri="{FF2B5EF4-FFF2-40B4-BE49-F238E27FC236}">
                <a16:creationId xmlns:a16="http://schemas.microsoft.com/office/drawing/2014/main" id="{5EC60D5C-971F-4DAB-9C35-D12B9EA3BC1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10011" y="4856492"/>
            <a:ext cx="300415" cy="377449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defTabSz="403158" latinLnBrk="0"/>
            <a:endParaRPr lang="ko-KR" altLang="en-US" sz="1000" dirty="0">
              <a:solidFill>
                <a:prstClr val="black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026FD2BC-7868-4D13-9CD2-73049A00B06A}"/>
              </a:ext>
            </a:extLst>
          </p:cNvPr>
          <p:cNvSpPr txBox="1"/>
          <p:nvPr/>
        </p:nvSpPr>
        <p:spPr>
          <a:xfrm>
            <a:off x="6084351" y="5872195"/>
            <a:ext cx="1209515" cy="217996"/>
          </a:xfrm>
          <a:prstGeom prst="rect">
            <a:avLst/>
          </a:prstGeom>
          <a:noFill/>
        </p:spPr>
        <p:txBody>
          <a:bodyPr wrap="square" lIns="31744" tIns="31744" rIns="31744" bIns="31744" rtlCol="0">
            <a:spAutoFit/>
          </a:bodyPr>
          <a:lstStyle>
            <a:defPPr>
              <a:defRPr lang="ko-KR"/>
            </a:defPPr>
            <a:lvl1pPr algn="r">
              <a:defRPr sz="8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  <a:cs typeface="굴림" charset="-127"/>
              </a:defRPr>
            </a:lvl1pPr>
          </a:lstStyle>
          <a:p>
            <a:pPr marL="0" lvl="1" algn="ctr" defTabSz="806396" fontAlgn="ctr" latinLnBrk="0">
              <a:buClr>
                <a:sysClr val="windowText" lastClr="000000"/>
              </a:buClr>
              <a:tabLst>
                <a:tab pos="4811546" algn="l"/>
              </a:tabLst>
              <a:defRPr/>
            </a:pPr>
            <a:r>
              <a:rPr lang="en-US" altLang="ko-KR" sz="1000" kern="0" spc="-26" dirty="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GPU </a:t>
            </a:r>
            <a:r>
              <a:rPr lang="ko-KR" altLang="en-US" sz="1000" kern="0" spc="-26" dirty="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노트북</a:t>
            </a:r>
            <a:endParaRPr lang="en-US" altLang="ko-KR" sz="1000" kern="0" spc="-26" dirty="0"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cxnSp>
        <p:nvCxnSpPr>
          <p:cNvPr id="175" name="직선 연결선 174">
            <a:extLst>
              <a:ext uri="{FF2B5EF4-FFF2-40B4-BE49-F238E27FC236}">
                <a16:creationId xmlns:a16="http://schemas.microsoft.com/office/drawing/2014/main" id="{9A780407-0CE6-4E1E-8F4F-2B5446E8AB8E}"/>
              </a:ext>
            </a:extLst>
          </p:cNvPr>
          <p:cNvCxnSpPr>
            <a:cxnSpLocks/>
          </p:cNvCxnSpPr>
          <p:nvPr/>
        </p:nvCxnSpPr>
        <p:spPr>
          <a:xfrm flipH="1">
            <a:off x="3030920" y="5325276"/>
            <a:ext cx="3769566" cy="20672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headEnd type="oval" w="sm" len="sm"/>
            <a:tailEnd type="oval" w="sm" len="sm"/>
          </a:ln>
          <a:effectLst/>
        </p:spPr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3870CCCC-6871-4861-9BED-E386C388B3A6}"/>
              </a:ext>
            </a:extLst>
          </p:cNvPr>
          <p:cNvSpPr txBox="1"/>
          <p:nvPr/>
        </p:nvSpPr>
        <p:spPr>
          <a:xfrm>
            <a:off x="4698287" y="5008564"/>
            <a:ext cx="713642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lvl="1" defTabSz="806396" latinLnBrk="0">
              <a:tabLst>
                <a:tab pos="4811546" algn="l"/>
              </a:tabLst>
              <a:defRPr/>
            </a:pPr>
            <a:r>
              <a:rPr lang="ko-KR" altLang="en-US" spc="-26" dirty="0"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계산서버</a:t>
            </a:r>
            <a:endParaRPr lang="en-US" altLang="ko-KR" spc="-26" dirty="0"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95D783CB-BBBD-4D84-AE94-B2DC1B11B4CA}"/>
              </a:ext>
            </a:extLst>
          </p:cNvPr>
          <p:cNvSpPr txBox="1"/>
          <p:nvPr/>
        </p:nvSpPr>
        <p:spPr>
          <a:xfrm>
            <a:off x="3647420" y="5906398"/>
            <a:ext cx="360291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ko-KR"/>
            </a:defPPr>
            <a:lvl1pPr algn="r">
              <a:defRPr sz="8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  <a:cs typeface="굴림" charset="-127"/>
              </a:defRPr>
            </a:lvl1pPr>
          </a:lstStyle>
          <a:p>
            <a:pPr marL="0" lvl="1" algn="ctr" defTabSz="806396" fontAlgn="ctr" latinLnBrk="0">
              <a:buClr>
                <a:sysClr val="windowText" lastClr="000000"/>
              </a:buClr>
              <a:tabLst>
                <a:tab pos="4811546" algn="l"/>
              </a:tabLst>
              <a:defRPr/>
            </a:pPr>
            <a:r>
              <a:rPr lang="ko-KR" altLang="en-US" sz="1000" kern="0" spc="-26" dirty="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마스터</a:t>
            </a:r>
            <a:endParaRPr lang="en-US" altLang="ko-KR" sz="1000" kern="0" spc="-26" dirty="0"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  <a:p>
            <a:pPr marL="0" lvl="1" algn="ctr" defTabSz="806396" fontAlgn="ctr" latinLnBrk="0">
              <a:buClr>
                <a:sysClr val="windowText" lastClr="000000"/>
              </a:buClr>
              <a:tabLst>
                <a:tab pos="4811546" algn="l"/>
              </a:tabLst>
              <a:defRPr/>
            </a:pPr>
            <a:r>
              <a:rPr lang="ko-KR" altLang="en-US" sz="1000" kern="0" spc="-26" dirty="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서버</a:t>
            </a:r>
            <a:endParaRPr lang="en-US" altLang="ko-KR" sz="1000" kern="0" spc="-26" dirty="0"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178" name="Freeform 123">
            <a:extLst>
              <a:ext uri="{FF2B5EF4-FFF2-40B4-BE49-F238E27FC236}">
                <a16:creationId xmlns:a16="http://schemas.microsoft.com/office/drawing/2014/main" id="{D15D64FB-3B08-4346-9D9A-79DA69CD8B0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84801" y="5475981"/>
            <a:ext cx="300414" cy="359571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defTabSz="403158" latinLnBrk="0"/>
            <a:endParaRPr lang="ko-KR" altLang="en-US" sz="1000" dirty="0">
              <a:solidFill>
                <a:prstClr val="black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825F39A-91CF-4A39-AB6A-75E366B3F79E}"/>
              </a:ext>
            </a:extLst>
          </p:cNvPr>
          <p:cNvSpPr txBox="1"/>
          <p:nvPr/>
        </p:nvSpPr>
        <p:spPr>
          <a:xfrm>
            <a:off x="6346201" y="4879855"/>
            <a:ext cx="605154" cy="217996"/>
          </a:xfrm>
          <a:prstGeom prst="rect">
            <a:avLst/>
          </a:prstGeom>
          <a:noFill/>
        </p:spPr>
        <p:txBody>
          <a:bodyPr wrap="none" lIns="31744" tIns="31744" rIns="31744" bIns="31744" rtlCol="0">
            <a:spAutoFit/>
          </a:bodyPr>
          <a:lstStyle>
            <a:defPPr>
              <a:defRPr lang="ko-KR"/>
            </a:defPPr>
            <a:lvl1pPr algn="r">
              <a:defRPr sz="8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  <a:cs typeface="굴림" charset="-127"/>
              </a:defRPr>
            </a:lvl1pPr>
          </a:lstStyle>
          <a:p>
            <a:pPr marL="0" lvl="1" algn="ctr" defTabSz="806396" fontAlgn="ctr" latinLnBrk="0">
              <a:buClr>
                <a:sysClr val="windowText" lastClr="000000"/>
              </a:buClr>
              <a:tabLst>
                <a:tab pos="4811546" algn="l"/>
              </a:tabLst>
              <a:defRPr/>
            </a:pPr>
            <a:r>
              <a:rPr lang="en-US" altLang="ko-KR" sz="1000" kern="0" spc="-26" dirty="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L2 </a:t>
            </a:r>
            <a:r>
              <a:rPr lang="ko-KR" altLang="en-US" sz="1000" kern="0" spc="-26" dirty="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스위치</a:t>
            </a:r>
            <a:endParaRPr lang="en-US" altLang="ko-KR" sz="1000" kern="0" spc="-26" dirty="0"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pic>
        <p:nvPicPr>
          <p:cNvPr id="180" name="그림 179">
            <a:extLst>
              <a:ext uri="{FF2B5EF4-FFF2-40B4-BE49-F238E27FC236}">
                <a16:creationId xmlns:a16="http://schemas.microsoft.com/office/drawing/2014/main" id="{ED22A2C3-57D7-4A1F-849E-7E440164C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187" y="5580396"/>
            <a:ext cx="213576" cy="222513"/>
          </a:xfrm>
          <a:prstGeom prst="rect">
            <a:avLst/>
          </a:prstGeom>
        </p:spPr>
      </p:pic>
      <p:cxnSp>
        <p:nvCxnSpPr>
          <p:cNvPr id="181" name="직선 연결선 180">
            <a:extLst>
              <a:ext uri="{FF2B5EF4-FFF2-40B4-BE49-F238E27FC236}">
                <a16:creationId xmlns:a16="http://schemas.microsoft.com/office/drawing/2014/main" id="{2A4EAA1E-549D-4212-8160-2B0F14C511FE}"/>
              </a:ext>
            </a:extLst>
          </p:cNvPr>
          <p:cNvCxnSpPr>
            <a:cxnSpLocks/>
            <a:stCxn id="180" idx="0"/>
            <a:endCxn id="190" idx="2"/>
          </p:cNvCxnSpPr>
          <p:nvPr/>
        </p:nvCxnSpPr>
        <p:spPr>
          <a:xfrm flipV="1">
            <a:off x="6348976" y="5499287"/>
            <a:ext cx="310192" cy="81108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2" name="직선 연결선 181">
            <a:extLst>
              <a:ext uri="{FF2B5EF4-FFF2-40B4-BE49-F238E27FC236}">
                <a16:creationId xmlns:a16="http://schemas.microsoft.com/office/drawing/2014/main" id="{91813BB6-68C3-4C43-A376-C9EA41E7922A}"/>
              </a:ext>
            </a:extLst>
          </p:cNvPr>
          <p:cNvCxnSpPr>
            <a:cxnSpLocks/>
            <a:endCxn id="190" idx="2"/>
          </p:cNvCxnSpPr>
          <p:nvPr/>
        </p:nvCxnSpPr>
        <p:spPr>
          <a:xfrm flipH="1" flipV="1">
            <a:off x="6659169" y="5499287"/>
            <a:ext cx="370301" cy="69026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7E28ECF7-81F4-4793-B7BE-BB57AF974962}"/>
              </a:ext>
            </a:extLst>
          </p:cNvPr>
          <p:cNvSpPr txBox="1"/>
          <p:nvPr/>
        </p:nvSpPr>
        <p:spPr>
          <a:xfrm rot="5400000">
            <a:off x="6659875" y="5789948"/>
            <a:ext cx="67995" cy="17953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</a:lstStyle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</a:p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</a:p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  <a:endParaRPr kumimoji="0" lang="ko-KR" altLang="en-US" sz="1000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198ABFE1-183F-4A8E-A724-FE2F982F0D17}"/>
              </a:ext>
            </a:extLst>
          </p:cNvPr>
          <p:cNvSpPr txBox="1"/>
          <p:nvPr/>
        </p:nvSpPr>
        <p:spPr>
          <a:xfrm>
            <a:off x="3608273" y="4908097"/>
            <a:ext cx="76582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lvl="1" defTabSz="806396" latinLnBrk="0">
              <a:tabLst>
                <a:tab pos="4811546" algn="l"/>
              </a:tabLst>
              <a:defRPr/>
            </a:pPr>
            <a:r>
              <a:rPr lang="en-US" altLang="ko-KR" spc="-26" dirty="0"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NAS</a:t>
            </a:r>
          </a:p>
          <a:p>
            <a:pPr lvl="1" defTabSz="806396" latinLnBrk="0">
              <a:tabLst>
                <a:tab pos="4811546" algn="l"/>
              </a:tabLst>
              <a:defRPr/>
            </a:pPr>
            <a:r>
              <a:rPr lang="ko-KR" altLang="en-US" spc="-26" dirty="0"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스토리지</a:t>
            </a:r>
            <a:endParaRPr lang="en-US" altLang="ko-KR" spc="-26" dirty="0"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cxnSp>
        <p:nvCxnSpPr>
          <p:cNvPr id="185" name="직선 연결선 184">
            <a:extLst>
              <a:ext uri="{FF2B5EF4-FFF2-40B4-BE49-F238E27FC236}">
                <a16:creationId xmlns:a16="http://schemas.microsoft.com/office/drawing/2014/main" id="{6D50F558-674A-412B-81B1-67297783632C}"/>
              </a:ext>
            </a:extLst>
          </p:cNvPr>
          <p:cNvCxnSpPr>
            <a:cxnSpLocks/>
          </p:cNvCxnSpPr>
          <p:nvPr/>
        </p:nvCxnSpPr>
        <p:spPr>
          <a:xfrm flipH="1" flipV="1">
            <a:off x="4326821" y="5826522"/>
            <a:ext cx="582429" cy="215572"/>
          </a:xfrm>
          <a:prstGeom prst="line">
            <a:avLst/>
          </a:prstGeom>
          <a:noFill/>
          <a:ln w="9525" cap="flat" cmpd="sng" algn="ctr">
            <a:solidFill>
              <a:srgbClr val="A9D1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6" name="직선 연결선 185">
            <a:extLst>
              <a:ext uri="{FF2B5EF4-FFF2-40B4-BE49-F238E27FC236}">
                <a16:creationId xmlns:a16="http://schemas.microsoft.com/office/drawing/2014/main" id="{B5460140-8907-4BDF-986D-503E332AD1FF}"/>
              </a:ext>
            </a:extLst>
          </p:cNvPr>
          <p:cNvCxnSpPr>
            <a:cxnSpLocks/>
          </p:cNvCxnSpPr>
          <p:nvPr/>
        </p:nvCxnSpPr>
        <p:spPr>
          <a:xfrm flipH="1" flipV="1">
            <a:off x="4704439" y="5823046"/>
            <a:ext cx="204812" cy="219046"/>
          </a:xfrm>
          <a:prstGeom prst="line">
            <a:avLst/>
          </a:prstGeom>
          <a:noFill/>
          <a:ln w="9525" cap="flat" cmpd="sng" algn="ctr">
            <a:solidFill>
              <a:srgbClr val="A9D1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87" name="Freeform 123">
            <a:extLst>
              <a:ext uri="{FF2B5EF4-FFF2-40B4-BE49-F238E27FC236}">
                <a16:creationId xmlns:a16="http://schemas.microsoft.com/office/drawing/2014/main" id="{F0F47CF3-0D10-4758-B69E-167AD3CCAF4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94620" y="5457241"/>
            <a:ext cx="300415" cy="359571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88" name="Freeform 123">
            <a:extLst>
              <a:ext uri="{FF2B5EF4-FFF2-40B4-BE49-F238E27FC236}">
                <a16:creationId xmlns:a16="http://schemas.microsoft.com/office/drawing/2014/main" id="{8D99DDB4-CE60-4697-936F-C7A58508C52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690871" y="5457241"/>
            <a:ext cx="300415" cy="359571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defTabSz="403158" latinLnBrk="0"/>
            <a:endParaRPr lang="ko-KR" altLang="en-US" sz="1000" dirty="0">
              <a:solidFill>
                <a:prstClr val="black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C79882EB-D682-40BF-AE35-A72C2785919D}"/>
              </a:ext>
            </a:extLst>
          </p:cNvPr>
          <p:cNvSpPr txBox="1"/>
          <p:nvPr/>
        </p:nvSpPr>
        <p:spPr>
          <a:xfrm>
            <a:off x="5545581" y="5878001"/>
            <a:ext cx="575408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lvl="1" defTabSz="806396" latinLnBrk="0">
              <a:tabLst>
                <a:tab pos="4811546" algn="l"/>
              </a:tabLst>
              <a:defRPr/>
            </a:pPr>
            <a:r>
              <a:rPr lang="en-US" altLang="ko-KR" spc="-26" dirty="0"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GPU</a:t>
            </a:r>
            <a:r>
              <a:rPr lang="ko-KR" altLang="en-US" spc="-26" dirty="0"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서버</a:t>
            </a:r>
            <a:endParaRPr lang="en-US" altLang="ko-KR" spc="-26" dirty="0"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pic>
        <p:nvPicPr>
          <p:cNvPr id="190" name="그림 189">
            <a:extLst>
              <a:ext uri="{FF2B5EF4-FFF2-40B4-BE49-F238E27FC236}">
                <a16:creationId xmlns:a16="http://schemas.microsoft.com/office/drawing/2014/main" id="{108F1D34-300E-4A47-9E82-6E8ADD4C0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900" y="5191600"/>
            <a:ext cx="358540" cy="307688"/>
          </a:xfrm>
          <a:prstGeom prst="rect">
            <a:avLst/>
          </a:prstGeom>
          <a:grpFill/>
          <a:ln w="12700" cap="flat" cmpd="sng" algn="ctr">
            <a:noFill/>
            <a:prstDash val="solid"/>
            <a:miter lim="800000"/>
          </a:ln>
          <a:effectLst/>
        </p:spPr>
      </p:pic>
      <p:sp>
        <p:nvSpPr>
          <p:cNvPr id="191" name="Freeform 123">
            <a:extLst>
              <a:ext uri="{FF2B5EF4-FFF2-40B4-BE49-F238E27FC236}">
                <a16:creationId xmlns:a16="http://schemas.microsoft.com/office/drawing/2014/main" id="{C9D9CCD4-5626-4C41-AA04-EA4A02827C9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56423" y="5457241"/>
            <a:ext cx="300415" cy="359571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92" name="Freeform 123">
            <a:extLst>
              <a:ext uri="{FF2B5EF4-FFF2-40B4-BE49-F238E27FC236}">
                <a16:creationId xmlns:a16="http://schemas.microsoft.com/office/drawing/2014/main" id="{36520BA9-84BE-4535-A388-D02FC8AE577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899231" y="5457241"/>
            <a:ext cx="300415" cy="359571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93" name="Freeform 123">
            <a:extLst>
              <a:ext uri="{FF2B5EF4-FFF2-40B4-BE49-F238E27FC236}">
                <a16:creationId xmlns:a16="http://schemas.microsoft.com/office/drawing/2014/main" id="{8AB06B04-2895-4BAB-A26D-BB4DAC34286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63229" y="5457241"/>
            <a:ext cx="300415" cy="359571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cxnSp>
        <p:nvCxnSpPr>
          <p:cNvPr id="194" name="직선 연결선 193">
            <a:extLst>
              <a:ext uri="{FF2B5EF4-FFF2-40B4-BE49-F238E27FC236}">
                <a16:creationId xmlns:a16="http://schemas.microsoft.com/office/drawing/2014/main" id="{DB54DE81-D01E-4A6F-8826-0BEF0A3D1395}"/>
              </a:ext>
            </a:extLst>
          </p:cNvPr>
          <p:cNvCxnSpPr>
            <a:cxnSpLocks/>
          </p:cNvCxnSpPr>
          <p:nvPr/>
        </p:nvCxnSpPr>
        <p:spPr>
          <a:xfrm flipV="1">
            <a:off x="4909252" y="5823046"/>
            <a:ext cx="125401" cy="219046"/>
          </a:xfrm>
          <a:prstGeom prst="line">
            <a:avLst/>
          </a:prstGeom>
          <a:noFill/>
          <a:ln w="9525" cap="flat" cmpd="sng" algn="ctr">
            <a:solidFill>
              <a:srgbClr val="A9D1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95" name="직선 연결선 194">
            <a:extLst>
              <a:ext uri="{FF2B5EF4-FFF2-40B4-BE49-F238E27FC236}">
                <a16:creationId xmlns:a16="http://schemas.microsoft.com/office/drawing/2014/main" id="{851F07A7-AA6F-47E8-9DD8-4A395DFC1A62}"/>
              </a:ext>
            </a:extLst>
          </p:cNvPr>
          <p:cNvCxnSpPr>
            <a:cxnSpLocks/>
          </p:cNvCxnSpPr>
          <p:nvPr/>
        </p:nvCxnSpPr>
        <p:spPr>
          <a:xfrm flipV="1">
            <a:off x="4909252" y="5834158"/>
            <a:ext cx="490943" cy="207936"/>
          </a:xfrm>
          <a:prstGeom prst="line">
            <a:avLst/>
          </a:prstGeom>
          <a:noFill/>
          <a:ln w="9525" cap="flat" cmpd="sng" algn="ctr">
            <a:solidFill>
              <a:srgbClr val="A9D1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96" name="원통 1206">
            <a:extLst>
              <a:ext uri="{FF2B5EF4-FFF2-40B4-BE49-F238E27FC236}">
                <a16:creationId xmlns:a16="http://schemas.microsoft.com/office/drawing/2014/main" id="{1AD44324-7407-4100-9F79-545D7A3BB900}"/>
              </a:ext>
            </a:extLst>
          </p:cNvPr>
          <p:cNvSpPr/>
          <p:nvPr/>
        </p:nvSpPr>
        <p:spPr>
          <a:xfrm>
            <a:off x="4710375" y="5969036"/>
            <a:ext cx="362034" cy="242685"/>
          </a:xfrm>
          <a:prstGeom prst="can">
            <a:avLst/>
          </a:prstGeom>
          <a:solidFill>
            <a:srgbClr val="0070C0"/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06317" latinLnBrk="0"/>
            <a:endParaRPr lang="ko-KR" altLang="en-US" sz="1000" kern="0" dirty="0">
              <a:solidFill>
                <a:prstClr val="white"/>
              </a:solidFill>
              <a:latin typeface="에스코어 드림 4 Regular" panose="020B05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69F21627-DE3C-426B-B852-16AE84180949}"/>
              </a:ext>
            </a:extLst>
          </p:cNvPr>
          <p:cNvSpPr txBox="1"/>
          <p:nvPr/>
        </p:nvSpPr>
        <p:spPr>
          <a:xfrm>
            <a:off x="4690140" y="6046200"/>
            <a:ext cx="414330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lvl="1" defTabSz="806396" latinLnBrk="0">
              <a:tabLst>
                <a:tab pos="4811546" algn="l"/>
              </a:tabLst>
              <a:defRPr/>
            </a:pPr>
            <a:r>
              <a:rPr lang="en-US" altLang="ko-KR" spc="-26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DAS</a:t>
            </a:r>
          </a:p>
        </p:txBody>
      </p:sp>
      <p:pic>
        <p:nvPicPr>
          <p:cNvPr id="198" name="그림 197">
            <a:extLst>
              <a:ext uri="{FF2B5EF4-FFF2-40B4-BE49-F238E27FC236}">
                <a16:creationId xmlns:a16="http://schemas.microsoft.com/office/drawing/2014/main" id="{33342CF5-83C2-4427-977D-0039CE1EA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773" y="5578261"/>
            <a:ext cx="213576" cy="222513"/>
          </a:xfrm>
          <a:prstGeom prst="rect">
            <a:avLst/>
          </a:prstGeom>
        </p:spPr>
      </p:pic>
      <p:pic>
        <p:nvPicPr>
          <p:cNvPr id="199" name="그림 198">
            <a:extLst>
              <a:ext uri="{FF2B5EF4-FFF2-40B4-BE49-F238E27FC236}">
                <a16:creationId xmlns:a16="http://schemas.microsoft.com/office/drawing/2014/main" id="{6A793AAC-C5CC-4E61-B14C-1FF9F9706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062" y="5573817"/>
            <a:ext cx="213576" cy="222513"/>
          </a:xfrm>
          <a:prstGeom prst="rect">
            <a:avLst/>
          </a:prstGeom>
        </p:spPr>
      </p:pic>
      <p:pic>
        <p:nvPicPr>
          <p:cNvPr id="200" name="그림 199">
            <a:extLst>
              <a:ext uri="{FF2B5EF4-FFF2-40B4-BE49-F238E27FC236}">
                <a16:creationId xmlns:a16="http://schemas.microsoft.com/office/drawing/2014/main" id="{18D70A0E-2FCD-487C-8861-5812F0BEA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203" y="5573817"/>
            <a:ext cx="213576" cy="222513"/>
          </a:xfrm>
          <a:prstGeom prst="rect">
            <a:avLst/>
          </a:prstGeom>
        </p:spPr>
      </p:pic>
      <p:cxnSp>
        <p:nvCxnSpPr>
          <p:cNvPr id="201" name="직선 연결선 200">
            <a:extLst>
              <a:ext uri="{FF2B5EF4-FFF2-40B4-BE49-F238E27FC236}">
                <a16:creationId xmlns:a16="http://schemas.microsoft.com/office/drawing/2014/main" id="{FB207E3A-0D0C-4BAE-A0AB-B9D5E831C133}"/>
              </a:ext>
            </a:extLst>
          </p:cNvPr>
          <p:cNvCxnSpPr>
            <a:cxnSpLocks/>
            <a:stCxn id="200" idx="0"/>
          </p:cNvCxnSpPr>
          <p:nvPr/>
        </p:nvCxnSpPr>
        <p:spPr>
          <a:xfrm flipH="1" flipV="1">
            <a:off x="6664126" y="5511339"/>
            <a:ext cx="145865" cy="62475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2" name="직선 연결선 201">
            <a:extLst>
              <a:ext uri="{FF2B5EF4-FFF2-40B4-BE49-F238E27FC236}">
                <a16:creationId xmlns:a16="http://schemas.microsoft.com/office/drawing/2014/main" id="{3BDB9269-3260-4EC0-ACD9-C7327907C962}"/>
              </a:ext>
            </a:extLst>
          </p:cNvPr>
          <p:cNvCxnSpPr>
            <a:cxnSpLocks/>
            <a:stCxn id="199" idx="0"/>
          </p:cNvCxnSpPr>
          <p:nvPr/>
        </p:nvCxnSpPr>
        <p:spPr>
          <a:xfrm flipV="1">
            <a:off x="6589851" y="5508603"/>
            <a:ext cx="75257" cy="65214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03" name="모서리가 둥근 직사각형 580">
            <a:extLst>
              <a:ext uri="{FF2B5EF4-FFF2-40B4-BE49-F238E27FC236}">
                <a16:creationId xmlns:a16="http://schemas.microsoft.com/office/drawing/2014/main" id="{E2AE9727-00A1-442C-91C4-CD889253C3C8}"/>
              </a:ext>
            </a:extLst>
          </p:cNvPr>
          <p:cNvSpPr/>
          <p:nvPr/>
        </p:nvSpPr>
        <p:spPr>
          <a:xfrm>
            <a:off x="5638826" y="2676882"/>
            <a:ext cx="402694" cy="144671"/>
          </a:xfrm>
          <a:prstGeom prst="roundRect">
            <a:avLst>
              <a:gd name="adj" fmla="val 0"/>
            </a:avLst>
          </a:prstGeom>
          <a:noFill/>
          <a:ln w="3175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DAS</a:t>
            </a:r>
          </a:p>
        </p:txBody>
      </p:sp>
      <p:sp>
        <p:nvSpPr>
          <p:cNvPr id="204" name="모서리가 둥근 직사각형 580">
            <a:extLst>
              <a:ext uri="{FF2B5EF4-FFF2-40B4-BE49-F238E27FC236}">
                <a16:creationId xmlns:a16="http://schemas.microsoft.com/office/drawing/2014/main" id="{04BCB7F0-7AB0-4658-8BAE-A0B94E04F065}"/>
              </a:ext>
            </a:extLst>
          </p:cNvPr>
          <p:cNvSpPr/>
          <p:nvPr/>
        </p:nvSpPr>
        <p:spPr>
          <a:xfrm>
            <a:off x="3233207" y="2676882"/>
            <a:ext cx="821443" cy="144671"/>
          </a:xfrm>
          <a:prstGeom prst="roundRect">
            <a:avLst>
              <a:gd name="adj" fmla="val 0"/>
            </a:avLst>
          </a:prstGeom>
          <a:noFill/>
          <a:ln w="3175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DAS</a:t>
            </a:r>
          </a:p>
        </p:txBody>
      </p:sp>
      <p:sp>
        <p:nvSpPr>
          <p:cNvPr id="205" name="모서리가 둥근 직사각형 580">
            <a:extLst>
              <a:ext uri="{FF2B5EF4-FFF2-40B4-BE49-F238E27FC236}">
                <a16:creationId xmlns:a16="http://schemas.microsoft.com/office/drawing/2014/main" id="{489B2542-837D-487F-90CA-61F525237842}"/>
              </a:ext>
            </a:extLst>
          </p:cNvPr>
          <p:cNvSpPr/>
          <p:nvPr/>
        </p:nvSpPr>
        <p:spPr>
          <a:xfrm>
            <a:off x="7543984" y="2644665"/>
            <a:ext cx="821443" cy="144671"/>
          </a:xfrm>
          <a:prstGeom prst="roundRect">
            <a:avLst>
              <a:gd name="adj" fmla="val 0"/>
            </a:avLst>
          </a:prstGeom>
          <a:noFill/>
          <a:ln w="3175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DAS</a:t>
            </a:r>
          </a:p>
        </p:txBody>
      </p:sp>
      <p:sp>
        <p:nvSpPr>
          <p:cNvPr id="207" name="모서리가 둥근 직사각형 747">
            <a:extLst>
              <a:ext uri="{FF2B5EF4-FFF2-40B4-BE49-F238E27FC236}">
                <a16:creationId xmlns:a16="http://schemas.microsoft.com/office/drawing/2014/main" id="{47859FDE-30F5-4676-B9C8-5B4E004A7D8D}"/>
              </a:ext>
            </a:extLst>
          </p:cNvPr>
          <p:cNvSpPr/>
          <p:nvPr/>
        </p:nvSpPr>
        <p:spPr>
          <a:xfrm>
            <a:off x="9345393" y="3075450"/>
            <a:ext cx="324540" cy="291999"/>
          </a:xfrm>
          <a:prstGeom prst="roundRect">
            <a:avLst>
              <a:gd name="adj" fmla="val 1081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05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 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pic>
        <p:nvPicPr>
          <p:cNvPr id="208" name="그림 207">
            <a:extLst>
              <a:ext uri="{FF2B5EF4-FFF2-40B4-BE49-F238E27FC236}">
                <a16:creationId xmlns:a16="http://schemas.microsoft.com/office/drawing/2014/main" id="{7D28FCCE-00DB-43AE-BE02-EC5309805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5855" y="3151346"/>
            <a:ext cx="283616" cy="140207"/>
          </a:xfrm>
          <a:prstGeom prst="rect">
            <a:avLst/>
          </a:prstGeom>
          <a:solidFill>
            <a:sysClr val="window" lastClr="FFFFFF">
              <a:lumMod val="65000"/>
            </a:sysClr>
          </a:solidFill>
        </p:spPr>
      </p:pic>
      <p:sp>
        <p:nvSpPr>
          <p:cNvPr id="209" name="모서리가 둥근 직사각형 745">
            <a:extLst>
              <a:ext uri="{FF2B5EF4-FFF2-40B4-BE49-F238E27FC236}">
                <a16:creationId xmlns:a16="http://schemas.microsoft.com/office/drawing/2014/main" id="{0D63A193-B401-42DF-847E-94BF978B7237}"/>
              </a:ext>
            </a:extLst>
          </p:cNvPr>
          <p:cNvSpPr/>
          <p:nvPr/>
        </p:nvSpPr>
        <p:spPr>
          <a:xfrm>
            <a:off x="9884858" y="3071662"/>
            <a:ext cx="324540" cy="291999"/>
          </a:xfrm>
          <a:prstGeom prst="roundRect">
            <a:avLst>
              <a:gd name="adj" fmla="val 1081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05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 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pic>
        <p:nvPicPr>
          <p:cNvPr id="210" name="그림 209">
            <a:extLst>
              <a:ext uri="{FF2B5EF4-FFF2-40B4-BE49-F238E27FC236}">
                <a16:creationId xmlns:a16="http://schemas.microsoft.com/office/drawing/2014/main" id="{6BD46FED-A11C-4318-ACBA-28C5D3E78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320" y="3147558"/>
            <a:ext cx="283616" cy="140207"/>
          </a:xfrm>
          <a:prstGeom prst="rect">
            <a:avLst/>
          </a:prstGeom>
          <a:solidFill>
            <a:sysClr val="window" lastClr="FFFFFF">
              <a:lumMod val="65000"/>
            </a:sysClr>
          </a:solidFill>
        </p:spPr>
      </p:pic>
      <p:sp>
        <p:nvSpPr>
          <p:cNvPr id="211" name="모서리가 둥근 직사각형 743">
            <a:extLst>
              <a:ext uri="{FF2B5EF4-FFF2-40B4-BE49-F238E27FC236}">
                <a16:creationId xmlns:a16="http://schemas.microsoft.com/office/drawing/2014/main" id="{642BB510-1276-4F65-8C4E-E5E2AC3C5B11}"/>
              </a:ext>
            </a:extLst>
          </p:cNvPr>
          <p:cNvSpPr/>
          <p:nvPr/>
        </p:nvSpPr>
        <p:spPr>
          <a:xfrm>
            <a:off x="10728917" y="3067010"/>
            <a:ext cx="324540" cy="291999"/>
          </a:xfrm>
          <a:prstGeom prst="roundRect">
            <a:avLst>
              <a:gd name="adj" fmla="val 10810"/>
            </a:avLst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05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 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pic>
        <p:nvPicPr>
          <p:cNvPr id="212" name="그림 211">
            <a:extLst>
              <a:ext uri="{FF2B5EF4-FFF2-40B4-BE49-F238E27FC236}">
                <a16:creationId xmlns:a16="http://schemas.microsoft.com/office/drawing/2014/main" id="{C65DF42A-5DA2-43C2-892F-ADB85D701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379" y="3142906"/>
            <a:ext cx="283616" cy="140207"/>
          </a:xfrm>
          <a:prstGeom prst="rect">
            <a:avLst/>
          </a:prstGeom>
        </p:spPr>
      </p:pic>
      <p:sp>
        <p:nvSpPr>
          <p:cNvPr id="213" name="모서리가 둥근 직사각형 741">
            <a:extLst>
              <a:ext uri="{FF2B5EF4-FFF2-40B4-BE49-F238E27FC236}">
                <a16:creationId xmlns:a16="http://schemas.microsoft.com/office/drawing/2014/main" id="{22D4FF01-25E3-462A-A201-3ABCF6907365}"/>
              </a:ext>
            </a:extLst>
          </p:cNvPr>
          <p:cNvSpPr/>
          <p:nvPr/>
        </p:nvSpPr>
        <p:spPr>
          <a:xfrm>
            <a:off x="11297427" y="3071661"/>
            <a:ext cx="324540" cy="291999"/>
          </a:xfrm>
          <a:prstGeom prst="roundRect">
            <a:avLst>
              <a:gd name="adj" fmla="val 10810"/>
            </a:avLst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05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 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pic>
        <p:nvPicPr>
          <p:cNvPr id="214" name="그림 213">
            <a:extLst>
              <a:ext uri="{FF2B5EF4-FFF2-40B4-BE49-F238E27FC236}">
                <a16:creationId xmlns:a16="http://schemas.microsoft.com/office/drawing/2014/main" id="{D56E7146-E850-4AC5-A7DC-237574001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7889" y="3147557"/>
            <a:ext cx="283616" cy="140207"/>
          </a:xfrm>
          <a:prstGeom prst="rect">
            <a:avLst/>
          </a:prstGeom>
        </p:spPr>
      </p:pic>
      <p:sp>
        <p:nvSpPr>
          <p:cNvPr id="215" name="모서리가 둥근 직사각형 1092">
            <a:extLst>
              <a:ext uri="{FF2B5EF4-FFF2-40B4-BE49-F238E27FC236}">
                <a16:creationId xmlns:a16="http://schemas.microsoft.com/office/drawing/2014/main" id="{BF2BF8D9-69EA-4D36-8525-9A9779DD1979}"/>
              </a:ext>
            </a:extLst>
          </p:cNvPr>
          <p:cNvSpPr/>
          <p:nvPr/>
        </p:nvSpPr>
        <p:spPr>
          <a:xfrm>
            <a:off x="4089478" y="3075450"/>
            <a:ext cx="324540" cy="291999"/>
          </a:xfrm>
          <a:prstGeom prst="roundRect">
            <a:avLst>
              <a:gd name="adj" fmla="val 1081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05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 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pic>
        <p:nvPicPr>
          <p:cNvPr id="216" name="그림 215">
            <a:extLst>
              <a:ext uri="{FF2B5EF4-FFF2-40B4-BE49-F238E27FC236}">
                <a16:creationId xmlns:a16="http://schemas.microsoft.com/office/drawing/2014/main" id="{111969F3-4FE6-426C-94A1-0CFEAD13B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9940" y="3151346"/>
            <a:ext cx="283616" cy="140207"/>
          </a:xfrm>
          <a:prstGeom prst="rect">
            <a:avLst/>
          </a:prstGeom>
          <a:solidFill>
            <a:sysClr val="window" lastClr="FFFFFF">
              <a:lumMod val="65000"/>
            </a:sysClr>
          </a:solidFill>
        </p:spPr>
      </p:pic>
      <p:sp>
        <p:nvSpPr>
          <p:cNvPr id="217" name="모서리가 둥근 직사각형 1095">
            <a:extLst>
              <a:ext uri="{FF2B5EF4-FFF2-40B4-BE49-F238E27FC236}">
                <a16:creationId xmlns:a16="http://schemas.microsoft.com/office/drawing/2014/main" id="{F1657B6B-B5C1-4AEE-9DE1-4BF01F7170B0}"/>
              </a:ext>
            </a:extLst>
          </p:cNvPr>
          <p:cNvSpPr/>
          <p:nvPr/>
        </p:nvSpPr>
        <p:spPr>
          <a:xfrm>
            <a:off x="4628946" y="3071662"/>
            <a:ext cx="324540" cy="291999"/>
          </a:xfrm>
          <a:prstGeom prst="roundRect">
            <a:avLst>
              <a:gd name="adj" fmla="val 1081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05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 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pic>
        <p:nvPicPr>
          <p:cNvPr id="218" name="그림 217">
            <a:extLst>
              <a:ext uri="{FF2B5EF4-FFF2-40B4-BE49-F238E27FC236}">
                <a16:creationId xmlns:a16="http://schemas.microsoft.com/office/drawing/2014/main" id="{6E81C2F4-75D4-4B64-BD02-293599B8B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408" y="3147558"/>
            <a:ext cx="283616" cy="140207"/>
          </a:xfrm>
          <a:prstGeom prst="rect">
            <a:avLst/>
          </a:prstGeom>
          <a:solidFill>
            <a:sysClr val="window" lastClr="FFFFFF">
              <a:lumMod val="65000"/>
            </a:sysClr>
          </a:solidFill>
        </p:spPr>
      </p:pic>
      <p:sp>
        <p:nvSpPr>
          <p:cNvPr id="219" name="모서리가 둥근 직사각형 1102">
            <a:extLst>
              <a:ext uri="{FF2B5EF4-FFF2-40B4-BE49-F238E27FC236}">
                <a16:creationId xmlns:a16="http://schemas.microsoft.com/office/drawing/2014/main" id="{D3600A23-D58D-4FD3-9984-4F7DA0322C65}"/>
              </a:ext>
            </a:extLst>
          </p:cNvPr>
          <p:cNvSpPr/>
          <p:nvPr/>
        </p:nvSpPr>
        <p:spPr>
          <a:xfrm>
            <a:off x="3058588" y="3074625"/>
            <a:ext cx="324540" cy="291999"/>
          </a:xfrm>
          <a:prstGeom prst="roundRect">
            <a:avLst>
              <a:gd name="adj" fmla="val 10810"/>
            </a:avLst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05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 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pic>
        <p:nvPicPr>
          <p:cNvPr id="220" name="그림 219">
            <a:extLst>
              <a:ext uri="{FF2B5EF4-FFF2-40B4-BE49-F238E27FC236}">
                <a16:creationId xmlns:a16="http://schemas.microsoft.com/office/drawing/2014/main" id="{AFC272A9-8F91-4AC0-88D2-E13639A26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050" y="3150521"/>
            <a:ext cx="283616" cy="140207"/>
          </a:xfrm>
          <a:prstGeom prst="rect">
            <a:avLst/>
          </a:prstGeom>
        </p:spPr>
      </p:pic>
      <p:sp>
        <p:nvSpPr>
          <p:cNvPr id="221" name="모서리가 둥근 직사각형 1100">
            <a:extLst>
              <a:ext uri="{FF2B5EF4-FFF2-40B4-BE49-F238E27FC236}">
                <a16:creationId xmlns:a16="http://schemas.microsoft.com/office/drawing/2014/main" id="{405E02D4-E6AF-4EA4-930B-914B31C299B5}"/>
              </a:ext>
            </a:extLst>
          </p:cNvPr>
          <p:cNvSpPr/>
          <p:nvPr/>
        </p:nvSpPr>
        <p:spPr>
          <a:xfrm>
            <a:off x="3243781" y="3172747"/>
            <a:ext cx="324540" cy="291999"/>
          </a:xfrm>
          <a:prstGeom prst="roundRect">
            <a:avLst>
              <a:gd name="adj" fmla="val 10810"/>
            </a:avLst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05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 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pic>
        <p:nvPicPr>
          <p:cNvPr id="222" name="그림 221">
            <a:extLst>
              <a:ext uri="{FF2B5EF4-FFF2-40B4-BE49-F238E27FC236}">
                <a16:creationId xmlns:a16="http://schemas.microsoft.com/office/drawing/2014/main" id="{07DBA3F7-174C-4EF5-BD84-5E2882531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243" y="3248643"/>
            <a:ext cx="283616" cy="140207"/>
          </a:xfrm>
          <a:prstGeom prst="rect">
            <a:avLst/>
          </a:prstGeom>
        </p:spPr>
      </p:pic>
      <p:sp>
        <p:nvSpPr>
          <p:cNvPr id="223" name="직사각형 222">
            <a:extLst>
              <a:ext uri="{FF2B5EF4-FFF2-40B4-BE49-F238E27FC236}">
                <a16:creationId xmlns:a16="http://schemas.microsoft.com/office/drawing/2014/main" id="{F6F16166-9B38-4C04-BD56-9A00166F0CBA}"/>
              </a:ext>
            </a:extLst>
          </p:cNvPr>
          <p:cNvSpPr/>
          <p:nvPr/>
        </p:nvSpPr>
        <p:spPr>
          <a:xfrm>
            <a:off x="7135121" y="3282977"/>
            <a:ext cx="172203" cy="133200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48654A10-31CE-4B85-97BD-613087368F70}"/>
              </a:ext>
            </a:extLst>
          </p:cNvPr>
          <p:cNvSpPr txBox="1"/>
          <p:nvPr/>
        </p:nvSpPr>
        <p:spPr>
          <a:xfrm rot="5400000">
            <a:off x="9770836" y="3100100"/>
            <a:ext cx="61826" cy="19004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</a:lstStyle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1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</a:p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1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</a:p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1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  <a:endParaRPr kumimoji="0" lang="ko-KR" altLang="en-US" sz="1100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A2AC4E85-D165-4DEC-927B-2CBA6A4E7160}"/>
              </a:ext>
            </a:extLst>
          </p:cNvPr>
          <p:cNvSpPr txBox="1"/>
          <p:nvPr/>
        </p:nvSpPr>
        <p:spPr>
          <a:xfrm>
            <a:off x="6073460" y="3110691"/>
            <a:ext cx="155337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05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InfiniBand HDR 200G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CE400A92-AC42-427F-A8A2-F12FCEB63CEC}"/>
              </a:ext>
            </a:extLst>
          </p:cNvPr>
          <p:cNvSpPr txBox="1"/>
          <p:nvPr/>
        </p:nvSpPr>
        <p:spPr>
          <a:xfrm rot="5400000">
            <a:off x="4514923" y="3100100"/>
            <a:ext cx="61826" cy="19004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</a:lstStyle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1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</a:p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1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</a:p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1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  <a:endParaRPr kumimoji="0" lang="ko-KR" altLang="en-US" sz="1100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78E5CDF2-8A28-45D1-AF92-A63AA6DD145B}"/>
              </a:ext>
            </a:extLst>
          </p:cNvPr>
          <p:cNvSpPr txBox="1"/>
          <p:nvPr/>
        </p:nvSpPr>
        <p:spPr>
          <a:xfrm>
            <a:off x="2914693" y="3491136"/>
            <a:ext cx="96658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lvl="1" defTabSz="806396">
              <a:tabLst>
                <a:tab pos="4811546" algn="l"/>
              </a:tabLst>
              <a:defRPr/>
            </a:pPr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I/B Spine</a:t>
            </a:r>
            <a:r>
              <a:rPr kumimoji="0" lang="ko-KR" altLang="en-US" b="0" i="0" u="none" strike="noStrike" kern="0" cap="none" spc="-30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스위치</a:t>
            </a:r>
            <a:endParaRPr kumimoji="0" lang="en-US" altLang="ko-KR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FF2F9A74-1C3C-4EDF-A303-AF8103C29967}"/>
              </a:ext>
            </a:extLst>
          </p:cNvPr>
          <p:cNvSpPr txBox="1"/>
          <p:nvPr/>
        </p:nvSpPr>
        <p:spPr>
          <a:xfrm>
            <a:off x="4089409" y="3427998"/>
            <a:ext cx="919338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lvl="1" defTabSz="806396">
              <a:tabLst>
                <a:tab pos="4811546" algn="l"/>
              </a:tabLst>
              <a:defRPr/>
            </a:pPr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I/B Leaf </a:t>
            </a:r>
            <a:r>
              <a:rPr kumimoji="0" lang="ko-KR" altLang="en-US" b="0" i="0" u="none" strike="noStrike" kern="0" cap="none" spc="-30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스위치</a:t>
            </a:r>
            <a:endParaRPr kumimoji="0" lang="en-US" altLang="ko-KR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67" name="Freeform 123">
            <a:extLst>
              <a:ext uri="{FF2B5EF4-FFF2-40B4-BE49-F238E27FC236}">
                <a16:creationId xmlns:a16="http://schemas.microsoft.com/office/drawing/2014/main" id="{392C270F-1EC4-4316-AD79-B445100458A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181609" y="3825461"/>
            <a:ext cx="272701" cy="296966"/>
          </a:xfrm>
          <a:custGeom>
            <a:avLst/>
            <a:gdLst>
              <a:gd name="T0" fmla="*/ 321 w 340"/>
              <a:gd name="T1" fmla="*/ 0 h 608"/>
              <a:gd name="T2" fmla="*/ 19 w 340"/>
              <a:gd name="T3" fmla="*/ 0 h 608"/>
              <a:gd name="T4" fmla="*/ 0 w 340"/>
              <a:gd name="T5" fmla="*/ 19 h 608"/>
              <a:gd name="T6" fmla="*/ 0 w 340"/>
              <a:gd name="T7" fmla="*/ 588 h 608"/>
              <a:gd name="T8" fmla="*/ 19 w 340"/>
              <a:gd name="T9" fmla="*/ 608 h 608"/>
              <a:gd name="T10" fmla="*/ 321 w 340"/>
              <a:gd name="T11" fmla="*/ 608 h 608"/>
              <a:gd name="T12" fmla="*/ 340 w 340"/>
              <a:gd name="T13" fmla="*/ 588 h 608"/>
              <a:gd name="T14" fmla="*/ 340 w 340"/>
              <a:gd name="T15" fmla="*/ 19 h 608"/>
              <a:gd name="T16" fmla="*/ 321 w 340"/>
              <a:gd name="T17" fmla="*/ 0 h 608"/>
              <a:gd name="T18" fmla="*/ 43 w 340"/>
              <a:gd name="T19" fmla="*/ 269 h 608"/>
              <a:gd name="T20" fmla="*/ 43 w 340"/>
              <a:gd name="T21" fmla="*/ 221 h 608"/>
              <a:gd name="T22" fmla="*/ 297 w 340"/>
              <a:gd name="T23" fmla="*/ 221 h 608"/>
              <a:gd name="T24" fmla="*/ 297 w 340"/>
              <a:gd name="T25" fmla="*/ 269 h 608"/>
              <a:gd name="T26" fmla="*/ 43 w 340"/>
              <a:gd name="T27" fmla="*/ 269 h 608"/>
              <a:gd name="T28" fmla="*/ 212 w 340"/>
              <a:gd name="T29" fmla="*/ 370 h 608"/>
              <a:gd name="T30" fmla="*/ 170 w 340"/>
              <a:gd name="T31" fmla="*/ 412 h 608"/>
              <a:gd name="T32" fmla="*/ 128 w 340"/>
              <a:gd name="T33" fmla="*/ 370 h 608"/>
              <a:gd name="T34" fmla="*/ 170 w 340"/>
              <a:gd name="T35" fmla="*/ 328 h 608"/>
              <a:gd name="T36" fmla="*/ 212 w 340"/>
              <a:gd name="T37" fmla="*/ 370 h 608"/>
              <a:gd name="T38" fmla="*/ 43 w 340"/>
              <a:gd name="T39" fmla="*/ 188 h 608"/>
              <a:gd name="T40" fmla="*/ 43 w 340"/>
              <a:gd name="T41" fmla="*/ 141 h 608"/>
              <a:gd name="T42" fmla="*/ 297 w 340"/>
              <a:gd name="T43" fmla="*/ 141 h 608"/>
              <a:gd name="T44" fmla="*/ 297 w 340"/>
              <a:gd name="T45" fmla="*/ 188 h 608"/>
              <a:gd name="T46" fmla="*/ 43 w 340"/>
              <a:gd name="T47" fmla="*/ 188 h 608"/>
              <a:gd name="T48" fmla="*/ 43 w 340"/>
              <a:gd name="T49" fmla="*/ 108 h 608"/>
              <a:gd name="T50" fmla="*/ 43 w 340"/>
              <a:gd name="T51" fmla="*/ 60 h 608"/>
              <a:gd name="T52" fmla="*/ 297 w 340"/>
              <a:gd name="T53" fmla="*/ 60 h 608"/>
              <a:gd name="T54" fmla="*/ 297 w 340"/>
              <a:gd name="T55" fmla="*/ 108 h 608"/>
              <a:gd name="T56" fmla="*/ 43 w 340"/>
              <a:gd name="T57" fmla="*/ 1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0" h="608">
                <a:moveTo>
                  <a:pt x="321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599"/>
                  <a:pt x="8" y="608"/>
                  <a:pt x="19" y="608"/>
                </a:cubicBezTo>
                <a:cubicBezTo>
                  <a:pt x="321" y="608"/>
                  <a:pt x="321" y="608"/>
                  <a:pt x="321" y="608"/>
                </a:cubicBezTo>
                <a:cubicBezTo>
                  <a:pt x="332" y="608"/>
                  <a:pt x="340" y="599"/>
                  <a:pt x="340" y="588"/>
                </a:cubicBezTo>
                <a:cubicBezTo>
                  <a:pt x="340" y="19"/>
                  <a:pt x="340" y="19"/>
                  <a:pt x="340" y="19"/>
                </a:cubicBezTo>
                <a:cubicBezTo>
                  <a:pt x="340" y="8"/>
                  <a:pt x="332" y="0"/>
                  <a:pt x="321" y="0"/>
                </a:cubicBezTo>
                <a:close/>
                <a:moveTo>
                  <a:pt x="43" y="269"/>
                </a:moveTo>
                <a:cubicBezTo>
                  <a:pt x="43" y="221"/>
                  <a:pt x="43" y="221"/>
                  <a:pt x="43" y="221"/>
                </a:cubicBezTo>
                <a:cubicBezTo>
                  <a:pt x="297" y="221"/>
                  <a:pt x="297" y="221"/>
                  <a:pt x="297" y="221"/>
                </a:cubicBezTo>
                <a:cubicBezTo>
                  <a:pt x="297" y="269"/>
                  <a:pt x="297" y="269"/>
                  <a:pt x="297" y="269"/>
                </a:cubicBezTo>
                <a:lnTo>
                  <a:pt x="43" y="269"/>
                </a:lnTo>
                <a:close/>
                <a:moveTo>
                  <a:pt x="212" y="370"/>
                </a:moveTo>
                <a:cubicBezTo>
                  <a:pt x="212" y="393"/>
                  <a:pt x="193" y="412"/>
                  <a:pt x="170" y="412"/>
                </a:cubicBezTo>
                <a:cubicBezTo>
                  <a:pt x="147" y="412"/>
                  <a:pt x="128" y="393"/>
                  <a:pt x="128" y="370"/>
                </a:cubicBezTo>
                <a:cubicBezTo>
                  <a:pt x="128" y="347"/>
                  <a:pt x="147" y="328"/>
                  <a:pt x="170" y="328"/>
                </a:cubicBezTo>
                <a:cubicBezTo>
                  <a:pt x="193" y="328"/>
                  <a:pt x="212" y="347"/>
                  <a:pt x="212" y="370"/>
                </a:cubicBezTo>
                <a:close/>
                <a:moveTo>
                  <a:pt x="43" y="188"/>
                </a:moveTo>
                <a:cubicBezTo>
                  <a:pt x="43" y="141"/>
                  <a:pt x="43" y="141"/>
                  <a:pt x="43" y="141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88"/>
                  <a:pt x="297" y="188"/>
                  <a:pt x="297" y="188"/>
                </a:cubicBezTo>
                <a:lnTo>
                  <a:pt x="43" y="188"/>
                </a:lnTo>
                <a:close/>
                <a:moveTo>
                  <a:pt x="43" y="108"/>
                </a:moveTo>
                <a:cubicBezTo>
                  <a:pt x="43" y="60"/>
                  <a:pt x="43" y="60"/>
                  <a:pt x="43" y="60"/>
                </a:cubicBezTo>
                <a:cubicBezTo>
                  <a:pt x="297" y="60"/>
                  <a:pt x="297" y="60"/>
                  <a:pt x="297" y="60"/>
                </a:cubicBezTo>
                <a:cubicBezTo>
                  <a:pt x="297" y="108"/>
                  <a:pt x="297" y="108"/>
                  <a:pt x="297" y="108"/>
                </a:cubicBezTo>
                <a:lnTo>
                  <a:pt x="43" y="10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69" name="Freeform 5">
            <a:extLst>
              <a:ext uri="{FF2B5EF4-FFF2-40B4-BE49-F238E27FC236}">
                <a16:creationId xmlns:a16="http://schemas.microsoft.com/office/drawing/2014/main" id="{8041C10C-6375-44AE-B8AD-EF5AC95F4FE7}"/>
              </a:ext>
            </a:extLst>
          </p:cNvPr>
          <p:cNvSpPr>
            <a:spLocks noEditPoints="1"/>
          </p:cNvSpPr>
          <p:nvPr/>
        </p:nvSpPr>
        <p:spPr bwMode="auto">
          <a:xfrm>
            <a:off x="6963605" y="3864073"/>
            <a:ext cx="384939" cy="242823"/>
          </a:xfrm>
          <a:custGeom>
            <a:avLst/>
            <a:gdLst>
              <a:gd name="T0" fmla="*/ 789 w 792"/>
              <a:gd name="T1" fmla="*/ 371 h 850"/>
              <a:gd name="T2" fmla="*/ 789 w 792"/>
              <a:gd name="T3" fmla="*/ 160 h 850"/>
              <a:gd name="T4" fmla="*/ 538 w 792"/>
              <a:gd name="T5" fmla="*/ 10 h 850"/>
              <a:gd name="T6" fmla="*/ 125 w 792"/>
              <a:gd name="T7" fmla="*/ 41 h 850"/>
              <a:gd name="T8" fmla="*/ 2 w 792"/>
              <a:gd name="T9" fmla="*/ 265 h 850"/>
              <a:gd name="T10" fmla="*/ 15 w 792"/>
              <a:gd name="T11" fmla="*/ 322 h 850"/>
              <a:gd name="T12" fmla="*/ 2 w 792"/>
              <a:gd name="T13" fmla="*/ 477 h 850"/>
              <a:gd name="T14" fmla="*/ 3 w 792"/>
              <a:gd name="T15" fmla="*/ 561 h 850"/>
              <a:gd name="T16" fmla="*/ 2 w 792"/>
              <a:gd name="T17" fmla="*/ 683 h 850"/>
              <a:gd name="T18" fmla="*/ 99 w 792"/>
              <a:gd name="T19" fmla="*/ 801 h 850"/>
              <a:gd name="T20" fmla="*/ 126 w 792"/>
              <a:gd name="T21" fmla="*/ 812 h 850"/>
              <a:gd name="T22" fmla="*/ 222 w 792"/>
              <a:gd name="T23" fmla="*/ 837 h 850"/>
              <a:gd name="T24" fmla="*/ 396 w 792"/>
              <a:gd name="T25" fmla="*/ 850 h 850"/>
              <a:gd name="T26" fmla="*/ 690 w 792"/>
              <a:gd name="T27" fmla="*/ 803 h 850"/>
              <a:gd name="T28" fmla="*/ 789 w 792"/>
              <a:gd name="T29" fmla="*/ 574 h 850"/>
              <a:gd name="T30" fmla="*/ 135 w 792"/>
              <a:gd name="T31" fmla="*/ 695 h 850"/>
              <a:gd name="T32" fmla="*/ 236 w 792"/>
              <a:gd name="T33" fmla="*/ 719 h 850"/>
              <a:gd name="T34" fmla="*/ 338 w 792"/>
              <a:gd name="T35" fmla="*/ 729 h 850"/>
              <a:gd name="T36" fmla="*/ 706 w 792"/>
              <a:gd name="T37" fmla="*/ 675 h 850"/>
              <a:gd name="T38" fmla="*/ 709 w 792"/>
              <a:gd name="T39" fmla="*/ 614 h 850"/>
              <a:gd name="T40" fmla="*/ 409 w 792"/>
              <a:gd name="T41" fmla="*/ 678 h 850"/>
              <a:gd name="T42" fmla="*/ 214 w 792"/>
              <a:gd name="T43" fmla="*/ 663 h 850"/>
              <a:gd name="T44" fmla="*/ 82 w 792"/>
              <a:gd name="T45" fmla="*/ 614 h 850"/>
              <a:gd name="T46" fmla="*/ 101 w 792"/>
              <a:gd name="T47" fmla="*/ 596 h 850"/>
              <a:gd name="T48" fmla="*/ 125 w 792"/>
              <a:gd name="T49" fmla="*/ 605 h 850"/>
              <a:gd name="T50" fmla="*/ 310 w 792"/>
              <a:gd name="T51" fmla="*/ 641 h 850"/>
              <a:gd name="T52" fmla="*/ 409 w 792"/>
              <a:gd name="T53" fmla="*/ 644 h 850"/>
              <a:gd name="T54" fmla="*/ 691 w 792"/>
              <a:gd name="T55" fmla="*/ 595 h 850"/>
              <a:gd name="T56" fmla="*/ 135 w 792"/>
              <a:gd name="T57" fmla="*/ 489 h 850"/>
              <a:gd name="T58" fmla="*/ 143 w 792"/>
              <a:gd name="T59" fmla="*/ 557 h 850"/>
              <a:gd name="T60" fmla="*/ 236 w 792"/>
              <a:gd name="T61" fmla="*/ 567 h 850"/>
              <a:gd name="T62" fmla="*/ 338 w 792"/>
              <a:gd name="T63" fmla="*/ 567 h 850"/>
              <a:gd name="T64" fmla="*/ 338 w 792"/>
              <a:gd name="T65" fmla="*/ 591 h 850"/>
              <a:gd name="T66" fmla="*/ 738 w 792"/>
              <a:gd name="T67" fmla="*/ 450 h 850"/>
              <a:gd name="T68" fmla="*/ 648 w 792"/>
              <a:gd name="T69" fmla="*/ 436 h 850"/>
              <a:gd name="T70" fmla="*/ 331 w 792"/>
              <a:gd name="T71" fmla="*/ 471 h 850"/>
              <a:gd name="T72" fmla="*/ 135 w 792"/>
              <a:gd name="T73" fmla="*/ 434 h 850"/>
              <a:gd name="T74" fmla="*/ 53 w 792"/>
              <a:gd name="T75" fmla="*/ 364 h 850"/>
              <a:gd name="T76" fmla="*/ 102 w 792"/>
              <a:gd name="T77" fmla="*/ 383 h 850"/>
              <a:gd name="T78" fmla="*/ 204 w 792"/>
              <a:gd name="T79" fmla="*/ 413 h 850"/>
              <a:gd name="T80" fmla="*/ 312 w 792"/>
              <a:gd name="T81" fmla="*/ 428 h 850"/>
              <a:gd name="T82" fmla="*/ 411 w 792"/>
              <a:gd name="T83" fmla="*/ 431 h 850"/>
              <a:gd name="T84" fmla="*/ 735 w 792"/>
              <a:gd name="T85" fmla="*/ 359 h 850"/>
              <a:gd name="T86" fmla="*/ 135 w 792"/>
              <a:gd name="T87" fmla="*/ 275 h 850"/>
              <a:gd name="T88" fmla="*/ 135 w 792"/>
              <a:gd name="T89" fmla="*/ 341 h 850"/>
              <a:gd name="T90" fmla="*/ 236 w 792"/>
              <a:gd name="T91" fmla="*/ 368 h 850"/>
              <a:gd name="T92" fmla="*/ 338 w 792"/>
              <a:gd name="T93" fmla="*/ 378 h 850"/>
              <a:gd name="T94" fmla="*/ 706 w 792"/>
              <a:gd name="T95" fmla="*/ 256 h 850"/>
              <a:gd name="T96" fmla="*/ 709 w 792"/>
              <a:gd name="T97" fmla="*/ 194 h 850"/>
              <a:gd name="T98" fmla="*/ 409 w 792"/>
              <a:gd name="T99" fmla="*/ 259 h 850"/>
              <a:gd name="T100" fmla="*/ 214 w 792"/>
              <a:gd name="T101" fmla="*/ 243 h 850"/>
              <a:gd name="T102" fmla="*/ 82 w 792"/>
              <a:gd name="T103" fmla="*/ 194 h 850"/>
              <a:gd name="T104" fmla="*/ 260 w 792"/>
              <a:gd name="T105" fmla="*/ 62 h 850"/>
              <a:gd name="T106" fmla="*/ 535 w 792"/>
              <a:gd name="T107" fmla="*/ 63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92" h="850">
                <a:moveTo>
                  <a:pt x="789" y="567"/>
                </a:moveTo>
                <a:cubicBezTo>
                  <a:pt x="789" y="555"/>
                  <a:pt x="785" y="543"/>
                  <a:pt x="779" y="533"/>
                </a:cubicBezTo>
                <a:cubicBezTo>
                  <a:pt x="786" y="520"/>
                  <a:pt x="790" y="506"/>
                  <a:pt x="789" y="492"/>
                </a:cubicBezTo>
                <a:cubicBezTo>
                  <a:pt x="789" y="373"/>
                  <a:pt x="789" y="373"/>
                  <a:pt x="789" y="373"/>
                </a:cubicBezTo>
                <a:cubicBezTo>
                  <a:pt x="789" y="372"/>
                  <a:pt x="789" y="371"/>
                  <a:pt x="789" y="371"/>
                </a:cubicBezTo>
                <a:cubicBezTo>
                  <a:pt x="789" y="368"/>
                  <a:pt x="789" y="368"/>
                  <a:pt x="789" y="368"/>
                </a:cubicBezTo>
                <a:cubicBezTo>
                  <a:pt x="790" y="352"/>
                  <a:pt x="786" y="337"/>
                  <a:pt x="776" y="323"/>
                </a:cubicBezTo>
                <a:cubicBezTo>
                  <a:pt x="784" y="310"/>
                  <a:pt x="789" y="298"/>
                  <a:pt x="789" y="284"/>
                </a:cubicBezTo>
                <a:cubicBezTo>
                  <a:pt x="789" y="281"/>
                  <a:pt x="789" y="280"/>
                  <a:pt x="789" y="279"/>
                </a:cubicBezTo>
                <a:cubicBezTo>
                  <a:pt x="789" y="160"/>
                  <a:pt x="789" y="160"/>
                  <a:pt x="789" y="160"/>
                </a:cubicBezTo>
                <a:cubicBezTo>
                  <a:pt x="789" y="160"/>
                  <a:pt x="789" y="158"/>
                  <a:pt x="789" y="157"/>
                </a:cubicBezTo>
                <a:cubicBezTo>
                  <a:pt x="789" y="155"/>
                  <a:pt x="789" y="155"/>
                  <a:pt x="789" y="155"/>
                </a:cubicBezTo>
                <a:cubicBezTo>
                  <a:pt x="792" y="109"/>
                  <a:pt x="750" y="72"/>
                  <a:pt x="664" y="41"/>
                </a:cubicBezTo>
                <a:cubicBezTo>
                  <a:pt x="629" y="28"/>
                  <a:pt x="589" y="19"/>
                  <a:pt x="546" y="13"/>
                </a:cubicBezTo>
                <a:cubicBezTo>
                  <a:pt x="544" y="11"/>
                  <a:pt x="541" y="10"/>
                  <a:pt x="538" y="10"/>
                </a:cubicBezTo>
                <a:cubicBezTo>
                  <a:pt x="495" y="3"/>
                  <a:pt x="448" y="0"/>
                  <a:pt x="396" y="0"/>
                </a:cubicBezTo>
                <a:cubicBezTo>
                  <a:pt x="348" y="0"/>
                  <a:pt x="303" y="3"/>
                  <a:pt x="260" y="10"/>
                </a:cubicBezTo>
                <a:cubicBezTo>
                  <a:pt x="260" y="10"/>
                  <a:pt x="260" y="10"/>
                  <a:pt x="260" y="10"/>
                </a:cubicBezTo>
                <a:cubicBezTo>
                  <a:pt x="259" y="10"/>
                  <a:pt x="257" y="10"/>
                  <a:pt x="256" y="10"/>
                </a:cubicBezTo>
                <a:cubicBezTo>
                  <a:pt x="206" y="18"/>
                  <a:pt x="162" y="28"/>
                  <a:pt x="125" y="41"/>
                </a:cubicBezTo>
                <a:cubicBezTo>
                  <a:pt x="48" y="68"/>
                  <a:pt x="7" y="101"/>
                  <a:pt x="3" y="141"/>
                </a:cubicBezTo>
                <a:cubicBezTo>
                  <a:pt x="3" y="142"/>
                  <a:pt x="3" y="142"/>
                  <a:pt x="3" y="142"/>
                </a:cubicBezTo>
                <a:cubicBezTo>
                  <a:pt x="1" y="146"/>
                  <a:pt x="0" y="150"/>
                  <a:pt x="0" y="155"/>
                </a:cubicBezTo>
                <a:cubicBezTo>
                  <a:pt x="0" y="160"/>
                  <a:pt x="1" y="164"/>
                  <a:pt x="2" y="168"/>
                </a:cubicBezTo>
                <a:cubicBezTo>
                  <a:pt x="2" y="265"/>
                  <a:pt x="2" y="265"/>
                  <a:pt x="2" y="265"/>
                </a:cubicBezTo>
                <a:cubicBezTo>
                  <a:pt x="1" y="267"/>
                  <a:pt x="0" y="271"/>
                  <a:pt x="0" y="276"/>
                </a:cubicBezTo>
                <a:cubicBezTo>
                  <a:pt x="0" y="278"/>
                  <a:pt x="0" y="281"/>
                  <a:pt x="1" y="284"/>
                </a:cubicBezTo>
                <a:cubicBezTo>
                  <a:pt x="1" y="286"/>
                  <a:pt x="1" y="287"/>
                  <a:pt x="2" y="290"/>
                </a:cubicBezTo>
                <a:cubicBezTo>
                  <a:pt x="3" y="291"/>
                  <a:pt x="3" y="291"/>
                  <a:pt x="3" y="291"/>
                </a:cubicBezTo>
                <a:cubicBezTo>
                  <a:pt x="4" y="301"/>
                  <a:pt x="9" y="312"/>
                  <a:pt x="15" y="322"/>
                </a:cubicBezTo>
                <a:cubicBezTo>
                  <a:pt x="9" y="333"/>
                  <a:pt x="4" y="344"/>
                  <a:pt x="3" y="354"/>
                </a:cubicBezTo>
                <a:cubicBezTo>
                  <a:pt x="3" y="355"/>
                  <a:pt x="3" y="355"/>
                  <a:pt x="3" y="355"/>
                </a:cubicBezTo>
                <a:cubicBezTo>
                  <a:pt x="1" y="359"/>
                  <a:pt x="0" y="364"/>
                  <a:pt x="0" y="369"/>
                </a:cubicBezTo>
                <a:cubicBezTo>
                  <a:pt x="0" y="373"/>
                  <a:pt x="1" y="377"/>
                  <a:pt x="2" y="381"/>
                </a:cubicBezTo>
                <a:cubicBezTo>
                  <a:pt x="2" y="477"/>
                  <a:pt x="2" y="477"/>
                  <a:pt x="2" y="477"/>
                </a:cubicBezTo>
                <a:cubicBezTo>
                  <a:pt x="1" y="480"/>
                  <a:pt x="0" y="485"/>
                  <a:pt x="0" y="489"/>
                </a:cubicBezTo>
                <a:cubicBezTo>
                  <a:pt x="0" y="494"/>
                  <a:pt x="1" y="499"/>
                  <a:pt x="2" y="503"/>
                </a:cubicBezTo>
                <a:cubicBezTo>
                  <a:pt x="3" y="504"/>
                  <a:pt x="3" y="504"/>
                  <a:pt x="3" y="504"/>
                </a:cubicBezTo>
                <a:cubicBezTo>
                  <a:pt x="4" y="514"/>
                  <a:pt x="8" y="523"/>
                  <a:pt x="13" y="533"/>
                </a:cubicBezTo>
                <a:cubicBezTo>
                  <a:pt x="8" y="542"/>
                  <a:pt x="4" y="551"/>
                  <a:pt x="3" y="561"/>
                </a:cubicBezTo>
                <a:cubicBezTo>
                  <a:pt x="3" y="562"/>
                  <a:pt x="3" y="562"/>
                  <a:pt x="3" y="562"/>
                </a:cubicBezTo>
                <a:cubicBezTo>
                  <a:pt x="2" y="563"/>
                  <a:pt x="2" y="565"/>
                  <a:pt x="2" y="567"/>
                </a:cubicBezTo>
                <a:cubicBezTo>
                  <a:pt x="1" y="569"/>
                  <a:pt x="0" y="572"/>
                  <a:pt x="0" y="575"/>
                </a:cubicBezTo>
                <a:cubicBezTo>
                  <a:pt x="0" y="579"/>
                  <a:pt x="1" y="583"/>
                  <a:pt x="2" y="587"/>
                </a:cubicBezTo>
                <a:cubicBezTo>
                  <a:pt x="2" y="683"/>
                  <a:pt x="2" y="683"/>
                  <a:pt x="2" y="683"/>
                </a:cubicBezTo>
                <a:cubicBezTo>
                  <a:pt x="1" y="687"/>
                  <a:pt x="0" y="691"/>
                  <a:pt x="0" y="695"/>
                </a:cubicBezTo>
                <a:cubicBezTo>
                  <a:pt x="0" y="700"/>
                  <a:pt x="1" y="704"/>
                  <a:pt x="2" y="708"/>
                </a:cubicBezTo>
                <a:cubicBezTo>
                  <a:pt x="3" y="710"/>
                  <a:pt x="3" y="710"/>
                  <a:pt x="3" y="710"/>
                </a:cubicBezTo>
                <a:cubicBezTo>
                  <a:pt x="7" y="744"/>
                  <a:pt x="38" y="775"/>
                  <a:pt x="97" y="800"/>
                </a:cubicBezTo>
                <a:cubicBezTo>
                  <a:pt x="98" y="800"/>
                  <a:pt x="98" y="800"/>
                  <a:pt x="99" y="801"/>
                </a:cubicBezTo>
                <a:cubicBezTo>
                  <a:pt x="99" y="801"/>
                  <a:pt x="100" y="802"/>
                  <a:pt x="101" y="803"/>
                </a:cubicBezTo>
                <a:cubicBezTo>
                  <a:pt x="102" y="803"/>
                  <a:pt x="102" y="803"/>
                  <a:pt x="102" y="803"/>
                </a:cubicBezTo>
                <a:cubicBezTo>
                  <a:pt x="106" y="804"/>
                  <a:pt x="110" y="804"/>
                  <a:pt x="114" y="807"/>
                </a:cubicBezTo>
                <a:cubicBezTo>
                  <a:pt x="115" y="807"/>
                  <a:pt x="115" y="807"/>
                  <a:pt x="115" y="807"/>
                </a:cubicBezTo>
                <a:cubicBezTo>
                  <a:pt x="119" y="808"/>
                  <a:pt x="122" y="809"/>
                  <a:pt x="126" y="812"/>
                </a:cubicBezTo>
                <a:cubicBezTo>
                  <a:pt x="125" y="812"/>
                  <a:pt x="125" y="812"/>
                  <a:pt x="125" y="812"/>
                </a:cubicBezTo>
                <a:cubicBezTo>
                  <a:pt x="150" y="820"/>
                  <a:pt x="177" y="827"/>
                  <a:pt x="204" y="833"/>
                </a:cubicBezTo>
                <a:cubicBezTo>
                  <a:pt x="205" y="834"/>
                  <a:pt x="205" y="834"/>
                  <a:pt x="205" y="834"/>
                </a:cubicBezTo>
                <a:cubicBezTo>
                  <a:pt x="206" y="834"/>
                  <a:pt x="207" y="834"/>
                  <a:pt x="207" y="834"/>
                </a:cubicBezTo>
                <a:cubicBezTo>
                  <a:pt x="212" y="835"/>
                  <a:pt x="217" y="836"/>
                  <a:pt x="222" y="837"/>
                </a:cubicBezTo>
                <a:cubicBezTo>
                  <a:pt x="249" y="842"/>
                  <a:pt x="279" y="845"/>
                  <a:pt x="310" y="847"/>
                </a:cubicBezTo>
                <a:cubicBezTo>
                  <a:pt x="311" y="847"/>
                  <a:pt x="311" y="847"/>
                  <a:pt x="312" y="847"/>
                </a:cubicBezTo>
                <a:cubicBezTo>
                  <a:pt x="316" y="847"/>
                  <a:pt x="320" y="847"/>
                  <a:pt x="324" y="848"/>
                </a:cubicBezTo>
                <a:cubicBezTo>
                  <a:pt x="325" y="848"/>
                  <a:pt x="326" y="848"/>
                  <a:pt x="327" y="848"/>
                </a:cubicBezTo>
                <a:cubicBezTo>
                  <a:pt x="348" y="849"/>
                  <a:pt x="372" y="850"/>
                  <a:pt x="396" y="850"/>
                </a:cubicBezTo>
                <a:cubicBezTo>
                  <a:pt x="400" y="850"/>
                  <a:pt x="405" y="850"/>
                  <a:pt x="409" y="850"/>
                </a:cubicBezTo>
                <a:cubicBezTo>
                  <a:pt x="411" y="850"/>
                  <a:pt x="411" y="850"/>
                  <a:pt x="411" y="850"/>
                </a:cubicBezTo>
                <a:cubicBezTo>
                  <a:pt x="508" y="849"/>
                  <a:pt x="593" y="836"/>
                  <a:pt x="664" y="812"/>
                </a:cubicBezTo>
                <a:cubicBezTo>
                  <a:pt x="673" y="808"/>
                  <a:pt x="682" y="805"/>
                  <a:pt x="689" y="803"/>
                </a:cubicBezTo>
                <a:cubicBezTo>
                  <a:pt x="690" y="803"/>
                  <a:pt x="690" y="803"/>
                  <a:pt x="690" y="803"/>
                </a:cubicBezTo>
                <a:cubicBezTo>
                  <a:pt x="691" y="801"/>
                  <a:pt x="691" y="801"/>
                  <a:pt x="691" y="801"/>
                </a:cubicBezTo>
                <a:cubicBezTo>
                  <a:pt x="758" y="772"/>
                  <a:pt x="791" y="738"/>
                  <a:pt x="789" y="698"/>
                </a:cubicBezTo>
                <a:cubicBezTo>
                  <a:pt x="789" y="580"/>
                  <a:pt x="789" y="580"/>
                  <a:pt x="789" y="580"/>
                </a:cubicBezTo>
                <a:cubicBezTo>
                  <a:pt x="789" y="578"/>
                  <a:pt x="789" y="577"/>
                  <a:pt x="789" y="577"/>
                </a:cubicBezTo>
                <a:cubicBezTo>
                  <a:pt x="789" y="574"/>
                  <a:pt x="789" y="574"/>
                  <a:pt x="789" y="574"/>
                </a:cubicBezTo>
                <a:cubicBezTo>
                  <a:pt x="790" y="572"/>
                  <a:pt x="790" y="569"/>
                  <a:pt x="789" y="567"/>
                </a:cubicBezTo>
                <a:close/>
                <a:moveTo>
                  <a:pt x="184" y="775"/>
                </a:moveTo>
                <a:cubicBezTo>
                  <a:pt x="170" y="771"/>
                  <a:pt x="156" y="767"/>
                  <a:pt x="143" y="763"/>
                </a:cubicBezTo>
                <a:cubicBezTo>
                  <a:pt x="140" y="762"/>
                  <a:pt x="138" y="761"/>
                  <a:pt x="135" y="760"/>
                </a:cubicBezTo>
                <a:cubicBezTo>
                  <a:pt x="135" y="695"/>
                  <a:pt x="135" y="695"/>
                  <a:pt x="135" y="695"/>
                </a:cubicBezTo>
                <a:cubicBezTo>
                  <a:pt x="151" y="700"/>
                  <a:pt x="168" y="704"/>
                  <a:pt x="184" y="708"/>
                </a:cubicBezTo>
                <a:lnTo>
                  <a:pt x="184" y="775"/>
                </a:lnTo>
                <a:close/>
                <a:moveTo>
                  <a:pt x="286" y="794"/>
                </a:moveTo>
                <a:cubicBezTo>
                  <a:pt x="269" y="791"/>
                  <a:pt x="252" y="789"/>
                  <a:pt x="236" y="786"/>
                </a:cubicBezTo>
                <a:cubicBezTo>
                  <a:pt x="236" y="719"/>
                  <a:pt x="236" y="719"/>
                  <a:pt x="236" y="719"/>
                </a:cubicBezTo>
                <a:cubicBezTo>
                  <a:pt x="252" y="722"/>
                  <a:pt x="269" y="723"/>
                  <a:pt x="286" y="726"/>
                </a:cubicBezTo>
                <a:lnTo>
                  <a:pt x="286" y="794"/>
                </a:lnTo>
                <a:close/>
                <a:moveTo>
                  <a:pt x="384" y="799"/>
                </a:moveTo>
                <a:cubicBezTo>
                  <a:pt x="368" y="799"/>
                  <a:pt x="352" y="799"/>
                  <a:pt x="338" y="798"/>
                </a:cubicBezTo>
                <a:cubicBezTo>
                  <a:pt x="338" y="729"/>
                  <a:pt x="338" y="729"/>
                  <a:pt x="338" y="729"/>
                </a:cubicBezTo>
                <a:cubicBezTo>
                  <a:pt x="352" y="730"/>
                  <a:pt x="368" y="730"/>
                  <a:pt x="384" y="730"/>
                </a:cubicBezTo>
                <a:lnTo>
                  <a:pt x="384" y="799"/>
                </a:lnTo>
                <a:close/>
                <a:moveTo>
                  <a:pt x="738" y="697"/>
                </a:moveTo>
                <a:cubicBezTo>
                  <a:pt x="735" y="711"/>
                  <a:pt x="725" y="724"/>
                  <a:pt x="706" y="736"/>
                </a:cubicBezTo>
                <a:cubicBezTo>
                  <a:pt x="706" y="675"/>
                  <a:pt x="706" y="675"/>
                  <a:pt x="706" y="675"/>
                </a:cubicBezTo>
                <a:cubicBezTo>
                  <a:pt x="716" y="668"/>
                  <a:pt x="727" y="663"/>
                  <a:pt x="737" y="658"/>
                </a:cubicBezTo>
                <a:cubicBezTo>
                  <a:pt x="738" y="656"/>
                  <a:pt x="738" y="656"/>
                  <a:pt x="738" y="656"/>
                </a:cubicBezTo>
                <a:lnTo>
                  <a:pt x="738" y="697"/>
                </a:lnTo>
                <a:close/>
                <a:moveTo>
                  <a:pt x="738" y="575"/>
                </a:moveTo>
                <a:cubicBezTo>
                  <a:pt x="736" y="589"/>
                  <a:pt x="726" y="602"/>
                  <a:pt x="709" y="614"/>
                </a:cubicBezTo>
                <a:cubicBezTo>
                  <a:pt x="697" y="620"/>
                  <a:pt x="684" y="627"/>
                  <a:pt x="669" y="635"/>
                </a:cubicBezTo>
                <a:cubicBezTo>
                  <a:pt x="663" y="637"/>
                  <a:pt x="656" y="639"/>
                  <a:pt x="648" y="643"/>
                </a:cubicBezTo>
                <a:cubicBezTo>
                  <a:pt x="647" y="643"/>
                  <a:pt x="647" y="643"/>
                  <a:pt x="647" y="643"/>
                </a:cubicBezTo>
                <a:cubicBezTo>
                  <a:pt x="580" y="665"/>
                  <a:pt x="502" y="678"/>
                  <a:pt x="410" y="678"/>
                </a:cubicBezTo>
                <a:cubicBezTo>
                  <a:pt x="409" y="678"/>
                  <a:pt x="409" y="678"/>
                  <a:pt x="409" y="678"/>
                </a:cubicBezTo>
                <a:cubicBezTo>
                  <a:pt x="405" y="678"/>
                  <a:pt x="400" y="678"/>
                  <a:pt x="396" y="678"/>
                </a:cubicBezTo>
                <a:cubicBezTo>
                  <a:pt x="373" y="678"/>
                  <a:pt x="352" y="678"/>
                  <a:pt x="331" y="677"/>
                </a:cubicBezTo>
                <a:cubicBezTo>
                  <a:pt x="325" y="676"/>
                  <a:pt x="319" y="676"/>
                  <a:pt x="314" y="676"/>
                </a:cubicBezTo>
                <a:cubicBezTo>
                  <a:pt x="285" y="673"/>
                  <a:pt x="257" y="670"/>
                  <a:pt x="231" y="665"/>
                </a:cubicBezTo>
                <a:cubicBezTo>
                  <a:pt x="226" y="664"/>
                  <a:pt x="220" y="663"/>
                  <a:pt x="214" y="663"/>
                </a:cubicBezTo>
                <a:cubicBezTo>
                  <a:pt x="189" y="657"/>
                  <a:pt x="165" y="650"/>
                  <a:pt x="143" y="643"/>
                </a:cubicBezTo>
                <a:cubicBezTo>
                  <a:pt x="140" y="641"/>
                  <a:pt x="138" y="640"/>
                  <a:pt x="135" y="640"/>
                </a:cubicBezTo>
                <a:cubicBezTo>
                  <a:pt x="134" y="639"/>
                  <a:pt x="134" y="639"/>
                  <a:pt x="134" y="639"/>
                </a:cubicBezTo>
                <a:cubicBezTo>
                  <a:pt x="128" y="636"/>
                  <a:pt x="123" y="635"/>
                  <a:pt x="118" y="633"/>
                </a:cubicBezTo>
                <a:cubicBezTo>
                  <a:pt x="104" y="627"/>
                  <a:pt x="92" y="620"/>
                  <a:pt x="82" y="614"/>
                </a:cubicBezTo>
                <a:cubicBezTo>
                  <a:pt x="67" y="604"/>
                  <a:pt x="57" y="593"/>
                  <a:pt x="53" y="581"/>
                </a:cubicBezTo>
                <a:cubicBezTo>
                  <a:pt x="53" y="571"/>
                  <a:pt x="53" y="571"/>
                  <a:pt x="53" y="571"/>
                </a:cubicBezTo>
                <a:cubicBezTo>
                  <a:pt x="66" y="579"/>
                  <a:pt x="80" y="586"/>
                  <a:pt x="97" y="594"/>
                </a:cubicBezTo>
                <a:cubicBezTo>
                  <a:pt x="98" y="594"/>
                  <a:pt x="98" y="594"/>
                  <a:pt x="99" y="595"/>
                </a:cubicBezTo>
                <a:cubicBezTo>
                  <a:pt x="99" y="595"/>
                  <a:pt x="100" y="596"/>
                  <a:pt x="101" y="596"/>
                </a:cubicBezTo>
                <a:cubicBezTo>
                  <a:pt x="102" y="596"/>
                  <a:pt x="102" y="596"/>
                  <a:pt x="102" y="596"/>
                </a:cubicBezTo>
                <a:cubicBezTo>
                  <a:pt x="106" y="597"/>
                  <a:pt x="110" y="599"/>
                  <a:pt x="114" y="601"/>
                </a:cubicBezTo>
                <a:cubicBezTo>
                  <a:pt x="115" y="601"/>
                  <a:pt x="115" y="601"/>
                  <a:pt x="115" y="601"/>
                </a:cubicBezTo>
                <a:cubicBezTo>
                  <a:pt x="119" y="602"/>
                  <a:pt x="122" y="603"/>
                  <a:pt x="126" y="605"/>
                </a:cubicBezTo>
                <a:cubicBezTo>
                  <a:pt x="125" y="605"/>
                  <a:pt x="125" y="605"/>
                  <a:pt x="125" y="605"/>
                </a:cubicBezTo>
                <a:cubicBezTo>
                  <a:pt x="150" y="614"/>
                  <a:pt x="177" y="621"/>
                  <a:pt x="204" y="627"/>
                </a:cubicBezTo>
                <a:cubicBezTo>
                  <a:pt x="205" y="628"/>
                  <a:pt x="205" y="628"/>
                  <a:pt x="205" y="628"/>
                </a:cubicBezTo>
                <a:cubicBezTo>
                  <a:pt x="206" y="628"/>
                  <a:pt x="207" y="628"/>
                  <a:pt x="207" y="628"/>
                </a:cubicBezTo>
                <a:cubicBezTo>
                  <a:pt x="212" y="629"/>
                  <a:pt x="217" y="630"/>
                  <a:pt x="222" y="630"/>
                </a:cubicBezTo>
                <a:cubicBezTo>
                  <a:pt x="249" y="635"/>
                  <a:pt x="279" y="639"/>
                  <a:pt x="310" y="641"/>
                </a:cubicBezTo>
                <a:cubicBezTo>
                  <a:pt x="311" y="641"/>
                  <a:pt x="311" y="641"/>
                  <a:pt x="312" y="641"/>
                </a:cubicBezTo>
                <a:cubicBezTo>
                  <a:pt x="316" y="641"/>
                  <a:pt x="320" y="642"/>
                  <a:pt x="324" y="643"/>
                </a:cubicBezTo>
                <a:cubicBezTo>
                  <a:pt x="325" y="643"/>
                  <a:pt x="326" y="643"/>
                  <a:pt x="327" y="643"/>
                </a:cubicBezTo>
                <a:cubicBezTo>
                  <a:pt x="348" y="644"/>
                  <a:pt x="372" y="644"/>
                  <a:pt x="396" y="644"/>
                </a:cubicBezTo>
                <a:cubicBezTo>
                  <a:pt x="400" y="644"/>
                  <a:pt x="405" y="644"/>
                  <a:pt x="409" y="644"/>
                </a:cubicBezTo>
                <a:cubicBezTo>
                  <a:pt x="411" y="644"/>
                  <a:pt x="411" y="644"/>
                  <a:pt x="411" y="644"/>
                </a:cubicBezTo>
                <a:cubicBezTo>
                  <a:pt x="508" y="643"/>
                  <a:pt x="593" y="630"/>
                  <a:pt x="664" y="605"/>
                </a:cubicBezTo>
                <a:cubicBezTo>
                  <a:pt x="673" y="601"/>
                  <a:pt x="682" y="599"/>
                  <a:pt x="689" y="596"/>
                </a:cubicBezTo>
                <a:cubicBezTo>
                  <a:pt x="690" y="596"/>
                  <a:pt x="690" y="596"/>
                  <a:pt x="690" y="596"/>
                </a:cubicBezTo>
                <a:cubicBezTo>
                  <a:pt x="691" y="595"/>
                  <a:pt x="691" y="595"/>
                  <a:pt x="691" y="595"/>
                </a:cubicBezTo>
                <a:cubicBezTo>
                  <a:pt x="709" y="587"/>
                  <a:pt x="725" y="579"/>
                  <a:pt x="737" y="571"/>
                </a:cubicBezTo>
                <a:cubicBezTo>
                  <a:pt x="738" y="572"/>
                  <a:pt x="738" y="573"/>
                  <a:pt x="738" y="574"/>
                </a:cubicBezTo>
                <a:lnTo>
                  <a:pt x="738" y="575"/>
                </a:lnTo>
                <a:close/>
                <a:moveTo>
                  <a:pt x="135" y="554"/>
                </a:moveTo>
                <a:cubicBezTo>
                  <a:pt x="135" y="489"/>
                  <a:pt x="135" y="489"/>
                  <a:pt x="135" y="489"/>
                </a:cubicBezTo>
                <a:cubicBezTo>
                  <a:pt x="151" y="494"/>
                  <a:pt x="168" y="499"/>
                  <a:pt x="184" y="503"/>
                </a:cubicBezTo>
                <a:cubicBezTo>
                  <a:pt x="184" y="567"/>
                  <a:pt x="184" y="567"/>
                  <a:pt x="184" y="567"/>
                </a:cubicBezTo>
                <a:cubicBezTo>
                  <a:pt x="184" y="570"/>
                  <a:pt x="184" y="570"/>
                  <a:pt x="184" y="570"/>
                </a:cubicBezTo>
                <a:cubicBezTo>
                  <a:pt x="182" y="569"/>
                  <a:pt x="178" y="567"/>
                  <a:pt x="175" y="567"/>
                </a:cubicBezTo>
                <a:cubicBezTo>
                  <a:pt x="164" y="563"/>
                  <a:pt x="153" y="560"/>
                  <a:pt x="143" y="557"/>
                </a:cubicBezTo>
                <a:cubicBezTo>
                  <a:pt x="140" y="556"/>
                  <a:pt x="138" y="555"/>
                  <a:pt x="135" y="554"/>
                </a:cubicBezTo>
                <a:close/>
                <a:moveTo>
                  <a:pt x="286" y="567"/>
                </a:moveTo>
                <a:cubicBezTo>
                  <a:pt x="286" y="587"/>
                  <a:pt x="286" y="587"/>
                  <a:pt x="286" y="587"/>
                </a:cubicBezTo>
                <a:cubicBezTo>
                  <a:pt x="269" y="586"/>
                  <a:pt x="252" y="583"/>
                  <a:pt x="236" y="580"/>
                </a:cubicBezTo>
                <a:cubicBezTo>
                  <a:pt x="236" y="567"/>
                  <a:pt x="236" y="567"/>
                  <a:pt x="236" y="567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252" y="515"/>
                  <a:pt x="269" y="517"/>
                  <a:pt x="286" y="519"/>
                </a:cubicBezTo>
                <a:cubicBezTo>
                  <a:pt x="286" y="567"/>
                  <a:pt x="286" y="567"/>
                  <a:pt x="286" y="567"/>
                </a:cubicBezTo>
                <a:close/>
                <a:moveTo>
                  <a:pt x="338" y="591"/>
                </a:moveTo>
                <a:cubicBezTo>
                  <a:pt x="338" y="567"/>
                  <a:pt x="338" y="567"/>
                  <a:pt x="338" y="567"/>
                </a:cubicBezTo>
                <a:cubicBezTo>
                  <a:pt x="338" y="523"/>
                  <a:pt x="338" y="523"/>
                  <a:pt x="338" y="523"/>
                </a:cubicBezTo>
                <a:cubicBezTo>
                  <a:pt x="352" y="523"/>
                  <a:pt x="368" y="523"/>
                  <a:pt x="384" y="523"/>
                </a:cubicBezTo>
                <a:cubicBezTo>
                  <a:pt x="384" y="567"/>
                  <a:pt x="384" y="567"/>
                  <a:pt x="384" y="567"/>
                </a:cubicBezTo>
                <a:cubicBezTo>
                  <a:pt x="384" y="592"/>
                  <a:pt x="384" y="592"/>
                  <a:pt x="384" y="592"/>
                </a:cubicBezTo>
                <a:cubicBezTo>
                  <a:pt x="368" y="592"/>
                  <a:pt x="352" y="592"/>
                  <a:pt x="338" y="591"/>
                </a:cubicBezTo>
                <a:close/>
                <a:moveTo>
                  <a:pt x="738" y="490"/>
                </a:moveTo>
                <a:cubicBezTo>
                  <a:pt x="735" y="504"/>
                  <a:pt x="725" y="518"/>
                  <a:pt x="706" y="530"/>
                </a:cubicBezTo>
                <a:cubicBezTo>
                  <a:pt x="706" y="469"/>
                  <a:pt x="706" y="469"/>
                  <a:pt x="706" y="469"/>
                </a:cubicBezTo>
                <a:cubicBezTo>
                  <a:pt x="716" y="462"/>
                  <a:pt x="727" y="456"/>
                  <a:pt x="737" y="452"/>
                </a:cubicBezTo>
                <a:cubicBezTo>
                  <a:pt x="738" y="450"/>
                  <a:pt x="738" y="450"/>
                  <a:pt x="738" y="450"/>
                </a:cubicBezTo>
                <a:lnTo>
                  <a:pt x="738" y="490"/>
                </a:lnTo>
                <a:close/>
                <a:moveTo>
                  <a:pt x="738" y="369"/>
                </a:moveTo>
                <a:cubicBezTo>
                  <a:pt x="736" y="383"/>
                  <a:pt x="726" y="396"/>
                  <a:pt x="709" y="407"/>
                </a:cubicBezTo>
                <a:cubicBezTo>
                  <a:pt x="697" y="414"/>
                  <a:pt x="684" y="421"/>
                  <a:pt x="669" y="428"/>
                </a:cubicBezTo>
                <a:cubicBezTo>
                  <a:pt x="663" y="431"/>
                  <a:pt x="656" y="433"/>
                  <a:pt x="648" y="436"/>
                </a:cubicBezTo>
                <a:cubicBezTo>
                  <a:pt x="647" y="436"/>
                  <a:pt x="647" y="436"/>
                  <a:pt x="647" y="436"/>
                </a:cubicBezTo>
                <a:cubicBezTo>
                  <a:pt x="580" y="460"/>
                  <a:pt x="502" y="471"/>
                  <a:pt x="410" y="472"/>
                </a:cubicBezTo>
                <a:cubicBezTo>
                  <a:pt x="409" y="472"/>
                  <a:pt x="409" y="472"/>
                  <a:pt x="409" y="472"/>
                </a:cubicBezTo>
                <a:cubicBezTo>
                  <a:pt x="405" y="472"/>
                  <a:pt x="400" y="472"/>
                  <a:pt x="396" y="472"/>
                </a:cubicBezTo>
                <a:cubicBezTo>
                  <a:pt x="373" y="472"/>
                  <a:pt x="352" y="472"/>
                  <a:pt x="331" y="471"/>
                </a:cubicBezTo>
                <a:cubicBezTo>
                  <a:pt x="325" y="470"/>
                  <a:pt x="319" y="470"/>
                  <a:pt x="314" y="470"/>
                </a:cubicBezTo>
                <a:cubicBezTo>
                  <a:pt x="285" y="467"/>
                  <a:pt x="257" y="464"/>
                  <a:pt x="231" y="459"/>
                </a:cubicBezTo>
                <a:cubicBezTo>
                  <a:pt x="226" y="457"/>
                  <a:pt x="220" y="456"/>
                  <a:pt x="214" y="456"/>
                </a:cubicBezTo>
                <a:cubicBezTo>
                  <a:pt x="189" y="451"/>
                  <a:pt x="165" y="444"/>
                  <a:pt x="143" y="436"/>
                </a:cubicBezTo>
                <a:cubicBezTo>
                  <a:pt x="140" y="435"/>
                  <a:pt x="138" y="434"/>
                  <a:pt x="135" y="434"/>
                </a:cubicBezTo>
                <a:cubicBezTo>
                  <a:pt x="134" y="433"/>
                  <a:pt x="134" y="433"/>
                  <a:pt x="134" y="433"/>
                </a:cubicBezTo>
                <a:cubicBezTo>
                  <a:pt x="128" y="431"/>
                  <a:pt x="123" y="429"/>
                  <a:pt x="118" y="426"/>
                </a:cubicBezTo>
                <a:cubicBezTo>
                  <a:pt x="104" y="421"/>
                  <a:pt x="92" y="414"/>
                  <a:pt x="82" y="407"/>
                </a:cubicBezTo>
                <a:cubicBezTo>
                  <a:pt x="67" y="397"/>
                  <a:pt x="57" y="387"/>
                  <a:pt x="53" y="375"/>
                </a:cubicBezTo>
                <a:cubicBezTo>
                  <a:pt x="53" y="364"/>
                  <a:pt x="53" y="364"/>
                  <a:pt x="53" y="364"/>
                </a:cubicBezTo>
                <a:cubicBezTo>
                  <a:pt x="53" y="361"/>
                  <a:pt x="54" y="359"/>
                  <a:pt x="55" y="359"/>
                </a:cubicBezTo>
                <a:cubicBezTo>
                  <a:pt x="67" y="366"/>
                  <a:pt x="81" y="373"/>
                  <a:pt x="97" y="381"/>
                </a:cubicBezTo>
                <a:cubicBezTo>
                  <a:pt x="98" y="381"/>
                  <a:pt x="98" y="382"/>
                  <a:pt x="99" y="383"/>
                </a:cubicBezTo>
                <a:cubicBezTo>
                  <a:pt x="99" y="383"/>
                  <a:pt x="100" y="383"/>
                  <a:pt x="101" y="383"/>
                </a:cubicBezTo>
                <a:cubicBezTo>
                  <a:pt x="102" y="383"/>
                  <a:pt x="102" y="383"/>
                  <a:pt x="102" y="383"/>
                </a:cubicBezTo>
                <a:cubicBezTo>
                  <a:pt x="106" y="384"/>
                  <a:pt x="110" y="386"/>
                  <a:pt x="114" y="388"/>
                </a:cubicBezTo>
                <a:cubicBezTo>
                  <a:pt x="115" y="388"/>
                  <a:pt x="115" y="388"/>
                  <a:pt x="115" y="388"/>
                </a:cubicBezTo>
                <a:cubicBezTo>
                  <a:pt x="119" y="389"/>
                  <a:pt x="122" y="391"/>
                  <a:pt x="126" y="392"/>
                </a:cubicBezTo>
                <a:cubicBezTo>
                  <a:pt x="125" y="392"/>
                  <a:pt x="125" y="392"/>
                  <a:pt x="125" y="392"/>
                </a:cubicBezTo>
                <a:cubicBezTo>
                  <a:pt x="150" y="401"/>
                  <a:pt x="177" y="407"/>
                  <a:pt x="204" y="413"/>
                </a:cubicBezTo>
                <a:cubicBezTo>
                  <a:pt x="205" y="415"/>
                  <a:pt x="205" y="415"/>
                  <a:pt x="205" y="415"/>
                </a:cubicBezTo>
                <a:cubicBezTo>
                  <a:pt x="206" y="415"/>
                  <a:pt x="207" y="415"/>
                  <a:pt x="207" y="415"/>
                </a:cubicBezTo>
                <a:cubicBezTo>
                  <a:pt x="212" y="415"/>
                  <a:pt x="217" y="416"/>
                  <a:pt x="222" y="417"/>
                </a:cubicBezTo>
                <a:cubicBezTo>
                  <a:pt x="249" y="422"/>
                  <a:pt x="279" y="426"/>
                  <a:pt x="310" y="428"/>
                </a:cubicBezTo>
                <a:cubicBezTo>
                  <a:pt x="311" y="428"/>
                  <a:pt x="311" y="428"/>
                  <a:pt x="312" y="428"/>
                </a:cubicBezTo>
                <a:cubicBezTo>
                  <a:pt x="316" y="428"/>
                  <a:pt x="320" y="429"/>
                  <a:pt x="324" y="430"/>
                </a:cubicBezTo>
                <a:cubicBezTo>
                  <a:pt x="325" y="430"/>
                  <a:pt x="326" y="430"/>
                  <a:pt x="327" y="430"/>
                </a:cubicBezTo>
                <a:cubicBezTo>
                  <a:pt x="348" y="431"/>
                  <a:pt x="372" y="431"/>
                  <a:pt x="396" y="431"/>
                </a:cubicBezTo>
                <a:cubicBezTo>
                  <a:pt x="400" y="431"/>
                  <a:pt x="405" y="431"/>
                  <a:pt x="409" y="431"/>
                </a:cubicBezTo>
                <a:cubicBezTo>
                  <a:pt x="411" y="431"/>
                  <a:pt x="411" y="431"/>
                  <a:pt x="411" y="431"/>
                </a:cubicBezTo>
                <a:cubicBezTo>
                  <a:pt x="508" y="430"/>
                  <a:pt x="593" y="417"/>
                  <a:pt x="664" y="392"/>
                </a:cubicBezTo>
                <a:cubicBezTo>
                  <a:pt x="673" y="388"/>
                  <a:pt x="682" y="385"/>
                  <a:pt x="689" y="383"/>
                </a:cubicBezTo>
                <a:cubicBezTo>
                  <a:pt x="690" y="383"/>
                  <a:pt x="690" y="383"/>
                  <a:pt x="690" y="383"/>
                </a:cubicBezTo>
                <a:cubicBezTo>
                  <a:pt x="691" y="383"/>
                  <a:pt x="691" y="383"/>
                  <a:pt x="691" y="383"/>
                </a:cubicBezTo>
                <a:cubicBezTo>
                  <a:pt x="708" y="375"/>
                  <a:pt x="723" y="367"/>
                  <a:pt x="735" y="359"/>
                </a:cubicBezTo>
                <a:cubicBezTo>
                  <a:pt x="736" y="362"/>
                  <a:pt x="737" y="365"/>
                  <a:pt x="738" y="368"/>
                </a:cubicBezTo>
                <a:lnTo>
                  <a:pt x="738" y="369"/>
                </a:lnTo>
                <a:close/>
                <a:moveTo>
                  <a:pt x="135" y="341"/>
                </a:moveTo>
                <a:cubicBezTo>
                  <a:pt x="135" y="284"/>
                  <a:pt x="135" y="284"/>
                  <a:pt x="135" y="284"/>
                </a:cubicBezTo>
                <a:cubicBezTo>
                  <a:pt x="135" y="275"/>
                  <a:pt x="135" y="275"/>
                  <a:pt x="135" y="275"/>
                </a:cubicBezTo>
                <a:cubicBezTo>
                  <a:pt x="144" y="278"/>
                  <a:pt x="153" y="281"/>
                  <a:pt x="162" y="284"/>
                </a:cubicBezTo>
                <a:cubicBezTo>
                  <a:pt x="169" y="286"/>
                  <a:pt x="177" y="288"/>
                  <a:pt x="184" y="290"/>
                </a:cubicBezTo>
                <a:cubicBezTo>
                  <a:pt x="184" y="356"/>
                  <a:pt x="184" y="356"/>
                  <a:pt x="184" y="356"/>
                </a:cubicBezTo>
                <a:cubicBezTo>
                  <a:pt x="170" y="352"/>
                  <a:pt x="156" y="348"/>
                  <a:pt x="143" y="344"/>
                </a:cubicBezTo>
                <a:cubicBezTo>
                  <a:pt x="140" y="342"/>
                  <a:pt x="138" y="341"/>
                  <a:pt x="135" y="341"/>
                </a:cubicBezTo>
                <a:close/>
                <a:moveTo>
                  <a:pt x="236" y="368"/>
                </a:moveTo>
                <a:cubicBezTo>
                  <a:pt x="236" y="300"/>
                  <a:pt x="236" y="300"/>
                  <a:pt x="236" y="300"/>
                </a:cubicBezTo>
                <a:cubicBezTo>
                  <a:pt x="252" y="302"/>
                  <a:pt x="269" y="304"/>
                  <a:pt x="286" y="306"/>
                </a:cubicBezTo>
                <a:cubicBezTo>
                  <a:pt x="286" y="373"/>
                  <a:pt x="286" y="373"/>
                  <a:pt x="286" y="373"/>
                </a:cubicBezTo>
                <a:cubicBezTo>
                  <a:pt x="269" y="372"/>
                  <a:pt x="252" y="370"/>
                  <a:pt x="236" y="368"/>
                </a:cubicBezTo>
                <a:close/>
                <a:moveTo>
                  <a:pt x="338" y="378"/>
                </a:moveTo>
                <a:cubicBezTo>
                  <a:pt x="338" y="310"/>
                  <a:pt x="338" y="310"/>
                  <a:pt x="338" y="310"/>
                </a:cubicBezTo>
                <a:cubicBezTo>
                  <a:pt x="352" y="310"/>
                  <a:pt x="368" y="310"/>
                  <a:pt x="384" y="310"/>
                </a:cubicBezTo>
                <a:cubicBezTo>
                  <a:pt x="384" y="379"/>
                  <a:pt x="384" y="379"/>
                  <a:pt x="384" y="379"/>
                </a:cubicBezTo>
                <a:cubicBezTo>
                  <a:pt x="368" y="379"/>
                  <a:pt x="352" y="379"/>
                  <a:pt x="338" y="378"/>
                </a:cubicBezTo>
                <a:close/>
                <a:moveTo>
                  <a:pt x="738" y="277"/>
                </a:moveTo>
                <a:cubicBezTo>
                  <a:pt x="737" y="280"/>
                  <a:pt x="737" y="281"/>
                  <a:pt x="736" y="284"/>
                </a:cubicBezTo>
                <a:cubicBezTo>
                  <a:pt x="732" y="295"/>
                  <a:pt x="722" y="305"/>
                  <a:pt x="706" y="316"/>
                </a:cubicBezTo>
                <a:cubicBezTo>
                  <a:pt x="706" y="284"/>
                  <a:pt x="706" y="284"/>
                  <a:pt x="706" y="284"/>
                </a:cubicBezTo>
                <a:cubicBezTo>
                  <a:pt x="706" y="256"/>
                  <a:pt x="706" y="256"/>
                  <a:pt x="706" y="256"/>
                </a:cubicBezTo>
                <a:cubicBezTo>
                  <a:pt x="716" y="249"/>
                  <a:pt x="727" y="243"/>
                  <a:pt x="737" y="238"/>
                </a:cubicBezTo>
                <a:cubicBezTo>
                  <a:pt x="738" y="237"/>
                  <a:pt x="738" y="237"/>
                  <a:pt x="738" y="237"/>
                </a:cubicBezTo>
                <a:lnTo>
                  <a:pt x="738" y="277"/>
                </a:lnTo>
                <a:close/>
                <a:moveTo>
                  <a:pt x="738" y="155"/>
                </a:moveTo>
                <a:cubicBezTo>
                  <a:pt x="736" y="170"/>
                  <a:pt x="726" y="182"/>
                  <a:pt x="709" y="194"/>
                </a:cubicBezTo>
                <a:cubicBezTo>
                  <a:pt x="697" y="201"/>
                  <a:pt x="684" y="208"/>
                  <a:pt x="669" y="215"/>
                </a:cubicBezTo>
                <a:cubicBezTo>
                  <a:pt x="663" y="218"/>
                  <a:pt x="656" y="220"/>
                  <a:pt x="648" y="223"/>
                </a:cubicBezTo>
                <a:cubicBezTo>
                  <a:pt x="647" y="223"/>
                  <a:pt x="647" y="223"/>
                  <a:pt x="647" y="223"/>
                </a:cubicBezTo>
                <a:cubicBezTo>
                  <a:pt x="580" y="246"/>
                  <a:pt x="502" y="258"/>
                  <a:pt x="410" y="259"/>
                </a:cubicBezTo>
                <a:cubicBezTo>
                  <a:pt x="409" y="259"/>
                  <a:pt x="409" y="259"/>
                  <a:pt x="409" y="259"/>
                </a:cubicBezTo>
                <a:cubicBezTo>
                  <a:pt x="405" y="259"/>
                  <a:pt x="400" y="259"/>
                  <a:pt x="396" y="259"/>
                </a:cubicBezTo>
                <a:cubicBezTo>
                  <a:pt x="373" y="259"/>
                  <a:pt x="352" y="258"/>
                  <a:pt x="331" y="257"/>
                </a:cubicBezTo>
                <a:cubicBezTo>
                  <a:pt x="325" y="257"/>
                  <a:pt x="319" y="256"/>
                  <a:pt x="314" y="256"/>
                </a:cubicBezTo>
                <a:cubicBezTo>
                  <a:pt x="285" y="254"/>
                  <a:pt x="257" y="251"/>
                  <a:pt x="231" y="246"/>
                </a:cubicBezTo>
                <a:cubicBezTo>
                  <a:pt x="226" y="244"/>
                  <a:pt x="220" y="243"/>
                  <a:pt x="214" y="243"/>
                </a:cubicBezTo>
                <a:cubicBezTo>
                  <a:pt x="189" y="237"/>
                  <a:pt x="165" y="231"/>
                  <a:pt x="143" y="223"/>
                </a:cubicBezTo>
                <a:cubicBezTo>
                  <a:pt x="140" y="222"/>
                  <a:pt x="138" y="221"/>
                  <a:pt x="135" y="221"/>
                </a:cubicBezTo>
                <a:cubicBezTo>
                  <a:pt x="134" y="219"/>
                  <a:pt x="134" y="219"/>
                  <a:pt x="134" y="219"/>
                </a:cubicBezTo>
                <a:cubicBezTo>
                  <a:pt x="128" y="217"/>
                  <a:pt x="123" y="215"/>
                  <a:pt x="118" y="213"/>
                </a:cubicBezTo>
                <a:cubicBezTo>
                  <a:pt x="104" y="208"/>
                  <a:pt x="92" y="201"/>
                  <a:pt x="82" y="194"/>
                </a:cubicBezTo>
                <a:cubicBezTo>
                  <a:pt x="67" y="184"/>
                  <a:pt x="57" y="174"/>
                  <a:pt x="53" y="162"/>
                </a:cubicBezTo>
                <a:cubicBezTo>
                  <a:pt x="53" y="150"/>
                  <a:pt x="53" y="150"/>
                  <a:pt x="53" y="150"/>
                </a:cubicBezTo>
                <a:cubicBezTo>
                  <a:pt x="61" y="127"/>
                  <a:pt x="91" y="107"/>
                  <a:pt x="143" y="90"/>
                </a:cubicBezTo>
                <a:cubicBezTo>
                  <a:pt x="143" y="89"/>
                  <a:pt x="143" y="89"/>
                  <a:pt x="143" y="89"/>
                </a:cubicBezTo>
                <a:cubicBezTo>
                  <a:pt x="175" y="78"/>
                  <a:pt x="214" y="68"/>
                  <a:pt x="260" y="62"/>
                </a:cubicBezTo>
                <a:cubicBezTo>
                  <a:pt x="260" y="62"/>
                  <a:pt x="261" y="62"/>
                  <a:pt x="263" y="62"/>
                </a:cubicBezTo>
                <a:cubicBezTo>
                  <a:pt x="264" y="62"/>
                  <a:pt x="265" y="62"/>
                  <a:pt x="266" y="62"/>
                </a:cubicBezTo>
                <a:cubicBezTo>
                  <a:pt x="307" y="54"/>
                  <a:pt x="351" y="51"/>
                  <a:pt x="396" y="51"/>
                </a:cubicBezTo>
                <a:cubicBezTo>
                  <a:pt x="444" y="51"/>
                  <a:pt x="488" y="54"/>
                  <a:pt x="528" y="61"/>
                </a:cubicBezTo>
                <a:cubicBezTo>
                  <a:pt x="530" y="62"/>
                  <a:pt x="532" y="63"/>
                  <a:pt x="535" y="63"/>
                </a:cubicBezTo>
                <a:cubicBezTo>
                  <a:pt x="576" y="68"/>
                  <a:pt x="614" y="78"/>
                  <a:pt x="647" y="90"/>
                </a:cubicBezTo>
                <a:cubicBezTo>
                  <a:pt x="704" y="109"/>
                  <a:pt x="734" y="131"/>
                  <a:pt x="738" y="15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defTabSz="402524" latinLnBrk="0"/>
            <a:endParaRPr lang="ko-KR" altLang="en-US" sz="2400" dirty="0">
              <a:solidFill>
                <a:prstClr val="black"/>
              </a:solidFill>
              <a:latin typeface="에스코어 드림 4 Regular" panose="020B05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70" name="Freeform 5">
            <a:extLst>
              <a:ext uri="{FF2B5EF4-FFF2-40B4-BE49-F238E27FC236}">
                <a16:creationId xmlns:a16="http://schemas.microsoft.com/office/drawing/2014/main" id="{9FC241E9-0FB8-4C16-9846-ACFFDCA33F16}"/>
              </a:ext>
            </a:extLst>
          </p:cNvPr>
          <p:cNvSpPr>
            <a:spLocks noEditPoints="1"/>
          </p:cNvSpPr>
          <p:nvPr/>
        </p:nvSpPr>
        <p:spPr bwMode="auto">
          <a:xfrm>
            <a:off x="7389265" y="3864073"/>
            <a:ext cx="384939" cy="242823"/>
          </a:xfrm>
          <a:custGeom>
            <a:avLst/>
            <a:gdLst>
              <a:gd name="T0" fmla="*/ 789 w 792"/>
              <a:gd name="T1" fmla="*/ 371 h 850"/>
              <a:gd name="T2" fmla="*/ 789 w 792"/>
              <a:gd name="T3" fmla="*/ 160 h 850"/>
              <a:gd name="T4" fmla="*/ 538 w 792"/>
              <a:gd name="T5" fmla="*/ 10 h 850"/>
              <a:gd name="T6" fmla="*/ 125 w 792"/>
              <a:gd name="T7" fmla="*/ 41 h 850"/>
              <a:gd name="T8" fmla="*/ 2 w 792"/>
              <a:gd name="T9" fmla="*/ 265 h 850"/>
              <a:gd name="T10" fmla="*/ 15 w 792"/>
              <a:gd name="T11" fmla="*/ 322 h 850"/>
              <a:gd name="T12" fmla="*/ 2 w 792"/>
              <a:gd name="T13" fmla="*/ 477 h 850"/>
              <a:gd name="T14" fmla="*/ 3 w 792"/>
              <a:gd name="T15" fmla="*/ 561 h 850"/>
              <a:gd name="T16" fmla="*/ 2 w 792"/>
              <a:gd name="T17" fmla="*/ 683 h 850"/>
              <a:gd name="T18" fmla="*/ 99 w 792"/>
              <a:gd name="T19" fmla="*/ 801 h 850"/>
              <a:gd name="T20" fmla="*/ 126 w 792"/>
              <a:gd name="T21" fmla="*/ 812 h 850"/>
              <a:gd name="T22" fmla="*/ 222 w 792"/>
              <a:gd name="T23" fmla="*/ 837 h 850"/>
              <a:gd name="T24" fmla="*/ 396 w 792"/>
              <a:gd name="T25" fmla="*/ 850 h 850"/>
              <a:gd name="T26" fmla="*/ 690 w 792"/>
              <a:gd name="T27" fmla="*/ 803 h 850"/>
              <a:gd name="T28" fmla="*/ 789 w 792"/>
              <a:gd name="T29" fmla="*/ 574 h 850"/>
              <a:gd name="T30" fmla="*/ 135 w 792"/>
              <a:gd name="T31" fmla="*/ 695 h 850"/>
              <a:gd name="T32" fmla="*/ 236 w 792"/>
              <a:gd name="T33" fmla="*/ 719 h 850"/>
              <a:gd name="T34" fmla="*/ 338 w 792"/>
              <a:gd name="T35" fmla="*/ 729 h 850"/>
              <a:gd name="T36" fmla="*/ 706 w 792"/>
              <a:gd name="T37" fmla="*/ 675 h 850"/>
              <a:gd name="T38" fmla="*/ 709 w 792"/>
              <a:gd name="T39" fmla="*/ 614 h 850"/>
              <a:gd name="T40" fmla="*/ 409 w 792"/>
              <a:gd name="T41" fmla="*/ 678 h 850"/>
              <a:gd name="T42" fmla="*/ 214 w 792"/>
              <a:gd name="T43" fmla="*/ 663 h 850"/>
              <a:gd name="T44" fmla="*/ 82 w 792"/>
              <a:gd name="T45" fmla="*/ 614 h 850"/>
              <a:gd name="T46" fmla="*/ 101 w 792"/>
              <a:gd name="T47" fmla="*/ 596 h 850"/>
              <a:gd name="T48" fmla="*/ 125 w 792"/>
              <a:gd name="T49" fmla="*/ 605 h 850"/>
              <a:gd name="T50" fmla="*/ 310 w 792"/>
              <a:gd name="T51" fmla="*/ 641 h 850"/>
              <a:gd name="T52" fmla="*/ 409 w 792"/>
              <a:gd name="T53" fmla="*/ 644 h 850"/>
              <a:gd name="T54" fmla="*/ 691 w 792"/>
              <a:gd name="T55" fmla="*/ 595 h 850"/>
              <a:gd name="T56" fmla="*/ 135 w 792"/>
              <a:gd name="T57" fmla="*/ 489 h 850"/>
              <a:gd name="T58" fmla="*/ 143 w 792"/>
              <a:gd name="T59" fmla="*/ 557 h 850"/>
              <a:gd name="T60" fmla="*/ 236 w 792"/>
              <a:gd name="T61" fmla="*/ 567 h 850"/>
              <a:gd name="T62" fmla="*/ 338 w 792"/>
              <a:gd name="T63" fmla="*/ 567 h 850"/>
              <a:gd name="T64" fmla="*/ 338 w 792"/>
              <a:gd name="T65" fmla="*/ 591 h 850"/>
              <a:gd name="T66" fmla="*/ 738 w 792"/>
              <a:gd name="T67" fmla="*/ 450 h 850"/>
              <a:gd name="T68" fmla="*/ 648 w 792"/>
              <a:gd name="T69" fmla="*/ 436 h 850"/>
              <a:gd name="T70" fmla="*/ 331 w 792"/>
              <a:gd name="T71" fmla="*/ 471 h 850"/>
              <a:gd name="T72" fmla="*/ 135 w 792"/>
              <a:gd name="T73" fmla="*/ 434 h 850"/>
              <a:gd name="T74" fmla="*/ 53 w 792"/>
              <a:gd name="T75" fmla="*/ 364 h 850"/>
              <a:gd name="T76" fmla="*/ 102 w 792"/>
              <a:gd name="T77" fmla="*/ 383 h 850"/>
              <a:gd name="T78" fmla="*/ 204 w 792"/>
              <a:gd name="T79" fmla="*/ 413 h 850"/>
              <a:gd name="T80" fmla="*/ 312 w 792"/>
              <a:gd name="T81" fmla="*/ 428 h 850"/>
              <a:gd name="T82" fmla="*/ 411 w 792"/>
              <a:gd name="T83" fmla="*/ 431 h 850"/>
              <a:gd name="T84" fmla="*/ 735 w 792"/>
              <a:gd name="T85" fmla="*/ 359 h 850"/>
              <a:gd name="T86" fmla="*/ 135 w 792"/>
              <a:gd name="T87" fmla="*/ 275 h 850"/>
              <a:gd name="T88" fmla="*/ 135 w 792"/>
              <a:gd name="T89" fmla="*/ 341 h 850"/>
              <a:gd name="T90" fmla="*/ 236 w 792"/>
              <a:gd name="T91" fmla="*/ 368 h 850"/>
              <a:gd name="T92" fmla="*/ 338 w 792"/>
              <a:gd name="T93" fmla="*/ 378 h 850"/>
              <a:gd name="T94" fmla="*/ 706 w 792"/>
              <a:gd name="T95" fmla="*/ 256 h 850"/>
              <a:gd name="T96" fmla="*/ 709 w 792"/>
              <a:gd name="T97" fmla="*/ 194 h 850"/>
              <a:gd name="T98" fmla="*/ 409 w 792"/>
              <a:gd name="T99" fmla="*/ 259 h 850"/>
              <a:gd name="T100" fmla="*/ 214 w 792"/>
              <a:gd name="T101" fmla="*/ 243 h 850"/>
              <a:gd name="T102" fmla="*/ 82 w 792"/>
              <a:gd name="T103" fmla="*/ 194 h 850"/>
              <a:gd name="T104" fmla="*/ 260 w 792"/>
              <a:gd name="T105" fmla="*/ 62 h 850"/>
              <a:gd name="T106" fmla="*/ 535 w 792"/>
              <a:gd name="T107" fmla="*/ 63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92" h="850">
                <a:moveTo>
                  <a:pt x="789" y="567"/>
                </a:moveTo>
                <a:cubicBezTo>
                  <a:pt x="789" y="555"/>
                  <a:pt x="785" y="543"/>
                  <a:pt x="779" y="533"/>
                </a:cubicBezTo>
                <a:cubicBezTo>
                  <a:pt x="786" y="520"/>
                  <a:pt x="790" y="506"/>
                  <a:pt x="789" y="492"/>
                </a:cubicBezTo>
                <a:cubicBezTo>
                  <a:pt x="789" y="373"/>
                  <a:pt x="789" y="373"/>
                  <a:pt x="789" y="373"/>
                </a:cubicBezTo>
                <a:cubicBezTo>
                  <a:pt x="789" y="372"/>
                  <a:pt x="789" y="371"/>
                  <a:pt x="789" y="371"/>
                </a:cubicBezTo>
                <a:cubicBezTo>
                  <a:pt x="789" y="368"/>
                  <a:pt x="789" y="368"/>
                  <a:pt x="789" y="368"/>
                </a:cubicBezTo>
                <a:cubicBezTo>
                  <a:pt x="790" y="352"/>
                  <a:pt x="786" y="337"/>
                  <a:pt x="776" y="323"/>
                </a:cubicBezTo>
                <a:cubicBezTo>
                  <a:pt x="784" y="310"/>
                  <a:pt x="789" y="298"/>
                  <a:pt x="789" y="284"/>
                </a:cubicBezTo>
                <a:cubicBezTo>
                  <a:pt x="789" y="281"/>
                  <a:pt x="789" y="280"/>
                  <a:pt x="789" y="279"/>
                </a:cubicBezTo>
                <a:cubicBezTo>
                  <a:pt x="789" y="160"/>
                  <a:pt x="789" y="160"/>
                  <a:pt x="789" y="160"/>
                </a:cubicBezTo>
                <a:cubicBezTo>
                  <a:pt x="789" y="160"/>
                  <a:pt x="789" y="158"/>
                  <a:pt x="789" y="157"/>
                </a:cubicBezTo>
                <a:cubicBezTo>
                  <a:pt x="789" y="155"/>
                  <a:pt x="789" y="155"/>
                  <a:pt x="789" y="155"/>
                </a:cubicBezTo>
                <a:cubicBezTo>
                  <a:pt x="792" y="109"/>
                  <a:pt x="750" y="72"/>
                  <a:pt x="664" y="41"/>
                </a:cubicBezTo>
                <a:cubicBezTo>
                  <a:pt x="629" y="28"/>
                  <a:pt x="589" y="19"/>
                  <a:pt x="546" y="13"/>
                </a:cubicBezTo>
                <a:cubicBezTo>
                  <a:pt x="544" y="11"/>
                  <a:pt x="541" y="10"/>
                  <a:pt x="538" y="10"/>
                </a:cubicBezTo>
                <a:cubicBezTo>
                  <a:pt x="495" y="3"/>
                  <a:pt x="448" y="0"/>
                  <a:pt x="396" y="0"/>
                </a:cubicBezTo>
                <a:cubicBezTo>
                  <a:pt x="348" y="0"/>
                  <a:pt x="303" y="3"/>
                  <a:pt x="260" y="10"/>
                </a:cubicBezTo>
                <a:cubicBezTo>
                  <a:pt x="260" y="10"/>
                  <a:pt x="260" y="10"/>
                  <a:pt x="260" y="10"/>
                </a:cubicBezTo>
                <a:cubicBezTo>
                  <a:pt x="259" y="10"/>
                  <a:pt x="257" y="10"/>
                  <a:pt x="256" y="10"/>
                </a:cubicBezTo>
                <a:cubicBezTo>
                  <a:pt x="206" y="18"/>
                  <a:pt x="162" y="28"/>
                  <a:pt x="125" y="41"/>
                </a:cubicBezTo>
                <a:cubicBezTo>
                  <a:pt x="48" y="68"/>
                  <a:pt x="7" y="101"/>
                  <a:pt x="3" y="141"/>
                </a:cubicBezTo>
                <a:cubicBezTo>
                  <a:pt x="3" y="142"/>
                  <a:pt x="3" y="142"/>
                  <a:pt x="3" y="142"/>
                </a:cubicBezTo>
                <a:cubicBezTo>
                  <a:pt x="1" y="146"/>
                  <a:pt x="0" y="150"/>
                  <a:pt x="0" y="155"/>
                </a:cubicBezTo>
                <a:cubicBezTo>
                  <a:pt x="0" y="160"/>
                  <a:pt x="1" y="164"/>
                  <a:pt x="2" y="168"/>
                </a:cubicBezTo>
                <a:cubicBezTo>
                  <a:pt x="2" y="265"/>
                  <a:pt x="2" y="265"/>
                  <a:pt x="2" y="265"/>
                </a:cubicBezTo>
                <a:cubicBezTo>
                  <a:pt x="1" y="267"/>
                  <a:pt x="0" y="271"/>
                  <a:pt x="0" y="276"/>
                </a:cubicBezTo>
                <a:cubicBezTo>
                  <a:pt x="0" y="278"/>
                  <a:pt x="0" y="281"/>
                  <a:pt x="1" y="284"/>
                </a:cubicBezTo>
                <a:cubicBezTo>
                  <a:pt x="1" y="286"/>
                  <a:pt x="1" y="287"/>
                  <a:pt x="2" y="290"/>
                </a:cubicBezTo>
                <a:cubicBezTo>
                  <a:pt x="3" y="291"/>
                  <a:pt x="3" y="291"/>
                  <a:pt x="3" y="291"/>
                </a:cubicBezTo>
                <a:cubicBezTo>
                  <a:pt x="4" y="301"/>
                  <a:pt x="9" y="312"/>
                  <a:pt x="15" y="322"/>
                </a:cubicBezTo>
                <a:cubicBezTo>
                  <a:pt x="9" y="333"/>
                  <a:pt x="4" y="344"/>
                  <a:pt x="3" y="354"/>
                </a:cubicBezTo>
                <a:cubicBezTo>
                  <a:pt x="3" y="355"/>
                  <a:pt x="3" y="355"/>
                  <a:pt x="3" y="355"/>
                </a:cubicBezTo>
                <a:cubicBezTo>
                  <a:pt x="1" y="359"/>
                  <a:pt x="0" y="364"/>
                  <a:pt x="0" y="369"/>
                </a:cubicBezTo>
                <a:cubicBezTo>
                  <a:pt x="0" y="373"/>
                  <a:pt x="1" y="377"/>
                  <a:pt x="2" y="381"/>
                </a:cubicBezTo>
                <a:cubicBezTo>
                  <a:pt x="2" y="477"/>
                  <a:pt x="2" y="477"/>
                  <a:pt x="2" y="477"/>
                </a:cubicBezTo>
                <a:cubicBezTo>
                  <a:pt x="1" y="480"/>
                  <a:pt x="0" y="485"/>
                  <a:pt x="0" y="489"/>
                </a:cubicBezTo>
                <a:cubicBezTo>
                  <a:pt x="0" y="494"/>
                  <a:pt x="1" y="499"/>
                  <a:pt x="2" y="503"/>
                </a:cubicBezTo>
                <a:cubicBezTo>
                  <a:pt x="3" y="504"/>
                  <a:pt x="3" y="504"/>
                  <a:pt x="3" y="504"/>
                </a:cubicBezTo>
                <a:cubicBezTo>
                  <a:pt x="4" y="514"/>
                  <a:pt x="8" y="523"/>
                  <a:pt x="13" y="533"/>
                </a:cubicBezTo>
                <a:cubicBezTo>
                  <a:pt x="8" y="542"/>
                  <a:pt x="4" y="551"/>
                  <a:pt x="3" y="561"/>
                </a:cubicBezTo>
                <a:cubicBezTo>
                  <a:pt x="3" y="562"/>
                  <a:pt x="3" y="562"/>
                  <a:pt x="3" y="562"/>
                </a:cubicBezTo>
                <a:cubicBezTo>
                  <a:pt x="2" y="563"/>
                  <a:pt x="2" y="565"/>
                  <a:pt x="2" y="567"/>
                </a:cubicBezTo>
                <a:cubicBezTo>
                  <a:pt x="1" y="569"/>
                  <a:pt x="0" y="572"/>
                  <a:pt x="0" y="575"/>
                </a:cubicBezTo>
                <a:cubicBezTo>
                  <a:pt x="0" y="579"/>
                  <a:pt x="1" y="583"/>
                  <a:pt x="2" y="587"/>
                </a:cubicBezTo>
                <a:cubicBezTo>
                  <a:pt x="2" y="683"/>
                  <a:pt x="2" y="683"/>
                  <a:pt x="2" y="683"/>
                </a:cubicBezTo>
                <a:cubicBezTo>
                  <a:pt x="1" y="687"/>
                  <a:pt x="0" y="691"/>
                  <a:pt x="0" y="695"/>
                </a:cubicBezTo>
                <a:cubicBezTo>
                  <a:pt x="0" y="700"/>
                  <a:pt x="1" y="704"/>
                  <a:pt x="2" y="708"/>
                </a:cubicBezTo>
                <a:cubicBezTo>
                  <a:pt x="3" y="710"/>
                  <a:pt x="3" y="710"/>
                  <a:pt x="3" y="710"/>
                </a:cubicBezTo>
                <a:cubicBezTo>
                  <a:pt x="7" y="744"/>
                  <a:pt x="38" y="775"/>
                  <a:pt x="97" y="800"/>
                </a:cubicBezTo>
                <a:cubicBezTo>
                  <a:pt x="98" y="800"/>
                  <a:pt x="98" y="800"/>
                  <a:pt x="99" y="801"/>
                </a:cubicBezTo>
                <a:cubicBezTo>
                  <a:pt x="99" y="801"/>
                  <a:pt x="100" y="802"/>
                  <a:pt x="101" y="803"/>
                </a:cubicBezTo>
                <a:cubicBezTo>
                  <a:pt x="102" y="803"/>
                  <a:pt x="102" y="803"/>
                  <a:pt x="102" y="803"/>
                </a:cubicBezTo>
                <a:cubicBezTo>
                  <a:pt x="106" y="804"/>
                  <a:pt x="110" y="804"/>
                  <a:pt x="114" y="807"/>
                </a:cubicBezTo>
                <a:cubicBezTo>
                  <a:pt x="115" y="807"/>
                  <a:pt x="115" y="807"/>
                  <a:pt x="115" y="807"/>
                </a:cubicBezTo>
                <a:cubicBezTo>
                  <a:pt x="119" y="808"/>
                  <a:pt x="122" y="809"/>
                  <a:pt x="126" y="812"/>
                </a:cubicBezTo>
                <a:cubicBezTo>
                  <a:pt x="125" y="812"/>
                  <a:pt x="125" y="812"/>
                  <a:pt x="125" y="812"/>
                </a:cubicBezTo>
                <a:cubicBezTo>
                  <a:pt x="150" y="820"/>
                  <a:pt x="177" y="827"/>
                  <a:pt x="204" y="833"/>
                </a:cubicBezTo>
                <a:cubicBezTo>
                  <a:pt x="205" y="834"/>
                  <a:pt x="205" y="834"/>
                  <a:pt x="205" y="834"/>
                </a:cubicBezTo>
                <a:cubicBezTo>
                  <a:pt x="206" y="834"/>
                  <a:pt x="207" y="834"/>
                  <a:pt x="207" y="834"/>
                </a:cubicBezTo>
                <a:cubicBezTo>
                  <a:pt x="212" y="835"/>
                  <a:pt x="217" y="836"/>
                  <a:pt x="222" y="837"/>
                </a:cubicBezTo>
                <a:cubicBezTo>
                  <a:pt x="249" y="842"/>
                  <a:pt x="279" y="845"/>
                  <a:pt x="310" y="847"/>
                </a:cubicBezTo>
                <a:cubicBezTo>
                  <a:pt x="311" y="847"/>
                  <a:pt x="311" y="847"/>
                  <a:pt x="312" y="847"/>
                </a:cubicBezTo>
                <a:cubicBezTo>
                  <a:pt x="316" y="847"/>
                  <a:pt x="320" y="847"/>
                  <a:pt x="324" y="848"/>
                </a:cubicBezTo>
                <a:cubicBezTo>
                  <a:pt x="325" y="848"/>
                  <a:pt x="326" y="848"/>
                  <a:pt x="327" y="848"/>
                </a:cubicBezTo>
                <a:cubicBezTo>
                  <a:pt x="348" y="849"/>
                  <a:pt x="372" y="850"/>
                  <a:pt x="396" y="850"/>
                </a:cubicBezTo>
                <a:cubicBezTo>
                  <a:pt x="400" y="850"/>
                  <a:pt x="405" y="850"/>
                  <a:pt x="409" y="850"/>
                </a:cubicBezTo>
                <a:cubicBezTo>
                  <a:pt x="411" y="850"/>
                  <a:pt x="411" y="850"/>
                  <a:pt x="411" y="850"/>
                </a:cubicBezTo>
                <a:cubicBezTo>
                  <a:pt x="508" y="849"/>
                  <a:pt x="593" y="836"/>
                  <a:pt x="664" y="812"/>
                </a:cubicBezTo>
                <a:cubicBezTo>
                  <a:pt x="673" y="808"/>
                  <a:pt x="682" y="805"/>
                  <a:pt x="689" y="803"/>
                </a:cubicBezTo>
                <a:cubicBezTo>
                  <a:pt x="690" y="803"/>
                  <a:pt x="690" y="803"/>
                  <a:pt x="690" y="803"/>
                </a:cubicBezTo>
                <a:cubicBezTo>
                  <a:pt x="691" y="801"/>
                  <a:pt x="691" y="801"/>
                  <a:pt x="691" y="801"/>
                </a:cubicBezTo>
                <a:cubicBezTo>
                  <a:pt x="758" y="772"/>
                  <a:pt x="791" y="738"/>
                  <a:pt x="789" y="698"/>
                </a:cubicBezTo>
                <a:cubicBezTo>
                  <a:pt x="789" y="580"/>
                  <a:pt x="789" y="580"/>
                  <a:pt x="789" y="580"/>
                </a:cubicBezTo>
                <a:cubicBezTo>
                  <a:pt x="789" y="578"/>
                  <a:pt x="789" y="577"/>
                  <a:pt x="789" y="577"/>
                </a:cubicBezTo>
                <a:cubicBezTo>
                  <a:pt x="789" y="574"/>
                  <a:pt x="789" y="574"/>
                  <a:pt x="789" y="574"/>
                </a:cubicBezTo>
                <a:cubicBezTo>
                  <a:pt x="790" y="572"/>
                  <a:pt x="790" y="569"/>
                  <a:pt x="789" y="567"/>
                </a:cubicBezTo>
                <a:close/>
                <a:moveTo>
                  <a:pt x="184" y="775"/>
                </a:moveTo>
                <a:cubicBezTo>
                  <a:pt x="170" y="771"/>
                  <a:pt x="156" y="767"/>
                  <a:pt x="143" y="763"/>
                </a:cubicBezTo>
                <a:cubicBezTo>
                  <a:pt x="140" y="762"/>
                  <a:pt x="138" y="761"/>
                  <a:pt x="135" y="760"/>
                </a:cubicBezTo>
                <a:cubicBezTo>
                  <a:pt x="135" y="695"/>
                  <a:pt x="135" y="695"/>
                  <a:pt x="135" y="695"/>
                </a:cubicBezTo>
                <a:cubicBezTo>
                  <a:pt x="151" y="700"/>
                  <a:pt x="168" y="704"/>
                  <a:pt x="184" y="708"/>
                </a:cubicBezTo>
                <a:lnTo>
                  <a:pt x="184" y="775"/>
                </a:lnTo>
                <a:close/>
                <a:moveTo>
                  <a:pt x="286" y="794"/>
                </a:moveTo>
                <a:cubicBezTo>
                  <a:pt x="269" y="791"/>
                  <a:pt x="252" y="789"/>
                  <a:pt x="236" y="786"/>
                </a:cubicBezTo>
                <a:cubicBezTo>
                  <a:pt x="236" y="719"/>
                  <a:pt x="236" y="719"/>
                  <a:pt x="236" y="719"/>
                </a:cubicBezTo>
                <a:cubicBezTo>
                  <a:pt x="252" y="722"/>
                  <a:pt x="269" y="723"/>
                  <a:pt x="286" y="726"/>
                </a:cubicBezTo>
                <a:lnTo>
                  <a:pt x="286" y="794"/>
                </a:lnTo>
                <a:close/>
                <a:moveTo>
                  <a:pt x="384" y="799"/>
                </a:moveTo>
                <a:cubicBezTo>
                  <a:pt x="368" y="799"/>
                  <a:pt x="352" y="799"/>
                  <a:pt x="338" y="798"/>
                </a:cubicBezTo>
                <a:cubicBezTo>
                  <a:pt x="338" y="729"/>
                  <a:pt x="338" y="729"/>
                  <a:pt x="338" y="729"/>
                </a:cubicBezTo>
                <a:cubicBezTo>
                  <a:pt x="352" y="730"/>
                  <a:pt x="368" y="730"/>
                  <a:pt x="384" y="730"/>
                </a:cubicBezTo>
                <a:lnTo>
                  <a:pt x="384" y="799"/>
                </a:lnTo>
                <a:close/>
                <a:moveTo>
                  <a:pt x="738" y="697"/>
                </a:moveTo>
                <a:cubicBezTo>
                  <a:pt x="735" y="711"/>
                  <a:pt x="725" y="724"/>
                  <a:pt x="706" y="736"/>
                </a:cubicBezTo>
                <a:cubicBezTo>
                  <a:pt x="706" y="675"/>
                  <a:pt x="706" y="675"/>
                  <a:pt x="706" y="675"/>
                </a:cubicBezTo>
                <a:cubicBezTo>
                  <a:pt x="716" y="668"/>
                  <a:pt x="727" y="663"/>
                  <a:pt x="737" y="658"/>
                </a:cubicBezTo>
                <a:cubicBezTo>
                  <a:pt x="738" y="656"/>
                  <a:pt x="738" y="656"/>
                  <a:pt x="738" y="656"/>
                </a:cubicBezTo>
                <a:lnTo>
                  <a:pt x="738" y="697"/>
                </a:lnTo>
                <a:close/>
                <a:moveTo>
                  <a:pt x="738" y="575"/>
                </a:moveTo>
                <a:cubicBezTo>
                  <a:pt x="736" y="589"/>
                  <a:pt x="726" y="602"/>
                  <a:pt x="709" y="614"/>
                </a:cubicBezTo>
                <a:cubicBezTo>
                  <a:pt x="697" y="620"/>
                  <a:pt x="684" y="627"/>
                  <a:pt x="669" y="635"/>
                </a:cubicBezTo>
                <a:cubicBezTo>
                  <a:pt x="663" y="637"/>
                  <a:pt x="656" y="639"/>
                  <a:pt x="648" y="643"/>
                </a:cubicBezTo>
                <a:cubicBezTo>
                  <a:pt x="647" y="643"/>
                  <a:pt x="647" y="643"/>
                  <a:pt x="647" y="643"/>
                </a:cubicBezTo>
                <a:cubicBezTo>
                  <a:pt x="580" y="665"/>
                  <a:pt x="502" y="678"/>
                  <a:pt x="410" y="678"/>
                </a:cubicBezTo>
                <a:cubicBezTo>
                  <a:pt x="409" y="678"/>
                  <a:pt x="409" y="678"/>
                  <a:pt x="409" y="678"/>
                </a:cubicBezTo>
                <a:cubicBezTo>
                  <a:pt x="405" y="678"/>
                  <a:pt x="400" y="678"/>
                  <a:pt x="396" y="678"/>
                </a:cubicBezTo>
                <a:cubicBezTo>
                  <a:pt x="373" y="678"/>
                  <a:pt x="352" y="678"/>
                  <a:pt x="331" y="677"/>
                </a:cubicBezTo>
                <a:cubicBezTo>
                  <a:pt x="325" y="676"/>
                  <a:pt x="319" y="676"/>
                  <a:pt x="314" y="676"/>
                </a:cubicBezTo>
                <a:cubicBezTo>
                  <a:pt x="285" y="673"/>
                  <a:pt x="257" y="670"/>
                  <a:pt x="231" y="665"/>
                </a:cubicBezTo>
                <a:cubicBezTo>
                  <a:pt x="226" y="664"/>
                  <a:pt x="220" y="663"/>
                  <a:pt x="214" y="663"/>
                </a:cubicBezTo>
                <a:cubicBezTo>
                  <a:pt x="189" y="657"/>
                  <a:pt x="165" y="650"/>
                  <a:pt x="143" y="643"/>
                </a:cubicBezTo>
                <a:cubicBezTo>
                  <a:pt x="140" y="641"/>
                  <a:pt x="138" y="640"/>
                  <a:pt x="135" y="640"/>
                </a:cubicBezTo>
                <a:cubicBezTo>
                  <a:pt x="134" y="639"/>
                  <a:pt x="134" y="639"/>
                  <a:pt x="134" y="639"/>
                </a:cubicBezTo>
                <a:cubicBezTo>
                  <a:pt x="128" y="636"/>
                  <a:pt x="123" y="635"/>
                  <a:pt x="118" y="633"/>
                </a:cubicBezTo>
                <a:cubicBezTo>
                  <a:pt x="104" y="627"/>
                  <a:pt x="92" y="620"/>
                  <a:pt x="82" y="614"/>
                </a:cubicBezTo>
                <a:cubicBezTo>
                  <a:pt x="67" y="604"/>
                  <a:pt x="57" y="593"/>
                  <a:pt x="53" y="581"/>
                </a:cubicBezTo>
                <a:cubicBezTo>
                  <a:pt x="53" y="571"/>
                  <a:pt x="53" y="571"/>
                  <a:pt x="53" y="571"/>
                </a:cubicBezTo>
                <a:cubicBezTo>
                  <a:pt x="66" y="579"/>
                  <a:pt x="80" y="586"/>
                  <a:pt x="97" y="594"/>
                </a:cubicBezTo>
                <a:cubicBezTo>
                  <a:pt x="98" y="594"/>
                  <a:pt x="98" y="594"/>
                  <a:pt x="99" y="595"/>
                </a:cubicBezTo>
                <a:cubicBezTo>
                  <a:pt x="99" y="595"/>
                  <a:pt x="100" y="596"/>
                  <a:pt x="101" y="596"/>
                </a:cubicBezTo>
                <a:cubicBezTo>
                  <a:pt x="102" y="596"/>
                  <a:pt x="102" y="596"/>
                  <a:pt x="102" y="596"/>
                </a:cubicBezTo>
                <a:cubicBezTo>
                  <a:pt x="106" y="597"/>
                  <a:pt x="110" y="599"/>
                  <a:pt x="114" y="601"/>
                </a:cubicBezTo>
                <a:cubicBezTo>
                  <a:pt x="115" y="601"/>
                  <a:pt x="115" y="601"/>
                  <a:pt x="115" y="601"/>
                </a:cubicBezTo>
                <a:cubicBezTo>
                  <a:pt x="119" y="602"/>
                  <a:pt x="122" y="603"/>
                  <a:pt x="126" y="605"/>
                </a:cubicBezTo>
                <a:cubicBezTo>
                  <a:pt x="125" y="605"/>
                  <a:pt x="125" y="605"/>
                  <a:pt x="125" y="605"/>
                </a:cubicBezTo>
                <a:cubicBezTo>
                  <a:pt x="150" y="614"/>
                  <a:pt x="177" y="621"/>
                  <a:pt x="204" y="627"/>
                </a:cubicBezTo>
                <a:cubicBezTo>
                  <a:pt x="205" y="628"/>
                  <a:pt x="205" y="628"/>
                  <a:pt x="205" y="628"/>
                </a:cubicBezTo>
                <a:cubicBezTo>
                  <a:pt x="206" y="628"/>
                  <a:pt x="207" y="628"/>
                  <a:pt x="207" y="628"/>
                </a:cubicBezTo>
                <a:cubicBezTo>
                  <a:pt x="212" y="629"/>
                  <a:pt x="217" y="630"/>
                  <a:pt x="222" y="630"/>
                </a:cubicBezTo>
                <a:cubicBezTo>
                  <a:pt x="249" y="635"/>
                  <a:pt x="279" y="639"/>
                  <a:pt x="310" y="641"/>
                </a:cubicBezTo>
                <a:cubicBezTo>
                  <a:pt x="311" y="641"/>
                  <a:pt x="311" y="641"/>
                  <a:pt x="312" y="641"/>
                </a:cubicBezTo>
                <a:cubicBezTo>
                  <a:pt x="316" y="641"/>
                  <a:pt x="320" y="642"/>
                  <a:pt x="324" y="643"/>
                </a:cubicBezTo>
                <a:cubicBezTo>
                  <a:pt x="325" y="643"/>
                  <a:pt x="326" y="643"/>
                  <a:pt x="327" y="643"/>
                </a:cubicBezTo>
                <a:cubicBezTo>
                  <a:pt x="348" y="644"/>
                  <a:pt x="372" y="644"/>
                  <a:pt x="396" y="644"/>
                </a:cubicBezTo>
                <a:cubicBezTo>
                  <a:pt x="400" y="644"/>
                  <a:pt x="405" y="644"/>
                  <a:pt x="409" y="644"/>
                </a:cubicBezTo>
                <a:cubicBezTo>
                  <a:pt x="411" y="644"/>
                  <a:pt x="411" y="644"/>
                  <a:pt x="411" y="644"/>
                </a:cubicBezTo>
                <a:cubicBezTo>
                  <a:pt x="508" y="643"/>
                  <a:pt x="593" y="630"/>
                  <a:pt x="664" y="605"/>
                </a:cubicBezTo>
                <a:cubicBezTo>
                  <a:pt x="673" y="601"/>
                  <a:pt x="682" y="599"/>
                  <a:pt x="689" y="596"/>
                </a:cubicBezTo>
                <a:cubicBezTo>
                  <a:pt x="690" y="596"/>
                  <a:pt x="690" y="596"/>
                  <a:pt x="690" y="596"/>
                </a:cubicBezTo>
                <a:cubicBezTo>
                  <a:pt x="691" y="595"/>
                  <a:pt x="691" y="595"/>
                  <a:pt x="691" y="595"/>
                </a:cubicBezTo>
                <a:cubicBezTo>
                  <a:pt x="709" y="587"/>
                  <a:pt x="725" y="579"/>
                  <a:pt x="737" y="571"/>
                </a:cubicBezTo>
                <a:cubicBezTo>
                  <a:pt x="738" y="572"/>
                  <a:pt x="738" y="573"/>
                  <a:pt x="738" y="574"/>
                </a:cubicBezTo>
                <a:lnTo>
                  <a:pt x="738" y="575"/>
                </a:lnTo>
                <a:close/>
                <a:moveTo>
                  <a:pt x="135" y="554"/>
                </a:moveTo>
                <a:cubicBezTo>
                  <a:pt x="135" y="489"/>
                  <a:pt x="135" y="489"/>
                  <a:pt x="135" y="489"/>
                </a:cubicBezTo>
                <a:cubicBezTo>
                  <a:pt x="151" y="494"/>
                  <a:pt x="168" y="499"/>
                  <a:pt x="184" y="503"/>
                </a:cubicBezTo>
                <a:cubicBezTo>
                  <a:pt x="184" y="567"/>
                  <a:pt x="184" y="567"/>
                  <a:pt x="184" y="567"/>
                </a:cubicBezTo>
                <a:cubicBezTo>
                  <a:pt x="184" y="570"/>
                  <a:pt x="184" y="570"/>
                  <a:pt x="184" y="570"/>
                </a:cubicBezTo>
                <a:cubicBezTo>
                  <a:pt x="182" y="569"/>
                  <a:pt x="178" y="567"/>
                  <a:pt x="175" y="567"/>
                </a:cubicBezTo>
                <a:cubicBezTo>
                  <a:pt x="164" y="563"/>
                  <a:pt x="153" y="560"/>
                  <a:pt x="143" y="557"/>
                </a:cubicBezTo>
                <a:cubicBezTo>
                  <a:pt x="140" y="556"/>
                  <a:pt x="138" y="555"/>
                  <a:pt x="135" y="554"/>
                </a:cubicBezTo>
                <a:close/>
                <a:moveTo>
                  <a:pt x="286" y="567"/>
                </a:moveTo>
                <a:cubicBezTo>
                  <a:pt x="286" y="587"/>
                  <a:pt x="286" y="587"/>
                  <a:pt x="286" y="587"/>
                </a:cubicBezTo>
                <a:cubicBezTo>
                  <a:pt x="269" y="586"/>
                  <a:pt x="252" y="583"/>
                  <a:pt x="236" y="580"/>
                </a:cubicBezTo>
                <a:cubicBezTo>
                  <a:pt x="236" y="567"/>
                  <a:pt x="236" y="567"/>
                  <a:pt x="236" y="567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252" y="515"/>
                  <a:pt x="269" y="517"/>
                  <a:pt x="286" y="519"/>
                </a:cubicBezTo>
                <a:cubicBezTo>
                  <a:pt x="286" y="567"/>
                  <a:pt x="286" y="567"/>
                  <a:pt x="286" y="567"/>
                </a:cubicBezTo>
                <a:close/>
                <a:moveTo>
                  <a:pt x="338" y="591"/>
                </a:moveTo>
                <a:cubicBezTo>
                  <a:pt x="338" y="567"/>
                  <a:pt x="338" y="567"/>
                  <a:pt x="338" y="567"/>
                </a:cubicBezTo>
                <a:cubicBezTo>
                  <a:pt x="338" y="523"/>
                  <a:pt x="338" y="523"/>
                  <a:pt x="338" y="523"/>
                </a:cubicBezTo>
                <a:cubicBezTo>
                  <a:pt x="352" y="523"/>
                  <a:pt x="368" y="523"/>
                  <a:pt x="384" y="523"/>
                </a:cubicBezTo>
                <a:cubicBezTo>
                  <a:pt x="384" y="567"/>
                  <a:pt x="384" y="567"/>
                  <a:pt x="384" y="567"/>
                </a:cubicBezTo>
                <a:cubicBezTo>
                  <a:pt x="384" y="592"/>
                  <a:pt x="384" y="592"/>
                  <a:pt x="384" y="592"/>
                </a:cubicBezTo>
                <a:cubicBezTo>
                  <a:pt x="368" y="592"/>
                  <a:pt x="352" y="592"/>
                  <a:pt x="338" y="591"/>
                </a:cubicBezTo>
                <a:close/>
                <a:moveTo>
                  <a:pt x="738" y="490"/>
                </a:moveTo>
                <a:cubicBezTo>
                  <a:pt x="735" y="504"/>
                  <a:pt x="725" y="518"/>
                  <a:pt x="706" y="530"/>
                </a:cubicBezTo>
                <a:cubicBezTo>
                  <a:pt x="706" y="469"/>
                  <a:pt x="706" y="469"/>
                  <a:pt x="706" y="469"/>
                </a:cubicBezTo>
                <a:cubicBezTo>
                  <a:pt x="716" y="462"/>
                  <a:pt x="727" y="456"/>
                  <a:pt x="737" y="452"/>
                </a:cubicBezTo>
                <a:cubicBezTo>
                  <a:pt x="738" y="450"/>
                  <a:pt x="738" y="450"/>
                  <a:pt x="738" y="450"/>
                </a:cubicBezTo>
                <a:lnTo>
                  <a:pt x="738" y="490"/>
                </a:lnTo>
                <a:close/>
                <a:moveTo>
                  <a:pt x="738" y="369"/>
                </a:moveTo>
                <a:cubicBezTo>
                  <a:pt x="736" y="383"/>
                  <a:pt x="726" y="396"/>
                  <a:pt x="709" y="407"/>
                </a:cubicBezTo>
                <a:cubicBezTo>
                  <a:pt x="697" y="414"/>
                  <a:pt x="684" y="421"/>
                  <a:pt x="669" y="428"/>
                </a:cubicBezTo>
                <a:cubicBezTo>
                  <a:pt x="663" y="431"/>
                  <a:pt x="656" y="433"/>
                  <a:pt x="648" y="436"/>
                </a:cubicBezTo>
                <a:cubicBezTo>
                  <a:pt x="647" y="436"/>
                  <a:pt x="647" y="436"/>
                  <a:pt x="647" y="436"/>
                </a:cubicBezTo>
                <a:cubicBezTo>
                  <a:pt x="580" y="460"/>
                  <a:pt x="502" y="471"/>
                  <a:pt x="410" y="472"/>
                </a:cubicBezTo>
                <a:cubicBezTo>
                  <a:pt x="409" y="472"/>
                  <a:pt x="409" y="472"/>
                  <a:pt x="409" y="472"/>
                </a:cubicBezTo>
                <a:cubicBezTo>
                  <a:pt x="405" y="472"/>
                  <a:pt x="400" y="472"/>
                  <a:pt x="396" y="472"/>
                </a:cubicBezTo>
                <a:cubicBezTo>
                  <a:pt x="373" y="472"/>
                  <a:pt x="352" y="472"/>
                  <a:pt x="331" y="471"/>
                </a:cubicBezTo>
                <a:cubicBezTo>
                  <a:pt x="325" y="470"/>
                  <a:pt x="319" y="470"/>
                  <a:pt x="314" y="470"/>
                </a:cubicBezTo>
                <a:cubicBezTo>
                  <a:pt x="285" y="467"/>
                  <a:pt x="257" y="464"/>
                  <a:pt x="231" y="459"/>
                </a:cubicBezTo>
                <a:cubicBezTo>
                  <a:pt x="226" y="457"/>
                  <a:pt x="220" y="456"/>
                  <a:pt x="214" y="456"/>
                </a:cubicBezTo>
                <a:cubicBezTo>
                  <a:pt x="189" y="451"/>
                  <a:pt x="165" y="444"/>
                  <a:pt x="143" y="436"/>
                </a:cubicBezTo>
                <a:cubicBezTo>
                  <a:pt x="140" y="435"/>
                  <a:pt x="138" y="434"/>
                  <a:pt x="135" y="434"/>
                </a:cubicBezTo>
                <a:cubicBezTo>
                  <a:pt x="134" y="433"/>
                  <a:pt x="134" y="433"/>
                  <a:pt x="134" y="433"/>
                </a:cubicBezTo>
                <a:cubicBezTo>
                  <a:pt x="128" y="431"/>
                  <a:pt x="123" y="429"/>
                  <a:pt x="118" y="426"/>
                </a:cubicBezTo>
                <a:cubicBezTo>
                  <a:pt x="104" y="421"/>
                  <a:pt x="92" y="414"/>
                  <a:pt x="82" y="407"/>
                </a:cubicBezTo>
                <a:cubicBezTo>
                  <a:pt x="67" y="397"/>
                  <a:pt x="57" y="387"/>
                  <a:pt x="53" y="375"/>
                </a:cubicBezTo>
                <a:cubicBezTo>
                  <a:pt x="53" y="364"/>
                  <a:pt x="53" y="364"/>
                  <a:pt x="53" y="364"/>
                </a:cubicBezTo>
                <a:cubicBezTo>
                  <a:pt x="53" y="361"/>
                  <a:pt x="54" y="359"/>
                  <a:pt x="55" y="359"/>
                </a:cubicBezTo>
                <a:cubicBezTo>
                  <a:pt x="67" y="366"/>
                  <a:pt x="81" y="373"/>
                  <a:pt x="97" y="381"/>
                </a:cubicBezTo>
                <a:cubicBezTo>
                  <a:pt x="98" y="381"/>
                  <a:pt x="98" y="382"/>
                  <a:pt x="99" y="383"/>
                </a:cubicBezTo>
                <a:cubicBezTo>
                  <a:pt x="99" y="383"/>
                  <a:pt x="100" y="383"/>
                  <a:pt x="101" y="383"/>
                </a:cubicBezTo>
                <a:cubicBezTo>
                  <a:pt x="102" y="383"/>
                  <a:pt x="102" y="383"/>
                  <a:pt x="102" y="383"/>
                </a:cubicBezTo>
                <a:cubicBezTo>
                  <a:pt x="106" y="384"/>
                  <a:pt x="110" y="386"/>
                  <a:pt x="114" y="388"/>
                </a:cubicBezTo>
                <a:cubicBezTo>
                  <a:pt x="115" y="388"/>
                  <a:pt x="115" y="388"/>
                  <a:pt x="115" y="388"/>
                </a:cubicBezTo>
                <a:cubicBezTo>
                  <a:pt x="119" y="389"/>
                  <a:pt x="122" y="391"/>
                  <a:pt x="126" y="392"/>
                </a:cubicBezTo>
                <a:cubicBezTo>
                  <a:pt x="125" y="392"/>
                  <a:pt x="125" y="392"/>
                  <a:pt x="125" y="392"/>
                </a:cubicBezTo>
                <a:cubicBezTo>
                  <a:pt x="150" y="401"/>
                  <a:pt x="177" y="407"/>
                  <a:pt x="204" y="413"/>
                </a:cubicBezTo>
                <a:cubicBezTo>
                  <a:pt x="205" y="415"/>
                  <a:pt x="205" y="415"/>
                  <a:pt x="205" y="415"/>
                </a:cubicBezTo>
                <a:cubicBezTo>
                  <a:pt x="206" y="415"/>
                  <a:pt x="207" y="415"/>
                  <a:pt x="207" y="415"/>
                </a:cubicBezTo>
                <a:cubicBezTo>
                  <a:pt x="212" y="415"/>
                  <a:pt x="217" y="416"/>
                  <a:pt x="222" y="417"/>
                </a:cubicBezTo>
                <a:cubicBezTo>
                  <a:pt x="249" y="422"/>
                  <a:pt x="279" y="426"/>
                  <a:pt x="310" y="428"/>
                </a:cubicBezTo>
                <a:cubicBezTo>
                  <a:pt x="311" y="428"/>
                  <a:pt x="311" y="428"/>
                  <a:pt x="312" y="428"/>
                </a:cubicBezTo>
                <a:cubicBezTo>
                  <a:pt x="316" y="428"/>
                  <a:pt x="320" y="429"/>
                  <a:pt x="324" y="430"/>
                </a:cubicBezTo>
                <a:cubicBezTo>
                  <a:pt x="325" y="430"/>
                  <a:pt x="326" y="430"/>
                  <a:pt x="327" y="430"/>
                </a:cubicBezTo>
                <a:cubicBezTo>
                  <a:pt x="348" y="431"/>
                  <a:pt x="372" y="431"/>
                  <a:pt x="396" y="431"/>
                </a:cubicBezTo>
                <a:cubicBezTo>
                  <a:pt x="400" y="431"/>
                  <a:pt x="405" y="431"/>
                  <a:pt x="409" y="431"/>
                </a:cubicBezTo>
                <a:cubicBezTo>
                  <a:pt x="411" y="431"/>
                  <a:pt x="411" y="431"/>
                  <a:pt x="411" y="431"/>
                </a:cubicBezTo>
                <a:cubicBezTo>
                  <a:pt x="508" y="430"/>
                  <a:pt x="593" y="417"/>
                  <a:pt x="664" y="392"/>
                </a:cubicBezTo>
                <a:cubicBezTo>
                  <a:pt x="673" y="388"/>
                  <a:pt x="682" y="385"/>
                  <a:pt x="689" y="383"/>
                </a:cubicBezTo>
                <a:cubicBezTo>
                  <a:pt x="690" y="383"/>
                  <a:pt x="690" y="383"/>
                  <a:pt x="690" y="383"/>
                </a:cubicBezTo>
                <a:cubicBezTo>
                  <a:pt x="691" y="383"/>
                  <a:pt x="691" y="383"/>
                  <a:pt x="691" y="383"/>
                </a:cubicBezTo>
                <a:cubicBezTo>
                  <a:pt x="708" y="375"/>
                  <a:pt x="723" y="367"/>
                  <a:pt x="735" y="359"/>
                </a:cubicBezTo>
                <a:cubicBezTo>
                  <a:pt x="736" y="362"/>
                  <a:pt x="737" y="365"/>
                  <a:pt x="738" y="368"/>
                </a:cubicBezTo>
                <a:lnTo>
                  <a:pt x="738" y="369"/>
                </a:lnTo>
                <a:close/>
                <a:moveTo>
                  <a:pt x="135" y="341"/>
                </a:moveTo>
                <a:cubicBezTo>
                  <a:pt x="135" y="284"/>
                  <a:pt x="135" y="284"/>
                  <a:pt x="135" y="284"/>
                </a:cubicBezTo>
                <a:cubicBezTo>
                  <a:pt x="135" y="275"/>
                  <a:pt x="135" y="275"/>
                  <a:pt x="135" y="275"/>
                </a:cubicBezTo>
                <a:cubicBezTo>
                  <a:pt x="144" y="278"/>
                  <a:pt x="153" y="281"/>
                  <a:pt x="162" y="284"/>
                </a:cubicBezTo>
                <a:cubicBezTo>
                  <a:pt x="169" y="286"/>
                  <a:pt x="177" y="288"/>
                  <a:pt x="184" y="290"/>
                </a:cubicBezTo>
                <a:cubicBezTo>
                  <a:pt x="184" y="356"/>
                  <a:pt x="184" y="356"/>
                  <a:pt x="184" y="356"/>
                </a:cubicBezTo>
                <a:cubicBezTo>
                  <a:pt x="170" y="352"/>
                  <a:pt x="156" y="348"/>
                  <a:pt x="143" y="344"/>
                </a:cubicBezTo>
                <a:cubicBezTo>
                  <a:pt x="140" y="342"/>
                  <a:pt x="138" y="341"/>
                  <a:pt x="135" y="341"/>
                </a:cubicBezTo>
                <a:close/>
                <a:moveTo>
                  <a:pt x="236" y="368"/>
                </a:moveTo>
                <a:cubicBezTo>
                  <a:pt x="236" y="300"/>
                  <a:pt x="236" y="300"/>
                  <a:pt x="236" y="300"/>
                </a:cubicBezTo>
                <a:cubicBezTo>
                  <a:pt x="252" y="302"/>
                  <a:pt x="269" y="304"/>
                  <a:pt x="286" y="306"/>
                </a:cubicBezTo>
                <a:cubicBezTo>
                  <a:pt x="286" y="373"/>
                  <a:pt x="286" y="373"/>
                  <a:pt x="286" y="373"/>
                </a:cubicBezTo>
                <a:cubicBezTo>
                  <a:pt x="269" y="372"/>
                  <a:pt x="252" y="370"/>
                  <a:pt x="236" y="368"/>
                </a:cubicBezTo>
                <a:close/>
                <a:moveTo>
                  <a:pt x="338" y="378"/>
                </a:moveTo>
                <a:cubicBezTo>
                  <a:pt x="338" y="310"/>
                  <a:pt x="338" y="310"/>
                  <a:pt x="338" y="310"/>
                </a:cubicBezTo>
                <a:cubicBezTo>
                  <a:pt x="352" y="310"/>
                  <a:pt x="368" y="310"/>
                  <a:pt x="384" y="310"/>
                </a:cubicBezTo>
                <a:cubicBezTo>
                  <a:pt x="384" y="379"/>
                  <a:pt x="384" y="379"/>
                  <a:pt x="384" y="379"/>
                </a:cubicBezTo>
                <a:cubicBezTo>
                  <a:pt x="368" y="379"/>
                  <a:pt x="352" y="379"/>
                  <a:pt x="338" y="378"/>
                </a:cubicBezTo>
                <a:close/>
                <a:moveTo>
                  <a:pt x="738" y="277"/>
                </a:moveTo>
                <a:cubicBezTo>
                  <a:pt x="737" y="280"/>
                  <a:pt x="737" y="281"/>
                  <a:pt x="736" y="284"/>
                </a:cubicBezTo>
                <a:cubicBezTo>
                  <a:pt x="732" y="295"/>
                  <a:pt x="722" y="305"/>
                  <a:pt x="706" y="316"/>
                </a:cubicBezTo>
                <a:cubicBezTo>
                  <a:pt x="706" y="284"/>
                  <a:pt x="706" y="284"/>
                  <a:pt x="706" y="284"/>
                </a:cubicBezTo>
                <a:cubicBezTo>
                  <a:pt x="706" y="256"/>
                  <a:pt x="706" y="256"/>
                  <a:pt x="706" y="256"/>
                </a:cubicBezTo>
                <a:cubicBezTo>
                  <a:pt x="716" y="249"/>
                  <a:pt x="727" y="243"/>
                  <a:pt x="737" y="238"/>
                </a:cubicBezTo>
                <a:cubicBezTo>
                  <a:pt x="738" y="237"/>
                  <a:pt x="738" y="237"/>
                  <a:pt x="738" y="237"/>
                </a:cubicBezTo>
                <a:lnTo>
                  <a:pt x="738" y="277"/>
                </a:lnTo>
                <a:close/>
                <a:moveTo>
                  <a:pt x="738" y="155"/>
                </a:moveTo>
                <a:cubicBezTo>
                  <a:pt x="736" y="170"/>
                  <a:pt x="726" y="182"/>
                  <a:pt x="709" y="194"/>
                </a:cubicBezTo>
                <a:cubicBezTo>
                  <a:pt x="697" y="201"/>
                  <a:pt x="684" y="208"/>
                  <a:pt x="669" y="215"/>
                </a:cubicBezTo>
                <a:cubicBezTo>
                  <a:pt x="663" y="218"/>
                  <a:pt x="656" y="220"/>
                  <a:pt x="648" y="223"/>
                </a:cubicBezTo>
                <a:cubicBezTo>
                  <a:pt x="647" y="223"/>
                  <a:pt x="647" y="223"/>
                  <a:pt x="647" y="223"/>
                </a:cubicBezTo>
                <a:cubicBezTo>
                  <a:pt x="580" y="246"/>
                  <a:pt x="502" y="258"/>
                  <a:pt x="410" y="259"/>
                </a:cubicBezTo>
                <a:cubicBezTo>
                  <a:pt x="409" y="259"/>
                  <a:pt x="409" y="259"/>
                  <a:pt x="409" y="259"/>
                </a:cubicBezTo>
                <a:cubicBezTo>
                  <a:pt x="405" y="259"/>
                  <a:pt x="400" y="259"/>
                  <a:pt x="396" y="259"/>
                </a:cubicBezTo>
                <a:cubicBezTo>
                  <a:pt x="373" y="259"/>
                  <a:pt x="352" y="258"/>
                  <a:pt x="331" y="257"/>
                </a:cubicBezTo>
                <a:cubicBezTo>
                  <a:pt x="325" y="257"/>
                  <a:pt x="319" y="256"/>
                  <a:pt x="314" y="256"/>
                </a:cubicBezTo>
                <a:cubicBezTo>
                  <a:pt x="285" y="254"/>
                  <a:pt x="257" y="251"/>
                  <a:pt x="231" y="246"/>
                </a:cubicBezTo>
                <a:cubicBezTo>
                  <a:pt x="226" y="244"/>
                  <a:pt x="220" y="243"/>
                  <a:pt x="214" y="243"/>
                </a:cubicBezTo>
                <a:cubicBezTo>
                  <a:pt x="189" y="237"/>
                  <a:pt x="165" y="231"/>
                  <a:pt x="143" y="223"/>
                </a:cubicBezTo>
                <a:cubicBezTo>
                  <a:pt x="140" y="222"/>
                  <a:pt x="138" y="221"/>
                  <a:pt x="135" y="221"/>
                </a:cubicBezTo>
                <a:cubicBezTo>
                  <a:pt x="134" y="219"/>
                  <a:pt x="134" y="219"/>
                  <a:pt x="134" y="219"/>
                </a:cubicBezTo>
                <a:cubicBezTo>
                  <a:pt x="128" y="217"/>
                  <a:pt x="123" y="215"/>
                  <a:pt x="118" y="213"/>
                </a:cubicBezTo>
                <a:cubicBezTo>
                  <a:pt x="104" y="208"/>
                  <a:pt x="92" y="201"/>
                  <a:pt x="82" y="194"/>
                </a:cubicBezTo>
                <a:cubicBezTo>
                  <a:pt x="67" y="184"/>
                  <a:pt x="57" y="174"/>
                  <a:pt x="53" y="162"/>
                </a:cubicBezTo>
                <a:cubicBezTo>
                  <a:pt x="53" y="150"/>
                  <a:pt x="53" y="150"/>
                  <a:pt x="53" y="150"/>
                </a:cubicBezTo>
                <a:cubicBezTo>
                  <a:pt x="61" y="127"/>
                  <a:pt x="91" y="107"/>
                  <a:pt x="143" y="90"/>
                </a:cubicBezTo>
                <a:cubicBezTo>
                  <a:pt x="143" y="89"/>
                  <a:pt x="143" y="89"/>
                  <a:pt x="143" y="89"/>
                </a:cubicBezTo>
                <a:cubicBezTo>
                  <a:pt x="175" y="78"/>
                  <a:pt x="214" y="68"/>
                  <a:pt x="260" y="62"/>
                </a:cubicBezTo>
                <a:cubicBezTo>
                  <a:pt x="260" y="62"/>
                  <a:pt x="261" y="62"/>
                  <a:pt x="263" y="62"/>
                </a:cubicBezTo>
                <a:cubicBezTo>
                  <a:pt x="264" y="62"/>
                  <a:pt x="265" y="62"/>
                  <a:pt x="266" y="62"/>
                </a:cubicBezTo>
                <a:cubicBezTo>
                  <a:pt x="307" y="54"/>
                  <a:pt x="351" y="51"/>
                  <a:pt x="396" y="51"/>
                </a:cubicBezTo>
                <a:cubicBezTo>
                  <a:pt x="444" y="51"/>
                  <a:pt x="488" y="54"/>
                  <a:pt x="528" y="61"/>
                </a:cubicBezTo>
                <a:cubicBezTo>
                  <a:pt x="530" y="62"/>
                  <a:pt x="532" y="63"/>
                  <a:pt x="535" y="63"/>
                </a:cubicBezTo>
                <a:cubicBezTo>
                  <a:pt x="576" y="68"/>
                  <a:pt x="614" y="78"/>
                  <a:pt x="647" y="90"/>
                </a:cubicBezTo>
                <a:cubicBezTo>
                  <a:pt x="704" y="109"/>
                  <a:pt x="734" y="131"/>
                  <a:pt x="738" y="15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defTabSz="402524" latinLnBrk="0"/>
            <a:endParaRPr lang="ko-KR" altLang="en-US" sz="2400" dirty="0">
              <a:solidFill>
                <a:prstClr val="black"/>
              </a:solidFill>
              <a:latin typeface="에스코어 드림 4 Regular" panose="020B05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80" name="Freeform 5">
            <a:extLst>
              <a:ext uri="{FF2B5EF4-FFF2-40B4-BE49-F238E27FC236}">
                <a16:creationId xmlns:a16="http://schemas.microsoft.com/office/drawing/2014/main" id="{14AEA71B-CD29-4C76-A75F-BE7F6BEEBECD}"/>
              </a:ext>
            </a:extLst>
          </p:cNvPr>
          <p:cNvSpPr>
            <a:spLocks noEditPoints="1"/>
          </p:cNvSpPr>
          <p:nvPr/>
        </p:nvSpPr>
        <p:spPr bwMode="auto">
          <a:xfrm>
            <a:off x="7815619" y="3864073"/>
            <a:ext cx="384939" cy="242823"/>
          </a:xfrm>
          <a:custGeom>
            <a:avLst/>
            <a:gdLst>
              <a:gd name="T0" fmla="*/ 789 w 792"/>
              <a:gd name="T1" fmla="*/ 371 h 850"/>
              <a:gd name="T2" fmla="*/ 789 w 792"/>
              <a:gd name="T3" fmla="*/ 160 h 850"/>
              <a:gd name="T4" fmla="*/ 538 w 792"/>
              <a:gd name="T5" fmla="*/ 10 h 850"/>
              <a:gd name="T6" fmla="*/ 125 w 792"/>
              <a:gd name="T7" fmla="*/ 41 h 850"/>
              <a:gd name="T8" fmla="*/ 2 w 792"/>
              <a:gd name="T9" fmla="*/ 265 h 850"/>
              <a:gd name="T10" fmla="*/ 15 w 792"/>
              <a:gd name="T11" fmla="*/ 322 h 850"/>
              <a:gd name="T12" fmla="*/ 2 w 792"/>
              <a:gd name="T13" fmla="*/ 477 h 850"/>
              <a:gd name="T14" fmla="*/ 3 w 792"/>
              <a:gd name="T15" fmla="*/ 561 h 850"/>
              <a:gd name="T16" fmla="*/ 2 w 792"/>
              <a:gd name="T17" fmla="*/ 683 h 850"/>
              <a:gd name="T18" fmla="*/ 99 w 792"/>
              <a:gd name="T19" fmla="*/ 801 h 850"/>
              <a:gd name="T20" fmla="*/ 126 w 792"/>
              <a:gd name="T21" fmla="*/ 812 h 850"/>
              <a:gd name="T22" fmla="*/ 222 w 792"/>
              <a:gd name="T23" fmla="*/ 837 h 850"/>
              <a:gd name="T24" fmla="*/ 396 w 792"/>
              <a:gd name="T25" fmla="*/ 850 h 850"/>
              <a:gd name="T26" fmla="*/ 690 w 792"/>
              <a:gd name="T27" fmla="*/ 803 h 850"/>
              <a:gd name="T28" fmla="*/ 789 w 792"/>
              <a:gd name="T29" fmla="*/ 574 h 850"/>
              <a:gd name="T30" fmla="*/ 135 w 792"/>
              <a:gd name="T31" fmla="*/ 695 h 850"/>
              <a:gd name="T32" fmla="*/ 236 w 792"/>
              <a:gd name="T33" fmla="*/ 719 h 850"/>
              <a:gd name="T34" fmla="*/ 338 w 792"/>
              <a:gd name="T35" fmla="*/ 729 h 850"/>
              <a:gd name="T36" fmla="*/ 706 w 792"/>
              <a:gd name="T37" fmla="*/ 675 h 850"/>
              <a:gd name="T38" fmla="*/ 709 w 792"/>
              <a:gd name="T39" fmla="*/ 614 h 850"/>
              <a:gd name="T40" fmla="*/ 409 w 792"/>
              <a:gd name="T41" fmla="*/ 678 h 850"/>
              <a:gd name="T42" fmla="*/ 214 w 792"/>
              <a:gd name="T43" fmla="*/ 663 h 850"/>
              <a:gd name="T44" fmla="*/ 82 w 792"/>
              <a:gd name="T45" fmla="*/ 614 h 850"/>
              <a:gd name="T46" fmla="*/ 101 w 792"/>
              <a:gd name="T47" fmla="*/ 596 h 850"/>
              <a:gd name="T48" fmla="*/ 125 w 792"/>
              <a:gd name="T49" fmla="*/ 605 h 850"/>
              <a:gd name="T50" fmla="*/ 310 w 792"/>
              <a:gd name="T51" fmla="*/ 641 h 850"/>
              <a:gd name="T52" fmla="*/ 409 w 792"/>
              <a:gd name="T53" fmla="*/ 644 h 850"/>
              <a:gd name="T54" fmla="*/ 691 w 792"/>
              <a:gd name="T55" fmla="*/ 595 h 850"/>
              <a:gd name="T56" fmla="*/ 135 w 792"/>
              <a:gd name="T57" fmla="*/ 489 h 850"/>
              <a:gd name="T58" fmla="*/ 143 w 792"/>
              <a:gd name="T59" fmla="*/ 557 h 850"/>
              <a:gd name="T60" fmla="*/ 236 w 792"/>
              <a:gd name="T61" fmla="*/ 567 h 850"/>
              <a:gd name="T62" fmla="*/ 338 w 792"/>
              <a:gd name="T63" fmla="*/ 567 h 850"/>
              <a:gd name="T64" fmla="*/ 338 w 792"/>
              <a:gd name="T65" fmla="*/ 591 h 850"/>
              <a:gd name="T66" fmla="*/ 738 w 792"/>
              <a:gd name="T67" fmla="*/ 450 h 850"/>
              <a:gd name="T68" fmla="*/ 648 w 792"/>
              <a:gd name="T69" fmla="*/ 436 h 850"/>
              <a:gd name="T70" fmla="*/ 331 w 792"/>
              <a:gd name="T71" fmla="*/ 471 h 850"/>
              <a:gd name="T72" fmla="*/ 135 w 792"/>
              <a:gd name="T73" fmla="*/ 434 h 850"/>
              <a:gd name="T74" fmla="*/ 53 w 792"/>
              <a:gd name="T75" fmla="*/ 364 h 850"/>
              <a:gd name="T76" fmla="*/ 102 w 792"/>
              <a:gd name="T77" fmla="*/ 383 h 850"/>
              <a:gd name="T78" fmla="*/ 204 w 792"/>
              <a:gd name="T79" fmla="*/ 413 h 850"/>
              <a:gd name="T80" fmla="*/ 312 w 792"/>
              <a:gd name="T81" fmla="*/ 428 h 850"/>
              <a:gd name="T82" fmla="*/ 411 w 792"/>
              <a:gd name="T83" fmla="*/ 431 h 850"/>
              <a:gd name="T84" fmla="*/ 735 w 792"/>
              <a:gd name="T85" fmla="*/ 359 h 850"/>
              <a:gd name="T86" fmla="*/ 135 w 792"/>
              <a:gd name="T87" fmla="*/ 275 h 850"/>
              <a:gd name="T88" fmla="*/ 135 w 792"/>
              <a:gd name="T89" fmla="*/ 341 h 850"/>
              <a:gd name="T90" fmla="*/ 236 w 792"/>
              <a:gd name="T91" fmla="*/ 368 h 850"/>
              <a:gd name="T92" fmla="*/ 338 w 792"/>
              <a:gd name="T93" fmla="*/ 378 h 850"/>
              <a:gd name="T94" fmla="*/ 706 w 792"/>
              <a:gd name="T95" fmla="*/ 256 h 850"/>
              <a:gd name="T96" fmla="*/ 709 w 792"/>
              <a:gd name="T97" fmla="*/ 194 h 850"/>
              <a:gd name="T98" fmla="*/ 409 w 792"/>
              <a:gd name="T99" fmla="*/ 259 h 850"/>
              <a:gd name="T100" fmla="*/ 214 w 792"/>
              <a:gd name="T101" fmla="*/ 243 h 850"/>
              <a:gd name="T102" fmla="*/ 82 w 792"/>
              <a:gd name="T103" fmla="*/ 194 h 850"/>
              <a:gd name="T104" fmla="*/ 260 w 792"/>
              <a:gd name="T105" fmla="*/ 62 h 850"/>
              <a:gd name="T106" fmla="*/ 535 w 792"/>
              <a:gd name="T107" fmla="*/ 63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92" h="850">
                <a:moveTo>
                  <a:pt x="789" y="567"/>
                </a:moveTo>
                <a:cubicBezTo>
                  <a:pt x="789" y="555"/>
                  <a:pt x="785" y="543"/>
                  <a:pt x="779" y="533"/>
                </a:cubicBezTo>
                <a:cubicBezTo>
                  <a:pt x="786" y="520"/>
                  <a:pt x="790" y="506"/>
                  <a:pt x="789" y="492"/>
                </a:cubicBezTo>
                <a:cubicBezTo>
                  <a:pt x="789" y="373"/>
                  <a:pt x="789" y="373"/>
                  <a:pt x="789" y="373"/>
                </a:cubicBezTo>
                <a:cubicBezTo>
                  <a:pt x="789" y="372"/>
                  <a:pt x="789" y="371"/>
                  <a:pt x="789" y="371"/>
                </a:cubicBezTo>
                <a:cubicBezTo>
                  <a:pt x="789" y="368"/>
                  <a:pt x="789" y="368"/>
                  <a:pt x="789" y="368"/>
                </a:cubicBezTo>
                <a:cubicBezTo>
                  <a:pt x="790" y="352"/>
                  <a:pt x="786" y="337"/>
                  <a:pt x="776" y="323"/>
                </a:cubicBezTo>
                <a:cubicBezTo>
                  <a:pt x="784" y="310"/>
                  <a:pt x="789" y="298"/>
                  <a:pt x="789" y="284"/>
                </a:cubicBezTo>
                <a:cubicBezTo>
                  <a:pt x="789" y="281"/>
                  <a:pt x="789" y="280"/>
                  <a:pt x="789" y="279"/>
                </a:cubicBezTo>
                <a:cubicBezTo>
                  <a:pt x="789" y="160"/>
                  <a:pt x="789" y="160"/>
                  <a:pt x="789" y="160"/>
                </a:cubicBezTo>
                <a:cubicBezTo>
                  <a:pt x="789" y="160"/>
                  <a:pt x="789" y="158"/>
                  <a:pt x="789" y="157"/>
                </a:cubicBezTo>
                <a:cubicBezTo>
                  <a:pt x="789" y="155"/>
                  <a:pt x="789" y="155"/>
                  <a:pt x="789" y="155"/>
                </a:cubicBezTo>
                <a:cubicBezTo>
                  <a:pt x="792" y="109"/>
                  <a:pt x="750" y="72"/>
                  <a:pt x="664" y="41"/>
                </a:cubicBezTo>
                <a:cubicBezTo>
                  <a:pt x="629" y="28"/>
                  <a:pt x="589" y="19"/>
                  <a:pt x="546" y="13"/>
                </a:cubicBezTo>
                <a:cubicBezTo>
                  <a:pt x="544" y="11"/>
                  <a:pt x="541" y="10"/>
                  <a:pt x="538" y="10"/>
                </a:cubicBezTo>
                <a:cubicBezTo>
                  <a:pt x="495" y="3"/>
                  <a:pt x="448" y="0"/>
                  <a:pt x="396" y="0"/>
                </a:cubicBezTo>
                <a:cubicBezTo>
                  <a:pt x="348" y="0"/>
                  <a:pt x="303" y="3"/>
                  <a:pt x="260" y="10"/>
                </a:cubicBezTo>
                <a:cubicBezTo>
                  <a:pt x="260" y="10"/>
                  <a:pt x="260" y="10"/>
                  <a:pt x="260" y="10"/>
                </a:cubicBezTo>
                <a:cubicBezTo>
                  <a:pt x="259" y="10"/>
                  <a:pt x="257" y="10"/>
                  <a:pt x="256" y="10"/>
                </a:cubicBezTo>
                <a:cubicBezTo>
                  <a:pt x="206" y="18"/>
                  <a:pt x="162" y="28"/>
                  <a:pt x="125" y="41"/>
                </a:cubicBezTo>
                <a:cubicBezTo>
                  <a:pt x="48" y="68"/>
                  <a:pt x="7" y="101"/>
                  <a:pt x="3" y="141"/>
                </a:cubicBezTo>
                <a:cubicBezTo>
                  <a:pt x="3" y="142"/>
                  <a:pt x="3" y="142"/>
                  <a:pt x="3" y="142"/>
                </a:cubicBezTo>
                <a:cubicBezTo>
                  <a:pt x="1" y="146"/>
                  <a:pt x="0" y="150"/>
                  <a:pt x="0" y="155"/>
                </a:cubicBezTo>
                <a:cubicBezTo>
                  <a:pt x="0" y="160"/>
                  <a:pt x="1" y="164"/>
                  <a:pt x="2" y="168"/>
                </a:cubicBezTo>
                <a:cubicBezTo>
                  <a:pt x="2" y="265"/>
                  <a:pt x="2" y="265"/>
                  <a:pt x="2" y="265"/>
                </a:cubicBezTo>
                <a:cubicBezTo>
                  <a:pt x="1" y="267"/>
                  <a:pt x="0" y="271"/>
                  <a:pt x="0" y="276"/>
                </a:cubicBezTo>
                <a:cubicBezTo>
                  <a:pt x="0" y="278"/>
                  <a:pt x="0" y="281"/>
                  <a:pt x="1" y="284"/>
                </a:cubicBezTo>
                <a:cubicBezTo>
                  <a:pt x="1" y="286"/>
                  <a:pt x="1" y="287"/>
                  <a:pt x="2" y="290"/>
                </a:cubicBezTo>
                <a:cubicBezTo>
                  <a:pt x="3" y="291"/>
                  <a:pt x="3" y="291"/>
                  <a:pt x="3" y="291"/>
                </a:cubicBezTo>
                <a:cubicBezTo>
                  <a:pt x="4" y="301"/>
                  <a:pt x="9" y="312"/>
                  <a:pt x="15" y="322"/>
                </a:cubicBezTo>
                <a:cubicBezTo>
                  <a:pt x="9" y="333"/>
                  <a:pt x="4" y="344"/>
                  <a:pt x="3" y="354"/>
                </a:cubicBezTo>
                <a:cubicBezTo>
                  <a:pt x="3" y="355"/>
                  <a:pt x="3" y="355"/>
                  <a:pt x="3" y="355"/>
                </a:cubicBezTo>
                <a:cubicBezTo>
                  <a:pt x="1" y="359"/>
                  <a:pt x="0" y="364"/>
                  <a:pt x="0" y="369"/>
                </a:cubicBezTo>
                <a:cubicBezTo>
                  <a:pt x="0" y="373"/>
                  <a:pt x="1" y="377"/>
                  <a:pt x="2" y="381"/>
                </a:cubicBezTo>
                <a:cubicBezTo>
                  <a:pt x="2" y="477"/>
                  <a:pt x="2" y="477"/>
                  <a:pt x="2" y="477"/>
                </a:cubicBezTo>
                <a:cubicBezTo>
                  <a:pt x="1" y="480"/>
                  <a:pt x="0" y="485"/>
                  <a:pt x="0" y="489"/>
                </a:cubicBezTo>
                <a:cubicBezTo>
                  <a:pt x="0" y="494"/>
                  <a:pt x="1" y="499"/>
                  <a:pt x="2" y="503"/>
                </a:cubicBezTo>
                <a:cubicBezTo>
                  <a:pt x="3" y="504"/>
                  <a:pt x="3" y="504"/>
                  <a:pt x="3" y="504"/>
                </a:cubicBezTo>
                <a:cubicBezTo>
                  <a:pt x="4" y="514"/>
                  <a:pt x="8" y="523"/>
                  <a:pt x="13" y="533"/>
                </a:cubicBezTo>
                <a:cubicBezTo>
                  <a:pt x="8" y="542"/>
                  <a:pt x="4" y="551"/>
                  <a:pt x="3" y="561"/>
                </a:cubicBezTo>
                <a:cubicBezTo>
                  <a:pt x="3" y="562"/>
                  <a:pt x="3" y="562"/>
                  <a:pt x="3" y="562"/>
                </a:cubicBezTo>
                <a:cubicBezTo>
                  <a:pt x="2" y="563"/>
                  <a:pt x="2" y="565"/>
                  <a:pt x="2" y="567"/>
                </a:cubicBezTo>
                <a:cubicBezTo>
                  <a:pt x="1" y="569"/>
                  <a:pt x="0" y="572"/>
                  <a:pt x="0" y="575"/>
                </a:cubicBezTo>
                <a:cubicBezTo>
                  <a:pt x="0" y="579"/>
                  <a:pt x="1" y="583"/>
                  <a:pt x="2" y="587"/>
                </a:cubicBezTo>
                <a:cubicBezTo>
                  <a:pt x="2" y="683"/>
                  <a:pt x="2" y="683"/>
                  <a:pt x="2" y="683"/>
                </a:cubicBezTo>
                <a:cubicBezTo>
                  <a:pt x="1" y="687"/>
                  <a:pt x="0" y="691"/>
                  <a:pt x="0" y="695"/>
                </a:cubicBezTo>
                <a:cubicBezTo>
                  <a:pt x="0" y="700"/>
                  <a:pt x="1" y="704"/>
                  <a:pt x="2" y="708"/>
                </a:cubicBezTo>
                <a:cubicBezTo>
                  <a:pt x="3" y="710"/>
                  <a:pt x="3" y="710"/>
                  <a:pt x="3" y="710"/>
                </a:cubicBezTo>
                <a:cubicBezTo>
                  <a:pt x="7" y="744"/>
                  <a:pt x="38" y="775"/>
                  <a:pt x="97" y="800"/>
                </a:cubicBezTo>
                <a:cubicBezTo>
                  <a:pt x="98" y="800"/>
                  <a:pt x="98" y="800"/>
                  <a:pt x="99" y="801"/>
                </a:cubicBezTo>
                <a:cubicBezTo>
                  <a:pt x="99" y="801"/>
                  <a:pt x="100" y="802"/>
                  <a:pt x="101" y="803"/>
                </a:cubicBezTo>
                <a:cubicBezTo>
                  <a:pt x="102" y="803"/>
                  <a:pt x="102" y="803"/>
                  <a:pt x="102" y="803"/>
                </a:cubicBezTo>
                <a:cubicBezTo>
                  <a:pt x="106" y="804"/>
                  <a:pt x="110" y="804"/>
                  <a:pt x="114" y="807"/>
                </a:cubicBezTo>
                <a:cubicBezTo>
                  <a:pt x="115" y="807"/>
                  <a:pt x="115" y="807"/>
                  <a:pt x="115" y="807"/>
                </a:cubicBezTo>
                <a:cubicBezTo>
                  <a:pt x="119" y="808"/>
                  <a:pt x="122" y="809"/>
                  <a:pt x="126" y="812"/>
                </a:cubicBezTo>
                <a:cubicBezTo>
                  <a:pt x="125" y="812"/>
                  <a:pt x="125" y="812"/>
                  <a:pt x="125" y="812"/>
                </a:cubicBezTo>
                <a:cubicBezTo>
                  <a:pt x="150" y="820"/>
                  <a:pt x="177" y="827"/>
                  <a:pt x="204" y="833"/>
                </a:cubicBezTo>
                <a:cubicBezTo>
                  <a:pt x="205" y="834"/>
                  <a:pt x="205" y="834"/>
                  <a:pt x="205" y="834"/>
                </a:cubicBezTo>
                <a:cubicBezTo>
                  <a:pt x="206" y="834"/>
                  <a:pt x="207" y="834"/>
                  <a:pt x="207" y="834"/>
                </a:cubicBezTo>
                <a:cubicBezTo>
                  <a:pt x="212" y="835"/>
                  <a:pt x="217" y="836"/>
                  <a:pt x="222" y="837"/>
                </a:cubicBezTo>
                <a:cubicBezTo>
                  <a:pt x="249" y="842"/>
                  <a:pt x="279" y="845"/>
                  <a:pt x="310" y="847"/>
                </a:cubicBezTo>
                <a:cubicBezTo>
                  <a:pt x="311" y="847"/>
                  <a:pt x="311" y="847"/>
                  <a:pt x="312" y="847"/>
                </a:cubicBezTo>
                <a:cubicBezTo>
                  <a:pt x="316" y="847"/>
                  <a:pt x="320" y="847"/>
                  <a:pt x="324" y="848"/>
                </a:cubicBezTo>
                <a:cubicBezTo>
                  <a:pt x="325" y="848"/>
                  <a:pt x="326" y="848"/>
                  <a:pt x="327" y="848"/>
                </a:cubicBezTo>
                <a:cubicBezTo>
                  <a:pt x="348" y="849"/>
                  <a:pt x="372" y="850"/>
                  <a:pt x="396" y="850"/>
                </a:cubicBezTo>
                <a:cubicBezTo>
                  <a:pt x="400" y="850"/>
                  <a:pt x="405" y="850"/>
                  <a:pt x="409" y="850"/>
                </a:cubicBezTo>
                <a:cubicBezTo>
                  <a:pt x="411" y="850"/>
                  <a:pt x="411" y="850"/>
                  <a:pt x="411" y="850"/>
                </a:cubicBezTo>
                <a:cubicBezTo>
                  <a:pt x="508" y="849"/>
                  <a:pt x="593" y="836"/>
                  <a:pt x="664" y="812"/>
                </a:cubicBezTo>
                <a:cubicBezTo>
                  <a:pt x="673" y="808"/>
                  <a:pt x="682" y="805"/>
                  <a:pt x="689" y="803"/>
                </a:cubicBezTo>
                <a:cubicBezTo>
                  <a:pt x="690" y="803"/>
                  <a:pt x="690" y="803"/>
                  <a:pt x="690" y="803"/>
                </a:cubicBezTo>
                <a:cubicBezTo>
                  <a:pt x="691" y="801"/>
                  <a:pt x="691" y="801"/>
                  <a:pt x="691" y="801"/>
                </a:cubicBezTo>
                <a:cubicBezTo>
                  <a:pt x="758" y="772"/>
                  <a:pt x="791" y="738"/>
                  <a:pt x="789" y="698"/>
                </a:cubicBezTo>
                <a:cubicBezTo>
                  <a:pt x="789" y="580"/>
                  <a:pt x="789" y="580"/>
                  <a:pt x="789" y="580"/>
                </a:cubicBezTo>
                <a:cubicBezTo>
                  <a:pt x="789" y="578"/>
                  <a:pt x="789" y="577"/>
                  <a:pt x="789" y="577"/>
                </a:cubicBezTo>
                <a:cubicBezTo>
                  <a:pt x="789" y="574"/>
                  <a:pt x="789" y="574"/>
                  <a:pt x="789" y="574"/>
                </a:cubicBezTo>
                <a:cubicBezTo>
                  <a:pt x="790" y="572"/>
                  <a:pt x="790" y="569"/>
                  <a:pt x="789" y="567"/>
                </a:cubicBezTo>
                <a:close/>
                <a:moveTo>
                  <a:pt x="184" y="775"/>
                </a:moveTo>
                <a:cubicBezTo>
                  <a:pt x="170" y="771"/>
                  <a:pt x="156" y="767"/>
                  <a:pt x="143" y="763"/>
                </a:cubicBezTo>
                <a:cubicBezTo>
                  <a:pt x="140" y="762"/>
                  <a:pt x="138" y="761"/>
                  <a:pt x="135" y="760"/>
                </a:cubicBezTo>
                <a:cubicBezTo>
                  <a:pt x="135" y="695"/>
                  <a:pt x="135" y="695"/>
                  <a:pt x="135" y="695"/>
                </a:cubicBezTo>
                <a:cubicBezTo>
                  <a:pt x="151" y="700"/>
                  <a:pt x="168" y="704"/>
                  <a:pt x="184" y="708"/>
                </a:cubicBezTo>
                <a:lnTo>
                  <a:pt x="184" y="775"/>
                </a:lnTo>
                <a:close/>
                <a:moveTo>
                  <a:pt x="286" y="794"/>
                </a:moveTo>
                <a:cubicBezTo>
                  <a:pt x="269" y="791"/>
                  <a:pt x="252" y="789"/>
                  <a:pt x="236" y="786"/>
                </a:cubicBezTo>
                <a:cubicBezTo>
                  <a:pt x="236" y="719"/>
                  <a:pt x="236" y="719"/>
                  <a:pt x="236" y="719"/>
                </a:cubicBezTo>
                <a:cubicBezTo>
                  <a:pt x="252" y="722"/>
                  <a:pt x="269" y="723"/>
                  <a:pt x="286" y="726"/>
                </a:cubicBezTo>
                <a:lnTo>
                  <a:pt x="286" y="794"/>
                </a:lnTo>
                <a:close/>
                <a:moveTo>
                  <a:pt x="384" y="799"/>
                </a:moveTo>
                <a:cubicBezTo>
                  <a:pt x="368" y="799"/>
                  <a:pt x="352" y="799"/>
                  <a:pt x="338" y="798"/>
                </a:cubicBezTo>
                <a:cubicBezTo>
                  <a:pt x="338" y="729"/>
                  <a:pt x="338" y="729"/>
                  <a:pt x="338" y="729"/>
                </a:cubicBezTo>
                <a:cubicBezTo>
                  <a:pt x="352" y="730"/>
                  <a:pt x="368" y="730"/>
                  <a:pt x="384" y="730"/>
                </a:cubicBezTo>
                <a:lnTo>
                  <a:pt x="384" y="799"/>
                </a:lnTo>
                <a:close/>
                <a:moveTo>
                  <a:pt x="738" y="697"/>
                </a:moveTo>
                <a:cubicBezTo>
                  <a:pt x="735" y="711"/>
                  <a:pt x="725" y="724"/>
                  <a:pt x="706" y="736"/>
                </a:cubicBezTo>
                <a:cubicBezTo>
                  <a:pt x="706" y="675"/>
                  <a:pt x="706" y="675"/>
                  <a:pt x="706" y="675"/>
                </a:cubicBezTo>
                <a:cubicBezTo>
                  <a:pt x="716" y="668"/>
                  <a:pt x="727" y="663"/>
                  <a:pt x="737" y="658"/>
                </a:cubicBezTo>
                <a:cubicBezTo>
                  <a:pt x="738" y="656"/>
                  <a:pt x="738" y="656"/>
                  <a:pt x="738" y="656"/>
                </a:cubicBezTo>
                <a:lnTo>
                  <a:pt x="738" y="697"/>
                </a:lnTo>
                <a:close/>
                <a:moveTo>
                  <a:pt x="738" y="575"/>
                </a:moveTo>
                <a:cubicBezTo>
                  <a:pt x="736" y="589"/>
                  <a:pt x="726" y="602"/>
                  <a:pt x="709" y="614"/>
                </a:cubicBezTo>
                <a:cubicBezTo>
                  <a:pt x="697" y="620"/>
                  <a:pt x="684" y="627"/>
                  <a:pt x="669" y="635"/>
                </a:cubicBezTo>
                <a:cubicBezTo>
                  <a:pt x="663" y="637"/>
                  <a:pt x="656" y="639"/>
                  <a:pt x="648" y="643"/>
                </a:cubicBezTo>
                <a:cubicBezTo>
                  <a:pt x="647" y="643"/>
                  <a:pt x="647" y="643"/>
                  <a:pt x="647" y="643"/>
                </a:cubicBezTo>
                <a:cubicBezTo>
                  <a:pt x="580" y="665"/>
                  <a:pt x="502" y="678"/>
                  <a:pt x="410" y="678"/>
                </a:cubicBezTo>
                <a:cubicBezTo>
                  <a:pt x="409" y="678"/>
                  <a:pt x="409" y="678"/>
                  <a:pt x="409" y="678"/>
                </a:cubicBezTo>
                <a:cubicBezTo>
                  <a:pt x="405" y="678"/>
                  <a:pt x="400" y="678"/>
                  <a:pt x="396" y="678"/>
                </a:cubicBezTo>
                <a:cubicBezTo>
                  <a:pt x="373" y="678"/>
                  <a:pt x="352" y="678"/>
                  <a:pt x="331" y="677"/>
                </a:cubicBezTo>
                <a:cubicBezTo>
                  <a:pt x="325" y="676"/>
                  <a:pt x="319" y="676"/>
                  <a:pt x="314" y="676"/>
                </a:cubicBezTo>
                <a:cubicBezTo>
                  <a:pt x="285" y="673"/>
                  <a:pt x="257" y="670"/>
                  <a:pt x="231" y="665"/>
                </a:cubicBezTo>
                <a:cubicBezTo>
                  <a:pt x="226" y="664"/>
                  <a:pt x="220" y="663"/>
                  <a:pt x="214" y="663"/>
                </a:cubicBezTo>
                <a:cubicBezTo>
                  <a:pt x="189" y="657"/>
                  <a:pt x="165" y="650"/>
                  <a:pt x="143" y="643"/>
                </a:cubicBezTo>
                <a:cubicBezTo>
                  <a:pt x="140" y="641"/>
                  <a:pt x="138" y="640"/>
                  <a:pt x="135" y="640"/>
                </a:cubicBezTo>
                <a:cubicBezTo>
                  <a:pt x="134" y="639"/>
                  <a:pt x="134" y="639"/>
                  <a:pt x="134" y="639"/>
                </a:cubicBezTo>
                <a:cubicBezTo>
                  <a:pt x="128" y="636"/>
                  <a:pt x="123" y="635"/>
                  <a:pt x="118" y="633"/>
                </a:cubicBezTo>
                <a:cubicBezTo>
                  <a:pt x="104" y="627"/>
                  <a:pt x="92" y="620"/>
                  <a:pt x="82" y="614"/>
                </a:cubicBezTo>
                <a:cubicBezTo>
                  <a:pt x="67" y="604"/>
                  <a:pt x="57" y="593"/>
                  <a:pt x="53" y="581"/>
                </a:cubicBezTo>
                <a:cubicBezTo>
                  <a:pt x="53" y="571"/>
                  <a:pt x="53" y="571"/>
                  <a:pt x="53" y="571"/>
                </a:cubicBezTo>
                <a:cubicBezTo>
                  <a:pt x="66" y="579"/>
                  <a:pt x="80" y="586"/>
                  <a:pt x="97" y="594"/>
                </a:cubicBezTo>
                <a:cubicBezTo>
                  <a:pt x="98" y="594"/>
                  <a:pt x="98" y="594"/>
                  <a:pt x="99" y="595"/>
                </a:cubicBezTo>
                <a:cubicBezTo>
                  <a:pt x="99" y="595"/>
                  <a:pt x="100" y="596"/>
                  <a:pt x="101" y="596"/>
                </a:cubicBezTo>
                <a:cubicBezTo>
                  <a:pt x="102" y="596"/>
                  <a:pt x="102" y="596"/>
                  <a:pt x="102" y="596"/>
                </a:cubicBezTo>
                <a:cubicBezTo>
                  <a:pt x="106" y="597"/>
                  <a:pt x="110" y="599"/>
                  <a:pt x="114" y="601"/>
                </a:cubicBezTo>
                <a:cubicBezTo>
                  <a:pt x="115" y="601"/>
                  <a:pt x="115" y="601"/>
                  <a:pt x="115" y="601"/>
                </a:cubicBezTo>
                <a:cubicBezTo>
                  <a:pt x="119" y="602"/>
                  <a:pt x="122" y="603"/>
                  <a:pt x="126" y="605"/>
                </a:cubicBezTo>
                <a:cubicBezTo>
                  <a:pt x="125" y="605"/>
                  <a:pt x="125" y="605"/>
                  <a:pt x="125" y="605"/>
                </a:cubicBezTo>
                <a:cubicBezTo>
                  <a:pt x="150" y="614"/>
                  <a:pt x="177" y="621"/>
                  <a:pt x="204" y="627"/>
                </a:cubicBezTo>
                <a:cubicBezTo>
                  <a:pt x="205" y="628"/>
                  <a:pt x="205" y="628"/>
                  <a:pt x="205" y="628"/>
                </a:cubicBezTo>
                <a:cubicBezTo>
                  <a:pt x="206" y="628"/>
                  <a:pt x="207" y="628"/>
                  <a:pt x="207" y="628"/>
                </a:cubicBezTo>
                <a:cubicBezTo>
                  <a:pt x="212" y="629"/>
                  <a:pt x="217" y="630"/>
                  <a:pt x="222" y="630"/>
                </a:cubicBezTo>
                <a:cubicBezTo>
                  <a:pt x="249" y="635"/>
                  <a:pt x="279" y="639"/>
                  <a:pt x="310" y="641"/>
                </a:cubicBezTo>
                <a:cubicBezTo>
                  <a:pt x="311" y="641"/>
                  <a:pt x="311" y="641"/>
                  <a:pt x="312" y="641"/>
                </a:cubicBezTo>
                <a:cubicBezTo>
                  <a:pt x="316" y="641"/>
                  <a:pt x="320" y="642"/>
                  <a:pt x="324" y="643"/>
                </a:cubicBezTo>
                <a:cubicBezTo>
                  <a:pt x="325" y="643"/>
                  <a:pt x="326" y="643"/>
                  <a:pt x="327" y="643"/>
                </a:cubicBezTo>
                <a:cubicBezTo>
                  <a:pt x="348" y="644"/>
                  <a:pt x="372" y="644"/>
                  <a:pt x="396" y="644"/>
                </a:cubicBezTo>
                <a:cubicBezTo>
                  <a:pt x="400" y="644"/>
                  <a:pt x="405" y="644"/>
                  <a:pt x="409" y="644"/>
                </a:cubicBezTo>
                <a:cubicBezTo>
                  <a:pt x="411" y="644"/>
                  <a:pt x="411" y="644"/>
                  <a:pt x="411" y="644"/>
                </a:cubicBezTo>
                <a:cubicBezTo>
                  <a:pt x="508" y="643"/>
                  <a:pt x="593" y="630"/>
                  <a:pt x="664" y="605"/>
                </a:cubicBezTo>
                <a:cubicBezTo>
                  <a:pt x="673" y="601"/>
                  <a:pt x="682" y="599"/>
                  <a:pt x="689" y="596"/>
                </a:cubicBezTo>
                <a:cubicBezTo>
                  <a:pt x="690" y="596"/>
                  <a:pt x="690" y="596"/>
                  <a:pt x="690" y="596"/>
                </a:cubicBezTo>
                <a:cubicBezTo>
                  <a:pt x="691" y="595"/>
                  <a:pt x="691" y="595"/>
                  <a:pt x="691" y="595"/>
                </a:cubicBezTo>
                <a:cubicBezTo>
                  <a:pt x="709" y="587"/>
                  <a:pt x="725" y="579"/>
                  <a:pt x="737" y="571"/>
                </a:cubicBezTo>
                <a:cubicBezTo>
                  <a:pt x="738" y="572"/>
                  <a:pt x="738" y="573"/>
                  <a:pt x="738" y="574"/>
                </a:cubicBezTo>
                <a:lnTo>
                  <a:pt x="738" y="575"/>
                </a:lnTo>
                <a:close/>
                <a:moveTo>
                  <a:pt x="135" y="554"/>
                </a:moveTo>
                <a:cubicBezTo>
                  <a:pt x="135" y="489"/>
                  <a:pt x="135" y="489"/>
                  <a:pt x="135" y="489"/>
                </a:cubicBezTo>
                <a:cubicBezTo>
                  <a:pt x="151" y="494"/>
                  <a:pt x="168" y="499"/>
                  <a:pt x="184" y="503"/>
                </a:cubicBezTo>
                <a:cubicBezTo>
                  <a:pt x="184" y="567"/>
                  <a:pt x="184" y="567"/>
                  <a:pt x="184" y="567"/>
                </a:cubicBezTo>
                <a:cubicBezTo>
                  <a:pt x="184" y="570"/>
                  <a:pt x="184" y="570"/>
                  <a:pt x="184" y="570"/>
                </a:cubicBezTo>
                <a:cubicBezTo>
                  <a:pt x="182" y="569"/>
                  <a:pt x="178" y="567"/>
                  <a:pt x="175" y="567"/>
                </a:cubicBezTo>
                <a:cubicBezTo>
                  <a:pt x="164" y="563"/>
                  <a:pt x="153" y="560"/>
                  <a:pt x="143" y="557"/>
                </a:cubicBezTo>
                <a:cubicBezTo>
                  <a:pt x="140" y="556"/>
                  <a:pt x="138" y="555"/>
                  <a:pt x="135" y="554"/>
                </a:cubicBezTo>
                <a:close/>
                <a:moveTo>
                  <a:pt x="286" y="567"/>
                </a:moveTo>
                <a:cubicBezTo>
                  <a:pt x="286" y="587"/>
                  <a:pt x="286" y="587"/>
                  <a:pt x="286" y="587"/>
                </a:cubicBezTo>
                <a:cubicBezTo>
                  <a:pt x="269" y="586"/>
                  <a:pt x="252" y="583"/>
                  <a:pt x="236" y="580"/>
                </a:cubicBezTo>
                <a:cubicBezTo>
                  <a:pt x="236" y="567"/>
                  <a:pt x="236" y="567"/>
                  <a:pt x="236" y="567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252" y="515"/>
                  <a:pt x="269" y="517"/>
                  <a:pt x="286" y="519"/>
                </a:cubicBezTo>
                <a:cubicBezTo>
                  <a:pt x="286" y="567"/>
                  <a:pt x="286" y="567"/>
                  <a:pt x="286" y="567"/>
                </a:cubicBezTo>
                <a:close/>
                <a:moveTo>
                  <a:pt x="338" y="591"/>
                </a:moveTo>
                <a:cubicBezTo>
                  <a:pt x="338" y="567"/>
                  <a:pt x="338" y="567"/>
                  <a:pt x="338" y="567"/>
                </a:cubicBezTo>
                <a:cubicBezTo>
                  <a:pt x="338" y="523"/>
                  <a:pt x="338" y="523"/>
                  <a:pt x="338" y="523"/>
                </a:cubicBezTo>
                <a:cubicBezTo>
                  <a:pt x="352" y="523"/>
                  <a:pt x="368" y="523"/>
                  <a:pt x="384" y="523"/>
                </a:cubicBezTo>
                <a:cubicBezTo>
                  <a:pt x="384" y="567"/>
                  <a:pt x="384" y="567"/>
                  <a:pt x="384" y="567"/>
                </a:cubicBezTo>
                <a:cubicBezTo>
                  <a:pt x="384" y="592"/>
                  <a:pt x="384" y="592"/>
                  <a:pt x="384" y="592"/>
                </a:cubicBezTo>
                <a:cubicBezTo>
                  <a:pt x="368" y="592"/>
                  <a:pt x="352" y="592"/>
                  <a:pt x="338" y="591"/>
                </a:cubicBezTo>
                <a:close/>
                <a:moveTo>
                  <a:pt x="738" y="490"/>
                </a:moveTo>
                <a:cubicBezTo>
                  <a:pt x="735" y="504"/>
                  <a:pt x="725" y="518"/>
                  <a:pt x="706" y="530"/>
                </a:cubicBezTo>
                <a:cubicBezTo>
                  <a:pt x="706" y="469"/>
                  <a:pt x="706" y="469"/>
                  <a:pt x="706" y="469"/>
                </a:cubicBezTo>
                <a:cubicBezTo>
                  <a:pt x="716" y="462"/>
                  <a:pt x="727" y="456"/>
                  <a:pt x="737" y="452"/>
                </a:cubicBezTo>
                <a:cubicBezTo>
                  <a:pt x="738" y="450"/>
                  <a:pt x="738" y="450"/>
                  <a:pt x="738" y="450"/>
                </a:cubicBezTo>
                <a:lnTo>
                  <a:pt x="738" y="490"/>
                </a:lnTo>
                <a:close/>
                <a:moveTo>
                  <a:pt x="738" y="369"/>
                </a:moveTo>
                <a:cubicBezTo>
                  <a:pt x="736" y="383"/>
                  <a:pt x="726" y="396"/>
                  <a:pt x="709" y="407"/>
                </a:cubicBezTo>
                <a:cubicBezTo>
                  <a:pt x="697" y="414"/>
                  <a:pt x="684" y="421"/>
                  <a:pt x="669" y="428"/>
                </a:cubicBezTo>
                <a:cubicBezTo>
                  <a:pt x="663" y="431"/>
                  <a:pt x="656" y="433"/>
                  <a:pt x="648" y="436"/>
                </a:cubicBezTo>
                <a:cubicBezTo>
                  <a:pt x="647" y="436"/>
                  <a:pt x="647" y="436"/>
                  <a:pt x="647" y="436"/>
                </a:cubicBezTo>
                <a:cubicBezTo>
                  <a:pt x="580" y="460"/>
                  <a:pt x="502" y="471"/>
                  <a:pt x="410" y="472"/>
                </a:cubicBezTo>
                <a:cubicBezTo>
                  <a:pt x="409" y="472"/>
                  <a:pt x="409" y="472"/>
                  <a:pt x="409" y="472"/>
                </a:cubicBezTo>
                <a:cubicBezTo>
                  <a:pt x="405" y="472"/>
                  <a:pt x="400" y="472"/>
                  <a:pt x="396" y="472"/>
                </a:cubicBezTo>
                <a:cubicBezTo>
                  <a:pt x="373" y="472"/>
                  <a:pt x="352" y="472"/>
                  <a:pt x="331" y="471"/>
                </a:cubicBezTo>
                <a:cubicBezTo>
                  <a:pt x="325" y="470"/>
                  <a:pt x="319" y="470"/>
                  <a:pt x="314" y="470"/>
                </a:cubicBezTo>
                <a:cubicBezTo>
                  <a:pt x="285" y="467"/>
                  <a:pt x="257" y="464"/>
                  <a:pt x="231" y="459"/>
                </a:cubicBezTo>
                <a:cubicBezTo>
                  <a:pt x="226" y="457"/>
                  <a:pt x="220" y="456"/>
                  <a:pt x="214" y="456"/>
                </a:cubicBezTo>
                <a:cubicBezTo>
                  <a:pt x="189" y="451"/>
                  <a:pt x="165" y="444"/>
                  <a:pt x="143" y="436"/>
                </a:cubicBezTo>
                <a:cubicBezTo>
                  <a:pt x="140" y="435"/>
                  <a:pt x="138" y="434"/>
                  <a:pt x="135" y="434"/>
                </a:cubicBezTo>
                <a:cubicBezTo>
                  <a:pt x="134" y="433"/>
                  <a:pt x="134" y="433"/>
                  <a:pt x="134" y="433"/>
                </a:cubicBezTo>
                <a:cubicBezTo>
                  <a:pt x="128" y="431"/>
                  <a:pt x="123" y="429"/>
                  <a:pt x="118" y="426"/>
                </a:cubicBezTo>
                <a:cubicBezTo>
                  <a:pt x="104" y="421"/>
                  <a:pt x="92" y="414"/>
                  <a:pt x="82" y="407"/>
                </a:cubicBezTo>
                <a:cubicBezTo>
                  <a:pt x="67" y="397"/>
                  <a:pt x="57" y="387"/>
                  <a:pt x="53" y="375"/>
                </a:cubicBezTo>
                <a:cubicBezTo>
                  <a:pt x="53" y="364"/>
                  <a:pt x="53" y="364"/>
                  <a:pt x="53" y="364"/>
                </a:cubicBezTo>
                <a:cubicBezTo>
                  <a:pt x="53" y="361"/>
                  <a:pt x="54" y="359"/>
                  <a:pt x="55" y="359"/>
                </a:cubicBezTo>
                <a:cubicBezTo>
                  <a:pt x="67" y="366"/>
                  <a:pt x="81" y="373"/>
                  <a:pt x="97" y="381"/>
                </a:cubicBezTo>
                <a:cubicBezTo>
                  <a:pt x="98" y="381"/>
                  <a:pt x="98" y="382"/>
                  <a:pt x="99" y="383"/>
                </a:cubicBezTo>
                <a:cubicBezTo>
                  <a:pt x="99" y="383"/>
                  <a:pt x="100" y="383"/>
                  <a:pt x="101" y="383"/>
                </a:cubicBezTo>
                <a:cubicBezTo>
                  <a:pt x="102" y="383"/>
                  <a:pt x="102" y="383"/>
                  <a:pt x="102" y="383"/>
                </a:cubicBezTo>
                <a:cubicBezTo>
                  <a:pt x="106" y="384"/>
                  <a:pt x="110" y="386"/>
                  <a:pt x="114" y="388"/>
                </a:cubicBezTo>
                <a:cubicBezTo>
                  <a:pt x="115" y="388"/>
                  <a:pt x="115" y="388"/>
                  <a:pt x="115" y="388"/>
                </a:cubicBezTo>
                <a:cubicBezTo>
                  <a:pt x="119" y="389"/>
                  <a:pt x="122" y="391"/>
                  <a:pt x="126" y="392"/>
                </a:cubicBezTo>
                <a:cubicBezTo>
                  <a:pt x="125" y="392"/>
                  <a:pt x="125" y="392"/>
                  <a:pt x="125" y="392"/>
                </a:cubicBezTo>
                <a:cubicBezTo>
                  <a:pt x="150" y="401"/>
                  <a:pt x="177" y="407"/>
                  <a:pt x="204" y="413"/>
                </a:cubicBezTo>
                <a:cubicBezTo>
                  <a:pt x="205" y="415"/>
                  <a:pt x="205" y="415"/>
                  <a:pt x="205" y="415"/>
                </a:cubicBezTo>
                <a:cubicBezTo>
                  <a:pt x="206" y="415"/>
                  <a:pt x="207" y="415"/>
                  <a:pt x="207" y="415"/>
                </a:cubicBezTo>
                <a:cubicBezTo>
                  <a:pt x="212" y="415"/>
                  <a:pt x="217" y="416"/>
                  <a:pt x="222" y="417"/>
                </a:cubicBezTo>
                <a:cubicBezTo>
                  <a:pt x="249" y="422"/>
                  <a:pt x="279" y="426"/>
                  <a:pt x="310" y="428"/>
                </a:cubicBezTo>
                <a:cubicBezTo>
                  <a:pt x="311" y="428"/>
                  <a:pt x="311" y="428"/>
                  <a:pt x="312" y="428"/>
                </a:cubicBezTo>
                <a:cubicBezTo>
                  <a:pt x="316" y="428"/>
                  <a:pt x="320" y="429"/>
                  <a:pt x="324" y="430"/>
                </a:cubicBezTo>
                <a:cubicBezTo>
                  <a:pt x="325" y="430"/>
                  <a:pt x="326" y="430"/>
                  <a:pt x="327" y="430"/>
                </a:cubicBezTo>
                <a:cubicBezTo>
                  <a:pt x="348" y="431"/>
                  <a:pt x="372" y="431"/>
                  <a:pt x="396" y="431"/>
                </a:cubicBezTo>
                <a:cubicBezTo>
                  <a:pt x="400" y="431"/>
                  <a:pt x="405" y="431"/>
                  <a:pt x="409" y="431"/>
                </a:cubicBezTo>
                <a:cubicBezTo>
                  <a:pt x="411" y="431"/>
                  <a:pt x="411" y="431"/>
                  <a:pt x="411" y="431"/>
                </a:cubicBezTo>
                <a:cubicBezTo>
                  <a:pt x="508" y="430"/>
                  <a:pt x="593" y="417"/>
                  <a:pt x="664" y="392"/>
                </a:cubicBezTo>
                <a:cubicBezTo>
                  <a:pt x="673" y="388"/>
                  <a:pt x="682" y="385"/>
                  <a:pt x="689" y="383"/>
                </a:cubicBezTo>
                <a:cubicBezTo>
                  <a:pt x="690" y="383"/>
                  <a:pt x="690" y="383"/>
                  <a:pt x="690" y="383"/>
                </a:cubicBezTo>
                <a:cubicBezTo>
                  <a:pt x="691" y="383"/>
                  <a:pt x="691" y="383"/>
                  <a:pt x="691" y="383"/>
                </a:cubicBezTo>
                <a:cubicBezTo>
                  <a:pt x="708" y="375"/>
                  <a:pt x="723" y="367"/>
                  <a:pt x="735" y="359"/>
                </a:cubicBezTo>
                <a:cubicBezTo>
                  <a:pt x="736" y="362"/>
                  <a:pt x="737" y="365"/>
                  <a:pt x="738" y="368"/>
                </a:cubicBezTo>
                <a:lnTo>
                  <a:pt x="738" y="369"/>
                </a:lnTo>
                <a:close/>
                <a:moveTo>
                  <a:pt x="135" y="341"/>
                </a:moveTo>
                <a:cubicBezTo>
                  <a:pt x="135" y="284"/>
                  <a:pt x="135" y="284"/>
                  <a:pt x="135" y="284"/>
                </a:cubicBezTo>
                <a:cubicBezTo>
                  <a:pt x="135" y="275"/>
                  <a:pt x="135" y="275"/>
                  <a:pt x="135" y="275"/>
                </a:cubicBezTo>
                <a:cubicBezTo>
                  <a:pt x="144" y="278"/>
                  <a:pt x="153" y="281"/>
                  <a:pt x="162" y="284"/>
                </a:cubicBezTo>
                <a:cubicBezTo>
                  <a:pt x="169" y="286"/>
                  <a:pt x="177" y="288"/>
                  <a:pt x="184" y="290"/>
                </a:cubicBezTo>
                <a:cubicBezTo>
                  <a:pt x="184" y="356"/>
                  <a:pt x="184" y="356"/>
                  <a:pt x="184" y="356"/>
                </a:cubicBezTo>
                <a:cubicBezTo>
                  <a:pt x="170" y="352"/>
                  <a:pt x="156" y="348"/>
                  <a:pt x="143" y="344"/>
                </a:cubicBezTo>
                <a:cubicBezTo>
                  <a:pt x="140" y="342"/>
                  <a:pt x="138" y="341"/>
                  <a:pt x="135" y="341"/>
                </a:cubicBezTo>
                <a:close/>
                <a:moveTo>
                  <a:pt x="236" y="368"/>
                </a:moveTo>
                <a:cubicBezTo>
                  <a:pt x="236" y="300"/>
                  <a:pt x="236" y="300"/>
                  <a:pt x="236" y="300"/>
                </a:cubicBezTo>
                <a:cubicBezTo>
                  <a:pt x="252" y="302"/>
                  <a:pt x="269" y="304"/>
                  <a:pt x="286" y="306"/>
                </a:cubicBezTo>
                <a:cubicBezTo>
                  <a:pt x="286" y="373"/>
                  <a:pt x="286" y="373"/>
                  <a:pt x="286" y="373"/>
                </a:cubicBezTo>
                <a:cubicBezTo>
                  <a:pt x="269" y="372"/>
                  <a:pt x="252" y="370"/>
                  <a:pt x="236" y="368"/>
                </a:cubicBezTo>
                <a:close/>
                <a:moveTo>
                  <a:pt x="338" y="378"/>
                </a:moveTo>
                <a:cubicBezTo>
                  <a:pt x="338" y="310"/>
                  <a:pt x="338" y="310"/>
                  <a:pt x="338" y="310"/>
                </a:cubicBezTo>
                <a:cubicBezTo>
                  <a:pt x="352" y="310"/>
                  <a:pt x="368" y="310"/>
                  <a:pt x="384" y="310"/>
                </a:cubicBezTo>
                <a:cubicBezTo>
                  <a:pt x="384" y="379"/>
                  <a:pt x="384" y="379"/>
                  <a:pt x="384" y="379"/>
                </a:cubicBezTo>
                <a:cubicBezTo>
                  <a:pt x="368" y="379"/>
                  <a:pt x="352" y="379"/>
                  <a:pt x="338" y="378"/>
                </a:cubicBezTo>
                <a:close/>
                <a:moveTo>
                  <a:pt x="738" y="277"/>
                </a:moveTo>
                <a:cubicBezTo>
                  <a:pt x="737" y="280"/>
                  <a:pt x="737" y="281"/>
                  <a:pt x="736" y="284"/>
                </a:cubicBezTo>
                <a:cubicBezTo>
                  <a:pt x="732" y="295"/>
                  <a:pt x="722" y="305"/>
                  <a:pt x="706" y="316"/>
                </a:cubicBezTo>
                <a:cubicBezTo>
                  <a:pt x="706" y="284"/>
                  <a:pt x="706" y="284"/>
                  <a:pt x="706" y="284"/>
                </a:cubicBezTo>
                <a:cubicBezTo>
                  <a:pt x="706" y="256"/>
                  <a:pt x="706" y="256"/>
                  <a:pt x="706" y="256"/>
                </a:cubicBezTo>
                <a:cubicBezTo>
                  <a:pt x="716" y="249"/>
                  <a:pt x="727" y="243"/>
                  <a:pt x="737" y="238"/>
                </a:cubicBezTo>
                <a:cubicBezTo>
                  <a:pt x="738" y="237"/>
                  <a:pt x="738" y="237"/>
                  <a:pt x="738" y="237"/>
                </a:cubicBezTo>
                <a:lnTo>
                  <a:pt x="738" y="277"/>
                </a:lnTo>
                <a:close/>
                <a:moveTo>
                  <a:pt x="738" y="155"/>
                </a:moveTo>
                <a:cubicBezTo>
                  <a:pt x="736" y="170"/>
                  <a:pt x="726" y="182"/>
                  <a:pt x="709" y="194"/>
                </a:cubicBezTo>
                <a:cubicBezTo>
                  <a:pt x="697" y="201"/>
                  <a:pt x="684" y="208"/>
                  <a:pt x="669" y="215"/>
                </a:cubicBezTo>
                <a:cubicBezTo>
                  <a:pt x="663" y="218"/>
                  <a:pt x="656" y="220"/>
                  <a:pt x="648" y="223"/>
                </a:cubicBezTo>
                <a:cubicBezTo>
                  <a:pt x="647" y="223"/>
                  <a:pt x="647" y="223"/>
                  <a:pt x="647" y="223"/>
                </a:cubicBezTo>
                <a:cubicBezTo>
                  <a:pt x="580" y="246"/>
                  <a:pt x="502" y="258"/>
                  <a:pt x="410" y="259"/>
                </a:cubicBezTo>
                <a:cubicBezTo>
                  <a:pt x="409" y="259"/>
                  <a:pt x="409" y="259"/>
                  <a:pt x="409" y="259"/>
                </a:cubicBezTo>
                <a:cubicBezTo>
                  <a:pt x="405" y="259"/>
                  <a:pt x="400" y="259"/>
                  <a:pt x="396" y="259"/>
                </a:cubicBezTo>
                <a:cubicBezTo>
                  <a:pt x="373" y="259"/>
                  <a:pt x="352" y="258"/>
                  <a:pt x="331" y="257"/>
                </a:cubicBezTo>
                <a:cubicBezTo>
                  <a:pt x="325" y="257"/>
                  <a:pt x="319" y="256"/>
                  <a:pt x="314" y="256"/>
                </a:cubicBezTo>
                <a:cubicBezTo>
                  <a:pt x="285" y="254"/>
                  <a:pt x="257" y="251"/>
                  <a:pt x="231" y="246"/>
                </a:cubicBezTo>
                <a:cubicBezTo>
                  <a:pt x="226" y="244"/>
                  <a:pt x="220" y="243"/>
                  <a:pt x="214" y="243"/>
                </a:cubicBezTo>
                <a:cubicBezTo>
                  <a:pt x="189" y="237"/>
                  <a:pt x="165" y="231"/>
                  <a:pt x="143" y="223"/>
                </a:cubicBezTo>
                <a:cubicBezTo>
                  <a:pt x="140" y="222"/>
                  <a:pt x="138" y="221"/>
                  <a:pt x="135" y="221"/>
                </a:cubicBezTo>
                <a:cubicBezTo>
                  <a:pt x="134" y="219"/>
                  <a:pt x="134" y="219"/>
                  <a:pt x="134" y="219"/>
                </a:cubicBezTo>
                <a:cubicBezTo>
                  <a:pt x="128" y="217"/>
                  <a:pt x="123" y="215"/>
                  <a:pt x="118" y="213"/>
                </a:cubicBezTo>
                <a:cubicBezTo>
                  <a:pt x="104" y="208"/>
                  <a:pt x="92" y="201"/>
                  <a:pt x="82" y="194"/>
                </a:cubicBezTo>
                <a:cubicBezTo>
                  <a:pt x="67" y="184"/>
                  <a:pt x="57" y="174"/>
                  <a:pt x="53" y="162"/>
                </a:cubicBezTo>
                <a:cubicBezTo>
                  <a:pt x="53" y="150"/>
                  <a:pt x="53" y="150"/>
                  <a:pt x="53" y="150"/>
                </a:cubicBezTo>
                <a:cubicBezTo>
                  <a:pt x="61" y="127"/>
                  <a:pt x="91" y="107"/>
                  <a:pt x="143" y="90"/>
                </a:cubicBezTo>
                <a:cubicBezTo>
                  <a:pt x="143" y="89"/>
                  <a:pt x="143" y="89"/>
                  <a:pt x="143" y="89"/>
                </a:cubicBezTo>
                <a:cubicBezTo>
                  <a:pt x="175" y="78"/>
                  <a:pt x="214" y="68"/>
                  <a:pt x="260" y="62"/>
                </a:cubicBezTo>
                <a:cubicBezTo>
                  <a:pt x="260" y="62"/>
                  <a:pt x="261" y="62"/>
                  <a:pt x="263" y="62"/>
                </a:cubicBezTo>
                <a:cubicBezTo>
                  <a:pt x="264" y="62"/>
                  <a:pt x="265" y="62"/>
                  <a:pt x="266" y="62"/>
                </a:cubicBezTo>
                <a:cubicBezTo>
                  <a:pt x="307" y="54"/>
                  <a:pt x="351" y="51"/>
                  <a:pt x="396" y="51"/>
                </a:cubicBezTo>
                <a:cubicBezTo>
                  <a:pt x="444" y="51"/>
                  <a:pt x="488" y="54"/>
                  <a:pt x="528" y="61"/>
                </a:cubicBezTo>
                <a:cubicBezTo>
                  <a:pt x="530" y="62"/>
                  <a:pt x="532" y="63"/>
                  <a:pt x="535" y="63"/>
                </a:cubicBezTo>
                <a:cubicBezTo>
                  <a:pt x="576" y="68"/>
                  <a:pt x="614" y="78"/>
                  <a:pt x="647" y="90"/>
                </a:cubicBezTo>
                <a:cubicBezTo>
                  <a:pt x="704" y="109"/>
                  <a:pt x="734" y="131"/>
                  <a:pt x="738" y="15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80631" tIns="40315" rIns="80631" bIns="403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0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102" name="모서리가 둥근 직사각형 897">
            <a:extLst>
              <a:ext uri="{FF2B5EF4-FFF2-40B4-BE49-F238E27FC236}">
                <a16:creationId xmlns:a16="http://schemas.microsoft.com/office/drawing/2014/main" id="{7A65E9F0-4C54-4EBE-ADA3-0C699EB0A36B}"/>
              </a:ext>
            </a:extLst>
          </p:cNvPr>
          <p:cNvSpPr/>
          <p:nvPr/>
        </p:nvSpPr>
        <p:spPr>
          <a:xfrm>
            <a:off x="7463296" y="4172806"/>
            <a:ext cx="206701" cy="72619"/>
          </a:xfrm>
          <a:prstGeom prst="roundRect">
            <a:avLst>
              <a:gd name="adj" fmla="val 0"/>
            </a:avLst>
          </a:prstGeom>
          <a:noFill/>
          <a:ln w="3175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lang="ko-KR" altLang="en-US" sz="1000" kern="0" spc="-30" dirty="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대용량 </a:t>
            </a:r>
            <a:r>
              <a:rPr lang="en-US" altLang="ko-KR" sz="1000" kern="0" spc="-30" dirty="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NAS </a:t>
            </a:r>
            <a:r>
              <a:rPr lang="ko-KR" altLang="en-US" sz="1000" kern="0" spc="-30" dirty="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스토리지</a:t>
            </a:r>
            <a:endParaRPr kumimoji="0" lang="en-US" altLang="ko-KR" sz="1000" b="0" i="0" u="none" strike="noStrike" kern="0" cap="none" spc="-30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40B25CF9-35D4-493F-91CD-4029B053D057}"/>
              </a:ext>
            </a:extLst>
          </p:cNvPr>
          <p:cNvSpPr txBox="1"/>
          <p:nvPr/>
        </p:nvSpPr>
        <p:spPr>
          <a:xfrm>
            <a:off x="5856494" y="3397008"/>
            <a:ext cx="3103578" cy="184638"/>
          </a:xfrm>
          <a:prstGeom prst="rect">
            <a:avLst/>
          </a:prstGeom>
          <a:solidFill>
            <a:srgbClr val="8497B0"/>
          </a:solidFill>
          <a:ln>
            <a:solidFill>
              <a:srgbClr val="8497B0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0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0" cap="none" spc="-35" normalizeH="0" baseline="0" noProof="0" dirty="0">
                <a:ln>
                  <a:solidFill>
                    <a:srgbClr val="19729E">
                      <a:alpha val="0"/>
                    </a:srgbClr>
                  </a:solidFill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대용량 분산 파일 </a:t>
            </a:r>
            <a:r>
              <a:rPr kumimoji="0" lang="en-US" altLang="ko-KR" sz="1200" b="0" i="0" u="none" strike="noStrike" kern="0" cap="none" spc="-35" normalizeH="0" baseline="0" noProof="0" dirty="0">
                <a:ln>
                  <a:solidFill>
                    <a:srgbClr val="19729E">
                      <a:alpha val="0"/>
                    </a:srgbClr>
                  </a:solidFill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Zone</a:t>
            </a:r>
            <a:endParaRPr kumimoji="0" lang="ko-KR" altLang="en-US" sz="1200" b="0" i="0" u="none" strike="noStrike" kern="0" cap="none" spc="-35" normalizeH="0" baseline="0" noProof="0" dirty="0">
              <a:ln>
                <a:solidFill>
                  <a:srgbClr val="19729E">
                    <a:alpha val="0"/>
                  </a:srgbClr>
                </a:solidFill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1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cxnSp>
        <p:nvCxnSpPr>
          <p:cNvPr id="224" name="직선 연결선 223">
            <a:extLst>
              <a:ext uri="{FF2B5EF4-FFF2-40B4-BE49-F238E27FC236}">
                <a16:creationId xmlns:a16="http://schemas.microsoft.com/office/drawing/2014/main" id="{707734AD-D8BD-450A-8EA4-A890D45F9513}"/>
              </a:ext>
            </a:extLst>
          </p:cNvPr>
          <p:cNvCxnSpPr>
            <a:cxnSpLocks/>
          </p:cNvCxnSpPr>
          <p:nvPr/>
        </p:nvCxnSpPr>
        <p:spPr>
          <a:xfrm>
            <a:off x="6079833" y="3677053"/>
            <a:ext cx="2633035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headEnd type="oval" w="sm" len="sm"/>
            <a:tailEnd type="oval" w="sm" len="sm"/>
          </a:ln>
          <a:effectLst/>
        </p:spPr>
      </p:cxnSp>
      <p:cxnSp>
        <p:nvCxnSpPr>
          <p:cNvPr id="225" name="직선 연결선 224">
            <a:extLst>
              <a:ext uri="{FF2B5EF4-FFF2-40B4-BE49-F238E27FC236}">
                <a16:creationId xmlns:a16="http://schemas.microsoft.com/office/drawing/2014/main" id="{8B403619-DDC5-4F6E-AB23-593343C74E59}"/>
              </a:ext>
            </a:extLst>
          </p:cNvPr>
          <p:cNvCxnSpPr/>
          <p:nvPr/>
        </p:nvCxnSpPr>
        <p:spPr>
          <a:xfrm flipV="1">
            <a:off x="6270200" y="3677053"/>
            <a:ext cx="0" cy="178167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6" name="직선 연결선 225">
            <a:extLst>
              <a:ext uri="{FF2B5EF4-FFF2-40B4-BE49-F238E27FC236}">
                <a16:creationId xmlns:a16="http://schemas.microsoft.com/office/drawing/2014/main" id="{5171F8FC-EA1A-4855-B52A-553E70FAEBB3}"/>
              </a:ext>
            </a:extLst>
          </p:cNvPr>
          <p:cNvCxnSpPr/>
          <p:nvPr/>
        </p:nvCxnSpPr>
        <p:spPr>
          <a:xfrm flipV="1">
            <a:off x="6351140" y="3677053"/>
            <a:ext cx="0" cy="178167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28" name="TextBox 227">
            <a:extLst>
              <a:ext uri="{FF2B5EF4-FFF2-40B4-BE49-F238E27FC236}">
                <a16:creationId xmlns:a16="http://schemas.microsoft.com/office/drawing/2014/main" id="{7FAB4F3C-3456-4F81-873C-91EB9C3B561D}"/>
              </a:ext>
            </a:extLst>
          </p:cNvPr>
          <p:cNvSpPr txBox="1"/>
          <p:nvPr/>
        </p:nvSpPr>
        <p:spPr>
          <a:xfrm>
            <a:off x="10728917" y="3427116"/>
            <a:ext cx="893051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b="0" i="0" u="none" strike="noStrike" kern="0" cap="none" spc="-30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I/B Spine</a:t>
            </a:r>
            <a:r>
              <a:rPr kumimoji="0" lang="ko-KR" altLang="en-US" b="0" i="0" u="none" strike="noStrike" kern="0" cap="none" spc="-30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스위치</a:t>
            </a:r>
            <a:endParaRPr kumimoji="0" lang="en-US" altLang="ko-KR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cxnSp>
        <p:nvCxnSpPr>
          <p:cNvPr id="230" name="직선 연결선 229">
            <a:extLst>
              <a:ext uri="{FF2B5EF4-FFF2-40B4-BE49-F238E27FC236}">
                <a16:creationId xmlns:a16="http://schemas.microsoft.com/office/drawing/2014/main" id="{9BFB5154-8DC1-4605-82CB-541E33BC1841}"/>
              </a:ext>
            </a:extLst>
          </p:cNvPr>
          <p:cNvCxnSpPr/>
          <p:nvPr/>
        </p:nvCxnSpPr>
        <p:spPr>
          <a:xfrm flipV="1">
            <a:off x="7100863" y="3677053"/>
            <a:ext cx="0" cy="178167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1" name="직선 연결선 230">
            <a:extLst>
              <a:ext uri="{FF2B5EF4-FFF2-40B4-BE49-F238E27FC236}">
                <a16:creationId xmlns:a16="http://schemas.microsoft.com/office/drawing/2014/main" id="{301CCA82-BE26-4AF9-8C24-C46D5E5B103E}"/>
              </a:ext>
            </a:extLst>
          </p:cNvPr>
          <p:cNvCxnSpPr/>
          <p:nvPr/>
        </p:nvCxnSpPr>
        <p:spPr>
          <a:xfrm flipV="1">
            <a:off x="7181803" y="3677053"/>
            <a:ext cx="0" cy="178167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2" name="직선 연결선 231">
            <a:extLst>
              <a:ext uri="{FF2B5EF4-FFF2-40B4-BE49-F238E27FC236}">
                <a16:creationId xmlns:a16="http://schemas.microsoft.com/office/drawing/2014/main" id="{D845EFD7-1DE7-4937-B88F-0E673265286E}"/>
              </a:ext>
            </a:extLst>
          </p:cNvPr>
          <p:cNvCxnSpPr/>
          <p:nvPr/>
        </p:nvCxnSpPr>
        <p:spPr>
          <a:xfrm flipV="1">
            <a:off x="7531607" y="3677053"/>
            <a:ext cx="0" cy="178167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3" name="직선 연결선 232">
            <a:extLst>
              <a:ext uri="{FF2B5EF4-FFF2-40B4-BE49-F238E27FC236}">
                <a16:creationId xmlns:a16="http://schemas.microsoft.com/office/drawing/2014/main" id="{6C595992-80C4-4804-A0E1-1C095B75607E}"/>
              </a:ext>
            </a:extLst>
          </p:cNvPr>
          <p:cNvCxnSpPr/>
          <p:nvPr/>
        </p:nvCxnSpPr>
        <p:spPr>
          <a:xfrm flipV="1">
            <a:off x="7612546" y="3677053"/>
            <a:ext cx="0" cy="178167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4" name="직선 연결선 233">
            <a:extLst>
              <a:ext uri="{FF2B5EF4-FFF2-40B4-BE49-F238E27FC236}">
                <a16:creationId xmlns:a16="http://schemas.microsoft.com/office/drawing/2014/main" id="{607249B6-452F-4191-AD37-E3D28814FF84}"/>
              </a:ext>
            </a:extLst>
          </p:cNvPr>
          <p:cNvCxnSpPr/>
          <p:nvPr/>
        </p:nvCxnSpPr>
        <p:spPr>
          <a:xfrm flipV="1">
            <a:off x="7967907" y="3677053"/>
            <a:ext cx="0" cy="178167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5" name="직선 연결선 234">
            <a:extLst>
              <a:ext uri="{FF2B5EF4-FFF2-40B4-BE49-F238E27FC236}">
                <a16:creationId xmlns:a16="http://schemas.microsoft.com/office/drawing/2014/main" id="{E886AE99-FA89-482B-B8BF-2C2A26964C96}"/>
              </a:ext>
            </a:extLst>
          </p:cNvPr>
          <p:cNvCxnSpPr/>
          <p:nvPr/>
        </p:nvCxnSpPr>
        <p:spPr>
          <a:xfrm flipV="1">
            <a:off x="8048846" y="3677053"/>
            <a:ext cx="0" cy="178167"/>
          </a:xfrm>
          <a:prstGeom prst="line">
            <a:avLst/>
          </a:prstGeom>
          <a:noFill/>
          <a:ln w="9525" cap="flat" cmpd="sng" algn="ctr">
            <a:solidFill>
              <a:srgbClr val="E7E6E6">
                <a:lumMod val="50000"/>
              </a:srgb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9" name="TextBox 238">
            <a:extLst>
              <a:ext uri="{FF2B5EF4-FFF2-40B4-BE49-F238E27FC236}">
                <a16:creationId xmlns:a16="http://schemas.microsoft.com/office/drawing/2014/main" id="{A6950AA4-73BF-4EBA-9C39-A8982BA45E62}"/>
              </a:ext>
            </a:extLst>
          </p:cNvPr>
          <p:cNvSpPr txBox="1"/>
          <p:nvPr/>
        </p:nvSpPr>
        <p:spPr>
          <a:xfrm>
            <a:off x="9306612" y="3427116"/>
            <a:ext cx="90836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  <a:lvl2pPr marL="0" lvl="1" algn="ctr" defTabSz="914491" fontAlgn="ctr">
              <a:buClr>
                <a:sysClr val="windowText" lastClr="000000"/>
              </a:buClr>
              <a:tabLst>
                <a:tab pos="5456514" algn="l"/>
              </a:tabLst>
              <a:defRPr sz="1000" kern="0" spc="-30"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2pPr>
          </a:lstStyle>
          <a:p>
            <a:pPr lvl="1" defTabSz="806396">
              <a:tabLst>
                <a:tab pos="4811546" algn="l"/>
              </a:tabLst>
              <a:defRPr/>
            </a:pPr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I/B Leaf </a:t>
            </a:r>
            <a:r>
              <a:rPr kumimoji="0" lang="ko-KR" altLang="en-US" b="0" i="0" u="none" strike="noStrike" kern="0" cap="none" spc="-30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스위치</a:t>
            </a:r>
            <a:endParaRPr kumimoji="0" lang="en-US" altLang="ko-KR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B53E988C-1F81-4C55-9448-374AFEC37C40}"/>
              </a:ext>
            </a:extLst>
          </p:cNvPr>
          <p:cNvSpPr txBox="1"/>
          <p:nvPr/>
        </p:nvSpPr>
        <p:spPr>
          <a:xfrm rot="5400000">
            <a:off x="11151032" y="3114933"/>
            <a:ext cx="61826" cy="19004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ctr">
              <a:defRPr sz="240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1400000" scaled="0"/>
                </a:gradFill>
                <a:latin typeface="뫼비우스 Bold" panose="02000500000000000000" pitchFamily="2" charset="-127"/>
                <a:ea typeface="뫼비우스 Bold" panose="02000500000000000000" pitchFamily="2" charset="-127"/>
              </a:defRPr>
            </a:lvl1pPr>
          </a:lstStyle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1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</a:p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1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</a:p>
          <a:p>
            <a:pPr marL="0" marR="0" lvl="1" indent="0" algn="ctr" defTabSz="806396" rtl="0" eaLnBrk="1" fontAlgn="ctr" latinLnBrk="0" hangingPunct="1">
              <a:lnSpc>
                <a:spcPts val="441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100" b="0" i="0" u="none" strike="noStrike" kern="0" cap="none" spc="-26" normalizeH="0" baseline="0" noProof="0" dirty="0">
                <a:ln>
                  <a:noFill/>
                </a:ln>
                <a:gradFill>
                  <a:gsLst>
                    <a:gs pos="13223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1400000" scaled="0"/>
                </a:gra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rPr>
              <a:t>.</a:t>
            </a:r>
            <a:endParaRPr kumimoji="0" lang="ko-KR" altLang="en-US" sz="1100" b="0" i="0" u="none" strike="noStrike" kern="0" cap="none" spc="-26" normalizeH="0" baseline="0" noProof="0" dirty="0">
              <a:ln>
                <a:noFill/>
              </a:ln>
              <a:gradFill>
                <a:gsLst>
                  <a:gs pos="13223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1400000" scaled="0"/>
              </a:gra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  <a:cs typeface="+mn-cs"/>
            </a:endParaRPr>
          </a:p>
        </p:txBody>
      </p:sp>
      <p:sp>
        <p:nvSpPr>
          <p:cNvPr id="243" name="모서리가 둥근 직사각형 478">
            <a:extLst>
              <a:ext uri="{FF2B5EF4-FFF2-40B4-BE49-F238E27FC236}">
                <a16:creationId xmlns:a16="http://schemas.microsoft.com/office/drawing/2014/main" id="{CFF8385D-5101-46E0-9A1A-8D9F32F5764A}"/>
              </a:ext>
            </a:extLst>
          </p:cNvPr>
          <p:cNvSpPr/>
          <p:nvPr/>
        </p:nvSpPr>
        <p:spPr>
          <a:xfrm>
            <a:off x="4836433" y="2676882"/>
            <a:ext cx="402694" cy="144671"/>
          </a:xfrm>
          <a:prstGeom prst="roundRect">
            <a:avLst>
              <a:gd name="adj" fmla="val 0"/>
            </a:avLst>
          </a:prstGeom>
          <a:noFill/>
          <a:ln w="3175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DAS</a:t>
            </a:r>
          </a:p>
        </p:txBody>
      </p:sp>
      <p:sp>
        <p:nvSpPr>
          <p:cNvPr id="244" name="모서리가 둥근 직사각형 479">
            <a:extLst>
              <a:ext uri="{FF2B5EF4-FFF2-40B4-BE49-F238E27FC236}">
                <a16:creationId xmlns:a16="http://schemas.microsoft.com/office/drawing/2014/main" id="{8CC12125-A10B-4566-B4E5-F45A95AF422D}"/>
              </a:ext>
            </a:extLst>
          </p:cNvPr>
          <p:cNvSpPr/>
          <p:nvPr/>
        </p:nvSpPr>
        <p:spPr>
          <a:xfrm>
            <a:off x="6185535" y="2661919"/>
            <a:ext cx="402694" cy="144671"/>
          </a:xfrm>
          <a:prstGeom prst="roundRect">
            <a:avLst>
              <a:gd name="adj" fmla="val 0"/>
            </a:avLst>
          </a:prstGeom>
          <a:noFill/>
          <a:ln w="3175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DAS</a:t>
            </a:r>
          </a:p>
        </p:txBody>
      </p:sp>
      <p:graphicFrame>
        <p:nvGraphicFramePr>
          <p:cNvPr id="246" name="표 245">
            <a:extLst>
              <a:ext uri="{FF2B5EF4-FFF2-40B4-BE49-F238E27FC236}">
                <a16:creationId xmlns:a16="http://schemas.microsoft.com/office/drawing/2014/main" id="{045778EB-85F5-43AE-A547-FC5AE55FA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726003"/>
              </p:ext>
            </p:extLst>
          </p:nvPr>
        </p:nvGraphicFramePr>
        <p:xfrm>
          <a:off x="435605" y="1617734"/>
          <a:ext cx="2347251" cy="677900"/>
        </p:xfrm>
        <a:graphic>
          <a:graphicData uri="http://schemas.openxmlformats.org/drawingml/2006/table">
            <a:tbl>
              <a:tblPr/>
              <a:tblGrid>
                <a:gridCol w="1211937">
                  <a:extLst>
                    <a:ext uri="{9D8B030D-6E8A-4147-A177-3AD203B41FA5}">
                      <a16:colId xmlns:a16="http://schemas.microsoft.com/office/drawing/2014/main" val="2752761933"/>
                    </a:ext>
                  </a:extLst>
                </a:gridCol>
                <a:gridCol w="1135314">
                  <a:extLst>
                    <a:ext uri="{9D8B030D-6E8A-4147-A177-3AD203B41FA5}">
                      <a16:colId xmlns:a16="http://schemas.microsoft.com/office/drawing/2014/main" val="3537267785"/>
                    </a:ext>
                  </a:extLst>
                </a:gridCol>
              </a:tblGrid>
              <a:tr h="256853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총 </a:t>
                      </a:r>
                      <a:r>
                        <a:rPr kumimoji="1" lang="en-US" altLang="ko-KR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132</a:t>
                      </a:r>
                      <a:r>
                        <a:rPr kumimoji="1" lang="ko-KR" altLang="en-US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대 </a:t>
                      </a:r>
                      <a:r>
                        <a:rPr kumimoji="1" lang="en-US" altLang="ko-KR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CPU</a:t>
                      </a:r>
                      <a:r>
                        <a:rPr kumimoji="1" lang="ko-KR" altLang="en-US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 </a:t>
                      </a:r>
                      <a:r>
                        <a:rPr kumimoji="1" lang="en-US" altLang="ko-KR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Power</a:t>
                      </a:r>
                      <a:br>
                        <a:rPr kumimoji="1" lang="en-US" altLang="ko-KR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</a:br>
                      <a:r>
                        <a:rPr kumimoji="1" lang="en-US" altLang="ko-KR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(Intel Ice lake Platinum)</a:t>
                      </a:r>
                    </a:p>
                  </a:txBody>
                  <a:tcPr marL="27309" marR="27309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2000" b="0" i="0" u="none" strike="noStrike" kern="1200" cap="none" spc="0" normalizeH="0" baseline="0" dirty="0">
                          <a:ln>
                            <a:solidFill>
                              <a:srgbClr val="5B9BD5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나눔고딕 Bold" panose="020D0804000000000000" pitchFamily="50" charset="-127"/>
                          <a:ea typeface="나눔고딕 Bold" panose="020D0804000000000000" pitchFamily="50" charset="-127"/>
                          <a:cs typeface="+mn-cs"/>
                        </a:rPr>
                        <a:t>Flops</a:t>
                      </a:r>
                      <a:endParaRPr kumimoji="0" lang="ko-KR" altLang="en-US" sz="2000" b="0" i="0" u="none" strike="noStrike" kern="1200" cap="none" spc="0" normalizeH="0" baseline="0" dirty="0">
                        <a:ln>
                          <a:solidFill>
                            <a:srgbClr val="5B9BD5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나눔고딕 Bold" panose="020D0804000000000000" pitchFamily="50" charset="-127"/>
                        <a:ea typeface="나눔고딕 Bold" panose="020D0804000000000000" pitchFamily="50" charset="-127"/>
                        <a:cs typeface="+mn-cs"/>
                      </a:endParaRPr>
                    </a:p>
                  </a:txBody>
                  <a:tcPr marL="54618" marR="54618" marT="15099" marB="15099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375075"/>
                  </a:ext>
                </a:extLst>
              </a:tr>
              <a:tr h="25685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05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8,600Core</a:t>
                      </a:r>
                    </a:p>
                    <a:p>
                      <a:pPr marL="0" marR="0" lvl="0" indent="0" algn="ctr" defTabSz="1828709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5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(Intel Core)</a:t>
                      </a:r>
                    </a:p>
                  </a:txBody>
                  <a:tcPr marL="27309" marR="27309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05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710TFlops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20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(Rpeak)</a:t>
                      </a:r>
                    </a:p>
                  </a:txBody>
                  <a:tcPr marL="27309" marR="27309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1131140"/>
                  </a:ext>
                </a:extLst>
              </a:tr>
            </a:tbl>
          </a:graphicData>
        </a:graphic>
      </p:graphicFrame>
      <p:sp>
        <p:nvSpPr>
          <p:cNvPr id="249" name="직사각형 248">
            <a:extLst>
              <a:ext uri="{FF2B5EF4-FFF2-40B4-BE49-F238E27FC236}">
                <a16:creationId xmlns:a16="http://schemas.microsoft.com/office/drawing/2014/main" id="{2271A6AD-0871-41F7-B946-02C958163262}"/>
              </a:ext>
            </a:extLst>
          </p:cNvPr>
          <p:cNvSpPr/>
          <p:nvPr/>
        </p:nvSpPr>
        <p:spPr>
          <a:xfrm>
            <a:off x="7421093" y="4495130"/>
            <a:ext cx="1668027" cy="182664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aphicFrame>
        <p:nvGraphicFramePr>
          <p:cNvPr id="253" name="표 252">
            <a:extLst>
              <a:ext uri="{FF2B5EF4-FFF2-40B4-BE49-F238E27FC236}">
                <a16:creationId xmlns:a16="http://schemas.microsoft.com/office/drawing/2014/main" id="{DE9820EA-16CF-4BA0-8FE9-50A1BD1E1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401935"/>
              </p:ext>
            </p:extLst>
          </p:nvPr>
        </p:nvGraphicFramePr>
        <p:xfrm>
          <a:off x="428988" y="3652240"/>
          <a:ext cx="2362512" cy="700760"/>
        </p:xfrm>
        <a:graphic>
          <a:graphicData uri="http://schemas.openxmlformats.org/drawingml/2006/table">
            <a:tbl>
              <a:tblPr/>
              <a:tblGrid>
                <a:gridCol w="664482">
                  <a:extLst>
                    <a:ext uri="{9D8B030D-6E8A-4147-A177-3AD203B41FA5}">
                      <a16:colId xmlns:a16="http://schemas.microsoft.com/office/drawing/2014/main" val="275276193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3966177430"/>
                    </a:ext>
                  </a:extLst>
                </a:gridCol>
                <a:gridCol w="1229978">
                  <a:extLst>
                    <a:ext uri="{9D8B030D-6E8A-4147-A177-3AD203B41FA5}">
                      <a16:colId xmlns:a16="http://schemas.microsoft.com/office/drawing/2014/main" val="3537267785"/>
                    </a:ext>
                  </a:extLst>
                </a:gridCol>
              </a:tblGrid>
              <a:tr h="18072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구분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수량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구성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375075"/>
                  </a:ext>
                </a:extLst>
              </a:tr>
              <a:tr h="17026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05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IB Spine</a:t>
                      </a:r>
                      <a:endParaRPr kumimoji="1" lang="ko-KR" altLang="en-US" sz="105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05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5</a:t>
                      </a:r>
                      <a:endParaRPr kumimoji="1" lang="ko-KR" altLang="en-US" sz="105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3636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100% Nonblocking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200Gb/s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1131140"/>
                  </a:ext>
                </a:extLst>
              </a:tr>
              <a:tr h="17026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05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IB Leaf</a:t>
                      </a:r>
                      <a:endParaRPr kumimoji="1" lang="ko-KR" altLang="en-US" sz="105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05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10</a:t>
                      </a:r>
                      <a:endParaRPr kumimoji="1" lang="ko-KR" altLang="en-US" sz="105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1" lang="en-US" altLang="ko-KR" sz="1100" b="1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9774"/>
                  </a:ext>
                </a:extLst>
              </a:tr>
            </a:tbl>
          </a:graphicData>
        </a:graphic>
      </p:graphicFrame>
      <p:graphicFrame>
        <p:nvGraphicFramePr>
          <p:cNvPr id="261" name="표 260">
            <a:extLst>
              <a:ext uri="{FF2B5EF4-FFF2-40B4-BE49-F238E27FC236}">
                <a16:creationId xmlns:a16="http://schemas.microsoft.com/office/drawing/2014/main" id="{5F03E366-48BF-4974-8D23-81FE1D780A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333745"/>
              </p:ext>
            </p:extLst>
          </p:nvPr>
        </p:nvGraphicFramePr>
        <p:xfrm>
          <a:off x="400012" y="5341466"/>
          <a:ext cx="2389462" cy="838523"/>
        </p:xfrm>
        <a:graphic>
          <a:graphicData uri="http://schemas.openxmlformats.org/drawingml/2006/table">
            <a:tbl>
              <a:tblPr/>
              <a:tblGrid>
                <a:gridCol w="808078">
                  <a:extLst>
                    <a:ext uri="{9D8B030D-6E8A-4147-A177-3AD203B41FA5}">
                      <a16:colId xmlns:a16="http://schemas.microsoft.com/office/drawing/2014/main" val="2752761933"/>
                    </a:ext>
                  </a:extLst>
                </a:gridCol>
                <a:gridCol w="665823">
                  <a:extLst>
                    <a:ext uri="{9D8B030D-6E8A-4147-A177-3AD203B41FA5}">
                      <a16:colId xmlns:a16="http://schemas.microsoft.com/office/drawing/2014/main" val="3966177430"/>
                    </a:ext>
                  </a:extLst>
                </a:gridCol>
                <a:gridCol w="915561">
                  <a:extLst>
                    <a:ext uri="{9D8B030D-6E8A-4147-A177-3AD203B41FA5}">
                      <a16:colId xmlns:a16="http://schemas.microsoft.com/office/drawing/2014/main" val="3537267785"/>
                    </a:ext>
                  </a:extLst>
                </a:gridCol>
              </a:tblGrid>
              <a:tr h="29072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구분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수량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용량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375075"/>
                  </a:ext>
                </a:extLst>
              </a:tr>
              <a:tr h="273898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DAS</a:t>
                      </a:r>
                      <a:endParaRPr kumimoji="1" lang="ko-KR" altLang="en-US" sz="90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할당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1PB(</a:t>
                      </a:r>
                      <a:r>
                        <a:rPr kumimoji="1" lang="ko-KR" altLang="en-US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물리</a:t>
                      </a:r>
                      <a:r>
                        <a:rPr kumimoji="1" lang="en-US" altLang="ko-KR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)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1131140"/>
                  </a:ext>
                </a:extLst>
              </a:tr>
              <a:tr h="273898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NAS</a:t>
                      </a:r>
                      <a:endParaRPr kumimoji="1" lang="ko-KR" altLang="en-US" sz="90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1</a:t>
                      </a:r>
                      <a:endParaRPr kumimoji="1" lang="ko-KR" altLang="en-US" sz="90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1PB(</a:t>
                      </a:r>
                      <a:r>
                        <a:rPr kumimoji="1" lang="ko-KR" altLang="en-US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물리</a:t>
                      </a:r>
                      <a:r>
                        <a:rPr kumimoji="1" lang="en-US" altLang="ko-KR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)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9774"/>
                  </a:ext>
                </a:extLst>
              </a:tr>
            </a:tbl>
          </a:graphicData>
        </a:graphic>
      </p:graphicFrame>
      <p:graphicFrame>
        <p:nvGraphicFramePr>
          <p:cNvPr id="262" name="표 261">
            <a:extLst>
              <a:ext uri="{FF2B5EF4-FFF2-40B4-BE49-F238E27FC236}">
                <a16:creationId xmlns:a16="http://schemas.microsoft.com/office/drawing/2014/main" id="{8732EF5B-C459-43AC-ACD5-5BEDCAEE4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28095"/>
              </p:ext>
            </p:extLst>
          </p:nvPr>
        </p:nvGraphicFramePr>
        <p:xfrm>
          <a:off x="417885" y="4863042"/>
          <a:ext cx="2355226" cy="370899"/>
        </p:xfrm>
        <a:graphic>
          <a:graphicData uri="http://schemas.openxmlformats.org/drawingml/2006/table">
            <a:tbl>
              <a:tblPr/>
              <a:tblGrid>
                <a:gridCol w="2355226">
                  <a:extLst>
                    <a:ext uri="{9D8B030D-6E8A-4147-A177-3AD203B41FA5}">
                      <a16:colId xmlns:a16="http://schemas.microsoft.com/office/drawing/2014/main" val="2752761933"/>
                    </a:ext>
                  </a:extLst>
                </a:gridCol>
              </a:tblGrid>
              <a:tr h="3708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서버</a:t>
                      </a:r>
                      <a:r>
                        <a:rPr kumimoji="1" lang="en-US" altLang="ko-KR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, </a:t>
                      </a:r>
                      <a:r>
                        <a:rPr kumimoji="1" lang="ko-KR" altLang="en-US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스토리지 노트북등 구성</a:t>
                      </a:r>
                      <a:endParaRPr kumimoji="1" lang="en-US" altLang="ko-KR" sz="1000" b="1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4 Regular" panose="020B0503030302020204" pitchFamily="34" charset="-127"/>
                        <a:ea typeface="에스코어 드림 4 Regular" panose="020B0503030302020204" pitchFamily="34" charset="-127"/>
                        <a:cs typeface="+mn-cs"/>
                      </a:endParaRPr>
                    </a:p>
                  </a:txBody>
                  <a:tcPr marL="27309" marR="27309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375075"/>
                  </a:ext>
                </a:extLst>
              </a:tr>
            </a:tbl>
          </a:graphicData>
        </a:graphic>
      </p:graphicFrame>
      <p:grpSp>
        <p:nvGrpSpPr>
          <p:cNvPr id="5" name="그룹 4">
            <a:extLst>
              <a:ext uri="{FF2B5EF4-FFF2-40B4-BE49-F238E27FC236}">
                <a16:creationId xmlns:a16="http://schemas.microsoft.com/office/drawing/2014/main" id="{D0035DC9-0F0F-4A4C-9F8E-9CF545DE7B88}"/>
              </a:ext>
            </a:extLst>
          </p:cNvPr>
          <p:cNvGrpSpPr/>
          <p:nvPr/>
        </p:nvGrpSpPr>
        <p:grpSpPr>
          <a:xfrm>
            <a:off x="7461907" y="4543572"/>
            <a:ext cx="1585506" cy="1826647"/>
            <a:chOff x="7461907" y="4543572"/>
            <a:chExt cx="1585506" cy="1826647"/>
          </a:xfrm>
        </p:grpSpPr>
        <p:pic>
          <p:nvPicPr>
            <p:cNvPr id="1032" name="Picture 8" descr="ลงและเล่น SGE แบบบ้านๆ ง่ายๆ. Sun grid engine | by //Blank | Medium">
              <a:extLst>
                <a:ext uri="{FF2B5EF4-FFF2-40B4-BE49-F238E27FC236}">
                  <a16:creationId xmlns:a16="http://schemas.microsoft.com/office/drawing/2014/main" id="{399B9E21-08F3-4A92-AD94-3C976EE904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0469" y1="48024" x2="30469" y2="48024"/>
                          <a14:foregroundMark x1="35352" y1="48024" x2="35352" y2="48024"/>
                          <a14:foregroundMark x1="39941" y1="48814" x2="39941" y2="48814"/>
                          <a14:foregroundMark x1="44141" y1="47826" x2="44141" y2="47826"/>
                          <a14:foregroundMark x1="51465" y1="50988" x2="51465" y2="50988"/>
                          <a14:foregroundMark x1="55762" y1="49802" x2="55762" y2="49802"/>
                          <a14:foregroundMark x1="60254" y1="49605" x2="60254" y2="49605"/>
                          <a14:foregroundMark x1="64844" y1="49605" x2="64844" y2="49605"/>
                          <a14:foregroundMark x1="64453" y1="43281" x2="64453" y2="43281"/>
                          <a14:foregroundMark x1="67578" y1="47233" x2="67578" y2="47233"/>
                          <a14:foregroundMark x1="74121" y1="47826" x2="74121" y2="47826"/>
                          <a14:foregroundMark x1="32617" y1="56324" x2="32617" y2="56324"/>
                          <a14:foregroundMark x1="42285" y1="55929" x2="42285" y2="55929"/>
                          <a14:backgroundMark x1="52344" y1="49605" x2="52344" y2="49605"/>
                          <a14:backgroundMark x1="73340" y1="49209" x2="73340" y2="49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21884" r="18182" b="14416"/>
            <a:stretch/>
          </p:blipFill>
          <p:spPr bwMode="auto">
            <a:xfrm>
              <a:off x="7592254" y="5622250"/>
              <a:ext cx="1440160" cy="747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Slurm Workload Manager - Wikipedia">
              <a:extLst>
                <a:ext uri="{FF2B5EF4-FFF2-40B4-BE49-F238E27FC236}">
                  <a16:creationId xmlns:a16="http://schemas.microsoft.com/office/drawing/2014/main" id="{A1F5DD01-6F25-44E6-9D4D-F4CF14E690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4372" y="4957772"/>
              <a:ext cx="944942" cy="647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D707C4E6-A9FF-4D30-B30D-B51711D656E0}"/>
                </a:ext>
              </a:extLst>
            </p:cNvPr>
            <p:cNvSpPr txBox="1"/>
            <p:nvPr/>
          </p:nvSpPr>
          <p:spPr>
            <a:xfrm>
              <a:off x="7461907" y="4543572"/>
              <a:ext cx="1585506" cy="2592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402524" latinLnBrk="0">
                <a:defRPr/>
              </a:pPr>
              <a:r>
                <a:rPr lang="en-US" altLang="ko-KR" sz="1200" kern="0" spc="-35" dirty="0">
                  <a:ln>
                    <a:solidFill>
                      <a:srgbClr val="19729E">
                        <a:alpha val="0"/>
                      </a:srgbClr>
                    </a:solidFill>
                  </a:ln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Job Scheduler</a:t>
              </a:r>
              <a:endParaRPr lang="ko-KR" altLang="en-US" sz="1200" kern="0" spc="-35" dirty="0">
                <a:ln>
                  <a:solidFill>
                    <a:srgbClr val="19729E">
                      <a:alpha val="0"/>
                    </a:srgbClr>
                  </a:solidFill>
                </a:ln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7B6765A1-176A-47F9-91EC-A9AF1CFB6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728489"/>
              </p:ext>
            </p:extLst>
          </p:nvPr>
        </p:nvGraphicFramePr>
        <p:xfrm>
          <a:off x="443113" y="2343341"/>
          <a:ext cx="2347251" cy="693140"/>
        </p:xfrm>
        <a:graphic>
          <a:graphicData uri="http://schemas.openxmlformats.org/drawingml/2006/table">
            <a:tbl>
              <a:tblPr/>
              <a:tblGrid>
                <a:gridCol w="1031701">
                  <a:extLst>
                    <a:ext uri="{9D8B030D-6E8A-4147-A177-3AD203B41FA5}">
                      <a16:colId xmlns:a16="http://schemas.microsoft.com/office/drawing/2014/main" val="1172194124"/>
                    </a:ext>
                  </a:extLst>
                </a:gridCol>
                <a:gridCol w="1315550">
                  <a:extLst>
                    <a:ext uri="{9D8B030D-6E8A-4147-A177-3AD203B41FA5}">
                      <a16:colId xmlns:a16="http://schemas.microsoft.com/office/drawing/2014/main" val="716384193"/>
                    </a:ext>
                  </a:extLst>
                </a:gridCol>
              </a:tblGrid>
              <a:tr h="256853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총 </a:t>
                      </a:r>
                      <a:r>
                        <a:rPr kumimoji="1" lang="en-US" altLang="ko-KR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12</a:t>
                      </a:r>
                      <a:r>
                        <a:rPr kumimoji="1" lang="ko-KR" altLang="en-US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대 </a:t>
                      </a:r>
                      <a:r>
                        <a:rPr kumimoji="1" lang="en-US" altLang="ko-KR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GPU Power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(Nvidia A100</a:t>
                      </a:r>
                      <a:r>
                        <a:rPr kumimoji="1" lang="ko-KR" altLang="en-US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 </a:t>
                      </a:r>
                      <a:r>
                        <a:rPr kumimoji="1" lang="en-US" altLang="ko-KR" sz="105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rgbClr val="C00000"/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72EA</a:t>
                      </a:r>
                      <a:r>
                        <a:rPr kumimoji="1" lang="en-US" altLang="ko-KR" sz="10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)</a:t>
                      </a:r>
                    </a:p>
                  </a:txBody>
                  <a:tcPr marL="27309" marR="27309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702472"/>
                  </a:ext>
                </a:extLst>
              </a:tr>
              <a:tr h="275209">
                <a:tc>
                  <a:txBody>
                    <a:bodyPr/>
                    <a:lstStyle/>
                    <a:p>
                      <a:pPr marL="0" marR="0" indent="0" algn="ctr" defTabSz="1828709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05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497,664 Core </a:t>
                      </a: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10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(CUDA cores)</a:t>
                      </a:r>
                    </a:p>
                  </a:txBody>
                  <a:tcPr marL="27309" marR="27309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05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1,404TFlops</a:t>
                      </a:r>
                      <a:r>
                        <a:rPr kumimoji="1" lang="en-US" altLang="ko-KR" sz="11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(F</a:t>
                      </a:r>
                      <a:r>
                        <a:rPr kumimoji="1" lang="en-US" altLang="ko-KR" sz="110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P32 )</a:t>
                      </a: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11,232TFlops</a:t>
                      </a:r>
                      <a:r>
                        <a:rPr kumimoji="1" lang="en-US" altLang="ko-KR" sz="120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(TF32)</a:t>
                      </a:r>
                      <a:endParaRPr kumimoji="1" lang="en-US" altLang="ko-KR" sz="110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4 Regular" panose="020B0503030302020204" pitchFamily="34" charset="-127"/>
                        <a:ea typeface="에스코어 드림 4 Regular" panose="020B0503030302020204" pitchFamily="34" charset="-127"/>
                        <a:cs typeface="+mn-cs"/>
                      </a:endParaRPr>
                    </a:p>
                  </a:txBody>
                  <a:tcPr marL="27309" marR="27309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980712"/>
                  </a:ext>
                </a:extLst>
              </a:tr>
            </a:tbl>
          </a:graphicData>
        </a:graphic>
      </p:graphicFrame>
      <p:graphicFrame>
        <p:nvGraphicFramePr>
          <p:cNvPr id="254" name="표 253">
            <a:extLst>
              <a:ext uri="{FF2B5EF4-FFF2-40B4-BE49-F238E27FC236}">
                <a16:creationId xmlns:a16="http://schemas.microsoft.com/office/drawing/2014/main" id="{6B96BFFF-85C9-4126-A324-D0A1A96E1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443060"/>
              </p:ext>
            </p:extLst>
          </p:nvPr>
        </p:nvGraphicFramePr>
        <p:xfrm>
          <a:off x="426962" y="3075324"/>
          <a:ext cx="2362512" cy="548220"/>
        </p:xfrm>
        <a:graphic>
          <a:graphicData uri="http://schemas.openxmlformats.org/drawingml/2006/table">
            <a:tbl>
              <a:tblPr/>
              <a:tblGrid>
                <a:gridCol w="798964">
                  <a:extLst>
                    <a:ext uri="{9D8B030D-6E8A-4147-A177-3AD203B41FA5}">
                      <a16:colId xmlns:a16="http://schemas.microsoft.com/office/drawing/2014/main" val="2752761933"/>
                    </a:ext>
                  </a:extLst>
                </a:gridCol>
                <a:gridCol w="658313">
                  <a:extLst>
                    <a:ext uri="{9D8B030D-6E8A-4147-A177-3AD203B41FA5}">
                      <a16:colId xmlns:a16="http://schemas.microsoft.com/office/drawing/2014/main" val="3966177430"/>
                    </a:ext>
                  </a:extLst>
                </a:gridCol>
                <a:gridCol w="905235">
                  <a:extLst>
                    <a:ext uri="{9D8B030D-6E8A-4147-A177-3AD203B41FA5}">
                      <a16:colId xmlns:a16="http://schemas.microsoft.com/office/drawing/2014/main" val="3537267785"/>
                    </a:ext>
                  </a:extLst>
                </a:gridCol>
              </a:tblGrid>
              <a:tr h="18072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구분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수량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용량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375075"/>
                  </a:ext>
                </a:extLst>
              </a:tr>
              <a:tr h="17026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05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DAS</a:t>
                      </a:r>
                      <a:endParaRPr kumimoji="1" lang="ko-KR" altLang="en-US" sz="105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05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rgbClr val="C00000"/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45</a:t>
                      </a:r>
                      <a:endParaRPr kumimoji="1" lang="ko-KR" altLang="en-US" sz="105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rgbClr val="C00000"/>
                        </a:solidFill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49Pb(</a:t>
                      </a:r>
                      <a:r>
                        <a:rPr kumimoji="1" lang="ko-KR" altLang="en-US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물리</a:t>
                      </a:r>
                      <a:r>
                        <a:rPr kumimoji="1" lang="en-US" altLang="ko-KR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)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1131140"/>
                  </a:ext>
                </a:extLst>
              </a:tr>
              <a:tr h="17026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05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NAS</a:t>
                      </a:r>
                      <a:endParaRPr kumimoji="1" lang="ko-KR" altLang="en-US" sz="105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05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3</a:t>
                      </a:r>
                      <a:endParaRPr kumimoji="1" lang="ko-KR" altLang="en-US" sz="105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29Pib(</a:t>
                      </a:r>
                      <a:r>
                        <a:rPr kumimoji="1" lang="ko-KR" altLang="en-US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물리</a:t>
                      </a:r>
                      <a:r>
                        <a:rPr kumimoji="1" lang="en-US" altLang="ko-KR" sz="1100" b="1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)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9774"/>
                  </a:ext>
                </a:extLst>
              </a:tr>
            </a:tbl>
          </a:graphicData>
        </a:graphic>
      </p:graphicFrame>
      <p:sp>
        <p:nvSpPr>
          <p:cNvPr id="255" name="직사각형 254">
            <a:extLst>
              <a:ext uri="{FF2B5EF4-FFF2-40B4-BE49-F238E27FC236}">
                <a16:creationId xmlns:a16="http://schemas.microsoft.com/office/drawing/2014/main" id="{200E8908-CE61-471B-B9F2-CD9D2D9267FB}"/>
              </a:ext>
            </a:extLst>
          </p:cNvPr>
          <p:cNvSpPr/>
          <p:nvPr/>
        </p:nvSpPr>
        <p:spPr>
          <a:xfrm>
            <a:off x="9248571" y="4490433"/>
            <a:ext cx="2651666" cy="182664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aphicFrame>
        <p:nvGraphicFramePr>
          <p:cNvPr id="256" name="표 255">
            <a:extLst>
              <a:ext uri="{FF2B5EF4-FFF2-40B4-BE49-F238E27FC236}">
                <a16:creationId xmlns:a16="http://schemas.microsoft.com/office/drawing/2014/main" id="{B3F7CE64-7025-4983-8962-0BCA2A5F7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933841"/>
              </p:ext>
            </p:extLst>
          </p:nvPr>
        </p:nvGraphicFramePr>
        <p:xfrm>
          <a:off x="9425823" y="4797544"/>
          <a:ext cx="2247410" cy="1459911"/>
        </p:xfrm>
        <a:graphic>
          <a:graphicData uri="http://schemas.openxmlformats.org/drawingml/2006/table">
            <a:tbl>
              <a:tblPr/>
              <a:tblGrid>
                <a:gridCol w="522605">
                  <a:extLst>
                    <a:ext uri="{9D8B030D-6E8A-4147-A177-3AD203B41FA5}">
                      <a16:colId xmlns:a16="http://schemas.microsoft.com/office/drawing/2014/main" val="2752761933"/>
                    </a:ext>
                  </a:extLst>
                </a:gridCol>
                <a:gridCol w="396044">
                  <a:extLst>
                    <a:ext uri="{9D8B030D-6E8A-4147-A177-3AD203B41FA5}">
                      <a16:colId xmlns:a16="http://schemas.microsoft.com/office/drawing/2014/main" val="396617743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537267785"/>
                    </a:ext>
                  </a:extLst>
                </a:gridCol>
                <a:gridCol w="752697">
                  <a:extLst>
                    <a:ext uri="{9D8B030D-6E8A-4147-A177-3AD203B41FA5}">
                      <a16:colId xmlns:a16="http://schemas.microsoft.com/office/drawing/2014/main" val="660453826"/>
                    </a:ext>
                  </a:extLst>
                </a:gridCol>
              </a:tblGrid>
              <a:tr h="2998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ko-KR" altLang="en-US" sz="1000" b="0" i="0" u="none" strike="noStrike" kern="1200" cap="none" spc="0" normalizeH="0" baseline="0" dirty="0">
                          <a:ln>
                            <a:solidFill>
                              <a:srgbClr val="5B9BD5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  <a:cs typeface="+mn-cs"/>
                        </a:rPr>
                        <a:t>구분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ko-KR" altLang="en-US" sz="1000" b="0" i="0" u="none" strike="noStrike" kern="1200" cap="none" spc="0" normalizeH="0" baseline="0" dirty="0">
                          <a:ln>
                            <a:solidFill>
                              <a:srgbClr val="5B9BD5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  <a:cs typeface="+mn-cs"/>
                        </a:rPr>
                        <a:t>인원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ko-KR" altLang="en-US" sz="1000" b="0" i="0" u="none" strike="noStrike" kern="1200" cap="none" spc="0" normalizeH="0" baseline="0" dirty="0">
                          <a:ln>
                            <a:solidFill>
                              <a:srgbClr val="5B9BD5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  <a:cs typeface="+mn-cs"/>
                        </a:rPr>
                        <a:t>계정상태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ko-KR" altLang="en-US" sz="1000" b="0" i="0" u="none" strike="noStrike" kern="1200" cap="none" spc="0" normalizeH="0" baseline="0" dirty="0">
                          <a:ln>
                            <a:solidFill>
                              <a:srgbClr val="5B9BD5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  <a:cs typeface="+mn-cs"/>
                        </a:rPr>
                        <a:t>배경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375075"/>
                  </a:ext>
                </a:extLst>
              </a:tr>
              <a:tr h="19334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관리자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1</a:t>
                      </a:r>
                      <a:endParaRPr kumimoji="1" lang="ko-KR" altLang="en-US" sz="90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3636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1Year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Not so friendly 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IT Infra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1131140"/>
                  </a:ext>
                </a:extLst>
              </a:tr>
              <a:tr h="19334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운영자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1</a:t>
                      </a:r>
                      <a:endParaRPr kumimoji="1" lang="ko-KR" altLang="en-US" sz="90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3636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1Year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1" lang="en-US" altLang="ko-KR" sz="90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9774"/>
                  </a:ext>
                </a:extLst>
              </a:tr>
              <a:tr h="19334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교육기관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XX</a:t>
                      </a:r>
                      <a:endParaRPr kumimoji="1" lang="ko-KR" altLang="en-US" sz="90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Few days or Few Month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1" lang="en-US" altLang="ko-KR" sz="90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308377"/>
                  </a:ext>
                </a:extLst>
              </a:tr>
              <a:tr h="19334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연구기관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XX</a:t>
                      </a:r>
                      <a:endParaRPr kumimoji="1" lang="ko-KR" altLang="en-US" sz="90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1" lang="en-US" altLang="ko-KR" sz="90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1" lang="en-US" altLang="ko-KR" sz="90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602380"/>
                  </a:ext>
                </a:extLst>
              </a:tr>
              <a:tr h="19334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기업체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XX</a:t>
                      </a:r>
                      <a:endParaRPr kumimoji="1" lang="ko-KR" altLang="en-US" sz="90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23636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90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23636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90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007426"/>
                  </a:ext>
                </a:extLst>
              </a:tr>
              <a:tr h="19334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운영지원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1</a:t>
                      </a:r>
                      <a:endParaRPr kumimoji="1" lang="ko-KR" altLang="en-US" sz="900" b="0" kern="1200" spc="-50" baseline="0" dirty="0">
                        <a:ln>
                          <a:solidFill>
                            <a:srgbClr val="C0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3636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1Year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900" b="0" kern="1200" spc="-50" baseline="0" dirty="0">
                          <a:ln>
                            <a:solidFill>
                              <a:srgbClr val="C0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IT Engineer</a:t>
                      </a:r>
                    </a:p>
                  </a:txBody>
                  <a:tcPr marL="27311" marR="27311" marT="7550" marB="75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0988833"/>
                  </a:ext>
                </a:extLst>
              </a:tr>
            </a:tbl>
          </a:graphicData>
        </a:graphic>
      </p:graphicFrame>
      <p:sp>
        <p:nvSpPr>
          <p:cNvPr id="257" name="TextBox 256">
            <a:extLst>
              <a:ext uri="{FF2B5EF4-FFF2-40B4-BE49-F238E27FC236}">
                <a16:creationId xmlns:a16="http://schemas.microsoft.com/office/drawing/2014/main" id="{70656831-E871-4F2B-B042-7BDC15A9FA1D}"/>
              </a:ext>
            </a:extLst>
          </p:cNvPr>
          <p:cNvSpPr txBox="1"/>
          <p:nvPr/>
        </p:nvSpPr>
        <p:spPr>
          <a:xfrm>
            <a:off x="9416612" y="4531180"/>
            <a:ext cx="2256621" cy="259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 defTabSz="402524" latinLnBrk="0">
              <a:defRPr/>
            </a:pPr>
            <a:r>
              <a:rPr lang="en-US" altLang="ko-KR" sz="1200" kern="0" spc="-35" dirty="0">
                <a:ln>
                  <a:solidFill>
                    <a:srgbClr val="19729E">
                      <a:alpha val="0"/>
                    </a:srgbClr>
                  </a:solidFill>
                </a:ln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Users</a:t>
            </a:r>
            <a:endParaRPr lang="ko-KR" altLang="en-US" sz="1200" kern="0" spc="-35" dirty="0">
              <a:ln>
                <a:solidFill>
                  <a:srgbClr val="19729E">
                    <a:alpha val="0"/>
                  </a:srgbClr>
                </a:solidFill>
              </a:ln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260" name="제목 1">
            <a:extLst>
              <a:ext uri="{FF2B5EF4-FFF2-40B4-BE49-F238E27FC236}">
                <a16:creationId xmlns:a16="http://schemas.microsoft.com/office/drawing/2014/main" id="{03E39C31-460B-41DF-B029-13F3F03D21CB}"/>
              </a:ext>
            </a:extLst>
          </p:cNvPr>
          <p:cNvSpPr txBox="1">
            <a:spLocks/>
          </p:cNvSpPr>
          <p:nvPr/>
        </p:nvSpPr>
        <p:spPr>
          <a:xfrm>
            <a:off x="348190" y="390900"/>
            <a:ext cx="11393059" cy="501487"/>
          </a:xfrm>
        </p:spPr>
        <p:txBody>
          <a:bodyPr>
            <a:normAutofit/>
          </a:bodyPr>
          <a:lstStyle>
            <a:lvl1pPr defTabSz="914406" latinLnBrk="1">
              <a:lnSpc>
                <a:spcPct val="90000"/>
              </a:lnSpc>
              <a:spcBef>
                <a:spcPct val="0"/>
              </a:spcBef>
              <a:buNone/>
              <a:defRPr lang="ko-KR" altLang="en-US" sz="2540" b="1" spc="-136" dirty="0">
                <a:gradFill>
                  <a:gsLst>
                    <a:gs pos="18182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j-cs"/>
              </a:defRPr>
            </a:lvl1pPr>
          </a:lstStyle>
          <a:p>
            <a:r>
              <a:rPr lang="en-US" altLang="ko-KR" dirty="0"/>
              <a:t>What are the technological and environmental </a:t>
            </a:r>
            <a:r>
              <a:rPr lang="en-US" altLang="ko-KR" dirty="0">
                <a:solidFill>
                  <a:srgbClr val="FFC000"/>
                </a:solidFill>
              </a:rPr>
              <a:t>singularities </a:t>
            </a:r>
            <a:r>
              <a:rPr lang="en-US" altLang="ko-KR" dirty="0"/>
              <a:t>in our </a:t>
            </a:r>
            <a:r>
              <a:rPr lang="en-US" altLang="ko-KR" dirty="0">
                <a:solidFill>
                  <a:srgbClr val="FFC000"/>
                </a:solidFill>
              </a:rPr>
              <a:t>DataCenter </a:t>
            </a:r>
          </a:p>
          <a:p>
            <a:endParaRPr lang="en-US" altLang="ko-KR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DF66050B-805C-51E3-4189-B00993326547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182CE5-2174-A862-423D-A50FA1AC789E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Design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5D34C9-0C41-9960-21CF-A23734136C85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Ⅲ</a:t>
              </a:r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32A127C3-AF5D-F15A-B783-9A526AD2DCB3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  <p:sp>
        <p:nvSpPr>
          <p:cNvPr id="10" name="모서리가 둥근 직사각형 580">
            <a:extLst>
              <a:ext uri="{FF2B5EF4-FFF2-40B4-BE49-F238E27FC236}">
                <a16:creationId xmlns:a16="http://schemas.microsoft.com/office/drawing/2014/main" id="{AB1D1089-EDDE-9734-BE2D-2A4E2458C8AF}"/>
              </a:ext>
            </a:extLst>
          </p:cNvPr>
          <p:cNvSpPr/>
          <p:nvPr/>
        </p:nvSpPr>
        <p:spPr>
          <a:xfrm>
            <a:off x="5286401" y="2676882"/>
            <a:ext cx="402694" cy="144671"/>
          </a:xfrm>
          <a:prstGeom prst="roundRect">
            <a:avLst>
              <a:gd name="adj" fmla="val 0"/>
            </a:avLst>
          </a:prstGeom>
          <a:noFill/>
          <a:ln w="3175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1" indent="0" algn="ctr" defTabSz="80639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>
                <a:tab pos="4811546" algn="l"/>
              </a:tabLst>
              <a:defRPr/>
            </a:pPr>
            <a:r>
              <a:rPr kumimoji="0" lang="en-US" altLang="ko-KR" sz="1000" b="0" i="0" u="none" strike="noStrike" kern="0" cap="none" spc="-26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anose="020B0604020202020204" pitchFamily="34" charset="0"/>
              </a:rPr>
              <a:t>DAS</a:t>
            </a:r>
          </a:p>
        </p:txBody>
      </p:sp>
    </p:spTree>
    <p:extLst>
      <p:ext uri="{BB962C8B-B14F-4D97-AF65-F5344CB8AC3E}">
        <p14:creationId xmlns:p14="http://schemas.microsoft.com/office/powerpoint/2010/main" val="124703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2B4370-192A-4EB9-B1F5-920C724B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How can I do Technical and architectural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design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8CB75CB-4195-48F3-A3CD-B6D0E2A6CA61}"/>
              </a:ext>
            </a:extLst>
          </p:cNvPr>
          <p:cNvSpPr txBox="1"/>
          <p:nvPr/>
        </p:nvSpPr>
        <p:spPr>
          <a:xfrm>
            <a:off x="312143" y="1836855"/>
            <a:ext cx="1597558" cy="307777"/>
          </a:xfrm>
          <a:prstGeom prst="rect">
            <a:avLst/>
          </a:prstGeom>
          <a:solidFill>
            <a:srgbClr val="CE7E1D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Data mining</a:t>
            </a:r>
          </a:p>
        </p:txBody>
      </p:sp>
      <p:sp>
        <p:nvSpPr>
          <p:cNvPr id="60" name="모서리가 둥근 직사각형 474">
            <a:extLst>
              <a:ext uri="{FF2B5EF4-FFF2-40B4-BE49-F238E27FC236}">
                <a16:creationId xmlns:a16="http://schemas.microsoft.com/office/drawing/2014/main" id="{6E64C525-6F5F-4AB8-80EE-208A82A84CB1}"/>
              </a:ext>
            </a:extLst>
          </p:cNvPr>
          <p:cNvSpPr/>
          <p:nvPr/>
        </p:nvSpPr>
        <p:spPr>
          <a:xfrm>
            <a:off x="269036" y="1212882"/>
            <a:ext cx="10831520" cy="349009"/>
          </a:xfrm>
          <a:prstGeom prst="roundRect">
            <a:avLst>
              <a:gd name="adj" fmla="val 50000"/>
            </a:avLst>
          </a:prstGeom>
          <a:solidFill>
            <a:srgbClr val="0047B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1" algn="ctr" defTabSz="228600" fontAlgn="ctr">
              <a:buClr>
                <a:sysClr val="windowText" lastClr="000000"/>
              </a:buClr>
              <a:tabLst>
                <a:tab pos="2965343" algn="l"/>
              </a:tabLst>
              <a:defRPr/>
            </a:pPr>
            <a:r>
              <a:rPr lang="en-US" altLang="ko-KR" sz="1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Technical architecture and design : </a:t>
            </a:r>
            <a:r>
              <a:rPr lang="en-US" altLang="ko-KR" sz="1400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Architecture deal with essential things whereas Design dealings with detailed implementation</a:t>
            </a:r>
            <a:endParaRPr lang="ko-KR" altLang="en-US" sz="1400" spc="-25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95000"/>
                </a:schemeClr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  <a:sym typeface="Monotype Sorts" pitchFamily="2" charset="2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E8C6F783-85D3-51FF-CD0C-ED3BA92A11D1}"/>
              </a:ext>
            </a:extLst>
          </p:cNvPr>
          <p:cNvGrpSpPr/>
          <p:nvPr/>
        </p:nvGrpSpPr>
        <p:grpSpPr>
          <a:xfrm>
            <a:off x="405863" y="2298106"/>
            <a:ext cx="1451029" cy="3826795"/>
            <a:chOff x="1101861" y="6690014"/>
            <a:chExt cx="2233363" cy="5446264"/>
          </a:xfrm>
        </p:grpSpPr>
        <p:sp>
          <p:nvSpPr>
            <p:cNvPr id="7" name="이등변 삼각형 6">
              <a:extLst>
                <a:ext uri="{FF2B5EF4-FFF2-40B4-BE49-F238E27FC236}">
                  <a16:creationId xmlns:a16="http://schemas.microsoft.com/office/drawing/2014/main" id="{8F045B15-198D-4113-3CD3-5A544CC6F044}"/>
                </a:ext>
              </a:extLst>
            </p:cNvPr>
            <p:cNvSpPr/>
            <p:nvPr/>
          </p:nvSpPr>
          <p:spPr>
            <a:xfrm rot="16200000">
              <a:off x="1576813" y="7109261"/>
              <a:ext cx="539033" cy="89196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0085"/>
              <a:endParaRPr lang="ko-KR" altLang="en-US" sz="1400" dirty="0">
                <a:solidFill>
                  <a:prstClr val="white"/>
                </a:solidFill>
                <a:latin typeface="Calibri" panose="020F0502020204030204"/>
                <a:ea typeface="에스코어 드림 4 Regular" panose="020B0503030302020204" pitchFamily="34" charset="-127"/>
              </a:endParaRPr>
            </a:p>
          </p:txBody>
        </p:sp>
        <p:sp>
          <p:nvSpPr>
            <p:cNvPr id="8" name="사각형: 둥근 대각선 방향 모서리 137">
              <a:extLst>
                <a:ext uri="{FF2B5EF4-FFF2-40B4-BE49-F238E27FC236}">
                  <a16:creationId xmlns:a16="http://schemas.microsoft.com/office/drawing/2014/main" id="{A2A08B93-F652-0C5E-6507-6642A74AA2B5}"/>
                </a:ext>
              </a:extLst>
            </p:cNvPr>
            <p:cNvSpPr/>
            <p:nvPr/>
          </p:nvSpPr>
          <p:spPr>
            <a:xfrm>
              <a:off x="1113852" y="6690015"/>
              <a:ext cx="2146706" cy="1078103"/>
            </a:xfrm>
            <a:prstGeom prst="round2DiagRect">
              <a:avLst/>
            </a:prstGeom>
            <a:solidFill>
              <a:srgbClr val="0145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0085"/>
              <a:endParaRPr lang="ko-KR" altLang="en-US" sz="1400" dirty="0">
                <a:solidFill>
                  <a:prstClr val="white"/>
                </a:solidFill>
                <a:latin typeface="Calibri" panose="020F0502020204030204"/>
                <a:ea typeface="에스코어 드림 4 Regular" panose="020B0503030302020204" pitchFamily="34" charset="-12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5C5FBF-476A-1341-4178-765E02522D62}"/>
                </a:ext>
              </a:extLst>
            </p:cNvPr>
            <p:cNvSpPr txBox="1"/>
            <p:nvPr/>
          </p:nvSpPr>
          <p:spPr>
            <a:xfrm>
              <a:off x="1101861" y="6844609"/>
              <a:ext cx="2004559" cy="7354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828709" latinLnBrk="1">
                <a:lnSpc>
                  <a:spcPct val="110000"/>
                </a:lnSpc>
                <a:defRPr/>
              </a:pPr>
              <a:r>
                <a:rPr lang="en-US" altLang="ko-KR" sz="1400" b="1" dirty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762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에스코어 드림 6 Bold" panose="020B0703030302020204" pitchFamily="34" charset="-127"/>
                  <a:cs typeface="Arial" panose="020B0604020202020204" pitchFamily="34" charset="0"/>
                </a:rPr>
                <a:t>Apps/</a:t>
              </a:r>
            </a:p>
            <a:p>
              <a:pPr algn="ctr" defTabSz="1828709" latinLnBrk="1">
                <a:lnSpc>
                  <a:spcPct val="110000"/>
                </a:lnSpc>
                <a:defRPr/>
              </a:pPr>
              <a:r>
                <a:rPr lang="en-US" altLang="ko-KR" sz="1200" b="1" dirty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762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에스코어 드림 6 Bold" panose="020B0703030302020204" pitchFamily="34" charset="-127"/>
                  <a:cs typeface="Arial" panose="020B0604020202020204" pitchFamily="34" charset="0"/>
                </a:rPr>
                <a:t>Configuration</a:t>
              </a:r>
              <a:endParaRPr lang="ko-KR" altLang="en-US" sz="1200" b="1" dirty="0">
                <a:ln w="3175">
                  <a:solidFill>
                    <a:prstClr val="white">
                      <a:alpha val="10000"/>
                    </a:prstClr>
                  </a:solidFill>
                </a:ln>
                <a:solidFill>
                  <a:prstClr val="white"/>
                </a:solidFill>
                <a:effectLst>
                  <a:outerShdw blurRad="762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ea typeface="에스코어 드림 6 Bold" panose="020B0703030302020204" pitchFamily="34" charset="-127"/>
                <a:cs typeface="Arial" panose="020B0604020202020204" pitchFamily="34" charset="0"/>
              </a:endParaRPr>
            </a:p>
          </p:txBody>
        </p:sp>
        <p:pic>
          <p:nvPicPr>
            <p:cNvPr id="6" name="그림 5" descr="LINE.png">
              <a:extLst>
                <a:ext uri="{FF2B5EF4-FFF2-40B4-BE49-F238E27FC236}">
                  <a16:creationId xmlns:a16="http://schemas.microsoft.com/office/drawing/2014/main" id="{FBEF7A54-7155-9344-17E2-E6914C599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90" t="35600" r="2702" b="29524"/>
            <a:stretch/>
          </p:blipFill>
          <p:spPr>
            <a:xfrm rot="16200000" flipH="1">
              <a:off x="2591945" y="7044760"/>
              <a:ext cx="1078107" cy="368616"/>
            </a:xfrm>
            <a:prstGeom prst="rect">
              <a:avLst/>
            </a:prstGeom>
          </p:spPr>
        </p:pic>
        <p:sp>
          <p:nvSpPr>
            <p:cNvPr id="13" name="이등변 삼각형 12">
              <a:extLst>
                <a:ext uri="{FF2B5EF4-FFF2-40B4-BE49-F238E27FC236}">
                  <a16:creationId xmlns:a16="http://schemas.microsoft.com/office/drawing/2014/main" id="{AB714EC9-EC44-1B0B-9A96-EAEB54C38631}"/>
                </a:ext>
              </a:extLst>
            </p:cNvPr>
            <p:cNvSpPr/>
            <p:nvPr/>
          </p:nvSpPr>
          <p:spPr>
            <a:xfrm rot="16200000">
              <a:off x="1586772" y="8565315"/>
              <a:ext cx="539033" cy="89196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0085"/>
              <a:endParaRPr lang="ko-KR" altLang="en-US" sz="1400" dirty="0">
                <a:solidFill>
                  <a:prstClr val="white"/>
                </a:solidFill>
                <a:latin typeface="Calibri" panose="020F0502020204030204"/>
                <a:ea typeface="에스코어 드림 4 Regular" panose="020B0503030302020204" pitchFamily="34" charset="-127"/>
              </a:endParaRPr>
            </a:p>
          </p:txBody>
        </p:sp>
        <p:sp>
          <p:nvSpPr>
            <p:cNvPr id="14" name="사각형: 둥근 대각선 방향 모서리 137">
              <a:extLst>
                <a:ext uri="{FF2B5EF4-FFF2-40B4-BE49-F238E27FC236}">
                  <a16:creationId xmlns:a16="http://schemas.microsoft.com/office/drawing/2014/main" id="{EE0C37AC-C6DE-9AFD-575E-60398010989B}"/>
                </a:ext>
              </a:extLst>
            </p:cNvPr>
            <p:cNvSpPr/>
            <p:nvPr/>
          </p:nvSpPr>
          <p:spPr>
            <a:xfrm>
              <a:off x="1123811" y="8146069"/>
              <a:ext cx="2146706" cy="1078103"/>
            </a:xfrm>
            <a:prstGeom prst="round2DiagRect">
              <a:avLst/>
            </a:prstGeom>
            <a:solidFill>
              <a:srgbClr val="0167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0085"/>
              <a:endParaRPr lang="ko-KR" altLang="en-US" sz="1400" dirty="0">
                <a:solidFill>
                  <a:prstClr val="white"/>
                </a:solidFill>
                <a:latin typeface="Calibri" panose="020F0502020204030204"/>
                <a:ea typeface="에스코어 드림 4 Regular" panose="020B0503030302020204" pitchFamily="34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8A4EB-22F1-0509-03A9-AF934B35C361}"/>
                </a:ext>
              </a:extLst>
            </p:cNvPr>
            <p:cNvSpPr txBox="1"/>
            <p:nvPr/>
          </p:nvSpPr>
          <p:spPr>
            <a:xfrm>
              <a:off x="1111819" y="8278467"/>
              <a:ext cx="2004559" cy="779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828709" latinLnBrk="1">
                <a:lnSpc>
                  <a:spcPct val="110000"/>
                </a:lnSpc>
                <a:defRPr/>
              </a:pPr>
              <a:r>
                <a:rPr lang="en-US" altLang="ko-KR" sz="1400" b="1" dirty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762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에스코어 드림 6 Bold" panose="020B0703030302020204" pitchFamily="34" charset="-127"/>
                  <a:cs typeface="Arial" panose="020B0604020202020204" pitchFamily="34" charset="0"/>
                </a:rPr>
                <a:t>Network/</a:t>
              </a:r>
            </a:p>
            <a:p>
              <a:pPr algn="ctr" defTabSz="1828709" latinLnBrk="1">
                <a:lnSpc>
                  <a:spcPct val="110000"/>
                </a:lnSpc>
                <a:defRPr/>
              </a:pPr>
              <a:r>
                <a:rPr lang="en-US" altLang="ko-KR" sz="1400" b="1" dirty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762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에스코어 드림 6 Bold" panose="020B0703030302020204" pitchFamily="34" charset="-127"/>
                  <a:cs typeface="Arial" panose="020B0604020202020204" pitchFamily="34" charset="0"/>
                </a:rPr>
                <a:t>Secu equip.</a:t>
              </a:r>
              <a:endParaRPr lang="ko-KR" altLang="en-US" sz="1400" b="1" dirty="0">
                <a:ln w="3175">
                  <a:solidFill>
                    <a:prstClr val="white">
                      <a:alpha val="10000"/>
                    </a:prstClr>
                  </a:solidFill>
                </a:ln>
                <a:solidFill>
                  <a:prstClr val="white"/>
                </a:solidFill>
                <a:effectLst>
                  <a:outerShdw blurRad="762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ea typeface="에스코어 드림 6 Bold" panose="020B0703030302020204" pitchFamily="34" charset="-127"/>
                <a:cs typeface="Arial" panose="020B0604020202020204" pitchFamily="34" charset="0"/>
              </a:endParaRPr>
            </a:p>
          </p:txBody>
        </p:sp>
        <p:pic>
          <p:nvPicPr>
            <p:cNvPr id="12" name="그림 11" descr="LINE.png">
              <a:extLst>
                <a:ext uri="{FF2B5EF4-FFF2-40B4-BE49-F238E27FC236}">
                  <a16:creationId xmlns:a16="http://schemas.microsoft.com/office/drawing/2014/main" id="{E23B0B04-7800-73CB-E6FE-A7EAC0514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90" t="35600" r="2702" b="29524"/>
            <a:stretch/>
          </p:blipFill>
          <p:spPr>
            <a:xfrm rot="16200000" flipH="1">
              <a:off x="2601904" y="8500814"/>
              <a:ext cx="1078107" cy="368616"/>
            </a:xfrm>
            <a:prstGeom prst="rect">
              <a:avLst/>
            </a:prstGeom>
          </p:spPr>
        </p:pic>
        <p:sp>
          <p:nvSpPr>
            <p:cNvPr id="19" name="이등변 삼각형 18">
              <a:extLst>
                <a:ext uri="{FF2B5EF4-FFF2-40B4-BE49-F238E27FC236}">
                  <a16:creationId xmlns:a16="http://schemas.microsoft.com/office/drawing/2014/main" id="{1E1B0515-DFFA-6ED4-AC1D-A964F281A8BD}"/>
                </a:ext>
              </a:extLst>
            </p:cNvPr>
            <p:cNvSpPr/>
            <p:nvPr/>
          </p:nvSpPr>
          <p:spPr>
            <a:xfrm rot="16200000">
              <a:off x="1596730" y="10021367"/>
              <a:ext cx="539033" cy="89196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0085"/>
              <a:endParaRPr lang="ko-KR" altLang="en-US" sz="1400" dirty="0">
                <a:solidFill>
                  <a:prstClr val="white"/>
                </a:solidFill>
                <a:latin typeface="Calibri" panose="020F0502020204030204"/>
                <a:ea typeface="에스코어 드림 4 Regular" panose="020B0503030302020204" pitchFamily="34" charset="-127"/>
              </a:endParaRPr>
            </a:p>
          </p:txBody>
        </p:sp>
        <p:sp>
          <p:nvSpPr>
            <p:cNvPr id="20" name="사각형: 둥근 대각선 방향 모서리 137">
              <a:extLst>
                <a:ext uri="{FF2B5EF4-FFF2-40B4-BE49-F238E27FC236}">
                  <a16:creationId xmlns:a16="http://schemas.microsoft.com/office/drawing/2014/main" id="{A71B7556-FE85-C389-9B85-BC4C975BA252}"/>
                </a:ext>
              </a:extLst>
            </p:cNvPr>
            <p:cNvSpPr/>
            <p:nvPr/>
          </p:nvSpPr>
          <p:spPr>
            <a:xfrm>
              <a:off x="1133769" y="9602121"/>
              <a:ext cx="2146706" cy="1078103"/>
            </a:xfrm>
            <a:prstGeom prst="round2DiagRect">
              <a:avLst/>
            </a:prstGeom>
            <a:solidFill>
              <a:srgbClr val="0185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0085"/>
              <a:endParaRPr lang="ko-KR" altLang="en-US" sz="1400" dirty="0">
                <a:solidFill>
                  <a:prstClr val="white"/>
                </a:solidFill>
                <a:latin typeface="Calibri" panose="020F0502020204030204"/>
                <a:ea typeface="에스코어 드림 4 Regular" panose="020B0503030302020204" pitchFamily="34" charset="-12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3D4F97-BA03-A84B-85BC-2DD07149911B}"/>
                </a:ext>
              </a:extLst>
            </p:cNvPr>
            <p:cNvSpPr txBox="1"/>
            <p:nvPr/>
          </p:nvSpPr>
          <p:spPr>
            <a:xfrm>
              <a:off x="1121778" y="9734502"/>
              <a:ext cx="2004559" cy="779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828709" latinLnBrk="1">
                <a:lnSpc>
                  <a:spcPct val="110000"/>
                </a:lnSpc>
                <a:defRPr/>
              </a:pPr>
              <a:r>
                <a:rPr lang="en-US" altLang="ko-KR" sz="1400" b="1" dirty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762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에스코어 드림 6 Bold" panose="020B0703030302020204" pitchFamily="34" charset="-127"/>
                  <a:cs typeface="Arial" panose="020B0604020202020204" pitchFamily="34" charset="0"/>
                </a:rPr>
                <a:t>Servers/</a:t>
              </a:r>
            </a:p>
            <a:p>
              <a:pPr algn="ctr" defTabSz="1828709" latinLnBrk="1">
                <a:lnSpc>
                  <a:spcPct val="110000"/>
                </a:lnSpc>
                <a:defRPr/>
              </a:pPr>
              <a:r>
                <a:rPr lang="en-US" altLang="ko-KR" sz="1400" b="1" dirty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762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에스코어 드림 6 Bold" panose="020B0703030302020204" pitchFamily="34" charset="-127"/>
                  <a:cs typeface="Arial" panose="020B0604020202020204" pitchFamily="34" charset="0"/>
                </a:rPr>
                <a:t>Storage</a:t>
              </a:r>
              <a:endParaRPr lang="ko-KR" altLang="en-US" sz="1400" b="1" dirty="0">
                <a:ln w="3175">
                  <a:solidFill>
                    <a:prstClr val="white">
                      <a:alpha val="10000"/>
                    </a:prstClr>
                  </a:solidFill>
                </a:ln>
                <a:solidFill>
                  <a:prstClr val="white"/>
                </a:solidFill>
                <a:effectLst>
                  <a:outerShdw blurRad="762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ea typeface="에스코어 드림 6 Bold" panose="020B0703030302020204" pitchFamily="34" charset="-127"/>
                <a:cs typeface="Arial" panose="020B0604020202020204" pitchFamily="34" charset="0"/>
              </a:endParaRPr>
            </a:p>
          </p:txBody>
        </p:sp>
        <p:pic>
          <p:nvPicPr>
            <p:cNvPr id="18" name="그림 17" descr="LINE.png">
              <a:extLst>
                <a:ext uri="{FF2B5EF4-FFF2-40B4-BE49-F238E27FC236}">
                  <a16:creationId xmlns:a16="http://schemas.microsoft.com/office/drawing/2014/main" id="{E8C809E2-7629-29F4-E8B0-A0D6EBF8D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90" t="35600" r="2702" b="29524"/>
            <a:stretch/>
          </p:blipFill>
          <p:spPr>
            <a:xfrm rot="16200000" flipH="1">
              <a:off x="2611862" y="9956866"/>
              <a:ext cx="1078107" cy="368616"/>
            </a:xfrm>
            <a:prstGeom prst="rect">
              <a:avLst/>
            </a:prstGeom>
          </p:spPr>
        </p:pic>
        <p:sp>
          <p:nvSpPr>
            <p:cNvPr id="25" name="이등변 삼각형 24">
              <a:extLst>
                <a:ext uri="{FF2B5EF4-FFF2-40B4-BE49-F238E27FC236}">
                  <a16:creationId xmlns:a16="http://schemas.microsoft.com/office/drawing/2014/main" id="{62CD6732-208D-5BBD-E509-35F41F60A213}"/>
                </a:ext>
              </a:extLst>
            </p:cNvPr>
            <p:cNvSpPr/>
            <p:nvPr/>
          </p:nvSpPr>
          <p:spPr>
            <a:xfrm rot="16200000">
              <a:off x="1589953" y="11477418"/>
              <a:ext cx="539033" cy="89196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0085"/>
              <a:endParaRPr lang="ko-KR" altLang="en-US" sz="1400" dirty="0">
                <a:solidFill>
                  <a:prstClr val="white"/>
                </a:solidFill>
                <a:latin typeface="Calibri" panose="020F0502020204030204"/>
                <a:ea typeface="에스코어 드림 4 Regular" panose="020B0503030302020204" pitchFamily="34" charset="-127"/>
              </a:endParaRPr>
            </a:p>
          </p:txBody>
        </p:sp>
        <p:sp>
          <p:nvSpPr>
            <p:cNvPr id="26" name="사각형: 둥근 대각선 방향 모서리 137">
              <a:extLst>
                <a:ext uri="{FF2B5EF4-FFF2-40B4-BE49-F238E27FC236}">
                  <a16:creationId xmlns:a16="http://schemas.microsoft.com/office/drawing/2014/main" id="{FB6C6CF3-0AF6-507A-09DE-5A81265C8E68}"/>
                </a:ext>
              </a:extLst>
            </p:cNvPr>
            <p:cNvSpPr/>
            <p:nvPr/>
          </p:nvSpPr>
          <p:spPr>
            <a:xfrm>
              <a:off x="1126992" y="11058172"/>
              <a:ext cx="2146706" cy="1078103"/>
            </a:xfrm>
            <a:prstGeom prst="round2DiagRect">
              <a:avLst/>
            </a:prstGeom>
            <a:solidFill>
              <a:srgbClr val="01A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0085"/>
              <a:endParaRPr lang="ko-KR" altLang="en-US" sz="1400" dirty="0">
                <a:solidFill>
                  <a:prstClr val="white"/>
                </a:solidFill>
                <a:latin typeface="Calibri" panose="020F0502020204030204"/>
                <a:ea typeface="에스코어 드림 4 Regular" panose="020B0503030302020204" pitchFamily="34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53EE45-00E0-C70B-FC34-8C811CE7C15C}"/>
                </a:ext>
              </a:extLst>
            </p:cNvPr>
            <p:cNvSpPr txBox="1"/>
            <p:nvPr/>
          </p:nvSpPr>
          <p:spPr>
            <a:xfrm>
              <a:off x="1115002" y="11190569"/>
              <a:ext cx="2004559" cy="779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828709" latinLnBrk="1">
                <a:lnSpc>
                  <a:spcPct val="110000"/>
                </a:lnSpc>
                <a:defRPr/>
              </a:pPr>
              <a:r>
                <a:rPr lang="en-US" altLang="ko-KR" sz="1400" b="1" dirty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762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에스코어 드림 6 Bold" panose="020B0703030302020204" pitchFamily="34" charset="-127"/>
                  <a:cs typeface="Arial" panose="020B0604020202020204" pitchFamily="34" charset="0"/>
                </a:rPr>
                <a:t>SGE/</a:t>
              </a:r>
            </a:p>
            <a:p>
              <a:pPr algn="ctr" defTabSz="1828709" latinLnBrk="1">
                <a:lnSpc>
                  <a:spcPct val="110000"/>
                </a:lnSpc>
                <a:defRPr/>
              </a:pPr>
              <a:r>
                <a:rPr lang="en-US" altLang="ko-KR" sz="1400" b="1" dirty="0">
                  <a:ln w="3175">
                    <a:solidFill>
                      <a:prstClr val="white">
                        <a:alpha val="1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762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에스코어 드림 6 Bold" panose="020B0703030302020204" pitchFamily="34" charset="-127"/>
                  <a:cs typeface="Arial" panose="020B0604020202020204" pitchFamily="34" charset="0"/>
                </a:rPr>
                <a:t>SLURM</a:t>
              </a:r>
              <a:endParaRPr lang="ko-KR" altLang="en-US" sz="1400" b="1" dirty="0">
                <a:ln w="3175">
                  <a:solidFill>
                    <a:prstClr val="white">
                      <a:alpha val="10000"/>
                    </a:prstClr>
                  </a:solidFill>
                </a:ln>
                <a:solidFill>
                  <a:prstClr val="white"/>
                </a:solidFill>
                <a:effectLst>
                  <a:outerShdw blurRad="762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ea typeface="에스코어 드림 6 Bold" panose="020B0703030302020204" pitchFamily="34" charset="-127"/>
                <a:cs typeface="Arial" panose="020B0604020202020204" pitchFamily="34" charset="0"/>
              </a:endParaRPr>
            </a:p>
          </p:txBody>
        </p:sp>
        <p:pic>
          <p:nvPicPr>
            <p:cNvPr id="24" name="그림 23" descr="LINE.png">
              <a:extLst>
                <a:ext uri="{FF2B5EF4-FFF2-40B4-BE49-F238E27FC236}">
                  <a16:creationId xmlns:a16="http://schemas.microsoft.com/office/drawing/2014/main" id="{57BBDA81-542D-B5B8-C406-398C94C89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90" t="35600" r="2702" b="29524"/>
            <a:stretch/>
          </p:blipFill>
          <p:spPr>
            <a:xfrm rot="16200000" flipH="1">
              <a:off x="2605085" y="11412917"/>
              <a:ext cx="1078107" cy="368616"/>
            </a:xfrm>
            <a:prstGeom prst="rect">
              <a:avLst/>
            </a:prstGeom>
          </p:spPr>
        </p:pic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62475FC2-8D95-2302-FEAF-6F0B8740A579}"/>
              </a:ext>
            </a:extLst>
          </p:cNvPr>
          <p:cNvSpPr/>
          <p:nvPr/>
        </p:nvSpPr>
        <p:spPr>
          <a:xfrm>
            <a:off x="312144" y="2145980"/>
            <a:ext cx="1597558" cy="4142370"/>
          </a:xfrm>
          <a:prstGeom prst="rect">
            <a:avLst/>
          </a:prstGeom>
          <a:noFill/>
          <a:ln>
            <a:solidFill>
              <a:srgbClr val="CE7E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BEA3605-8489-4697-C370-9F9F5883DE00}"/>
              </a:ext>
            </a:extLst>
          </p:cNvPr>
          <p:cNvGrpSpPr/>
          <p:nvPr/>
        </p:nvGrpSpPr>
        <p:grpSpPr>
          <a:xfrm rot="10800000">
            <a:off x="2069391" y="3722211"/>
            <a:ext cx="743750" cy="912578"/>
            <a:chOff x="4157771" y="5582160"/>
            <a:chExt cx="592787" cy="280155"/>
          </a:xfrm>
        </p:grpSpPr>
        <p:sp>
          <p:nvSpPr>
            <p:cNvPr id="10" name="오른쪽 화살표 484">
              <a:extLst>
                <a:ext uri="{FF2B5EF4-FFF2-40B4-BE49-F238E27FC236}">
                  <a16:creationId xmlns:a16="http://schemas.microsoft.com/office/drawing/2014/main" id="{119EFE4D-1B41-BA76-0523-2AB9FE8B5212}"/>
                </a:ext>
              </a:extLst>
            </p:cNvPr>
            <p:cNvSpPr/>
            <p:nvPr/>
          </p:nvSpPr>
          <p:spPr>
            <a:xfrm flipH="1">
              <a:off x="4157771" y="5582160"/>
              <a:ext cx="592787" cy="280155"/>
            </a:xfrm>
            <a:prstGeom prst="rightArrow">
              <a:avLst>
                <a:gd name="adj1" fmla="val 55069"/>
                <a:gd name="adj2" fmla="val 56630"/>
              </a:avLst>
            </a:prstGeom>
            <a:solidFill>
              <a:srgbClr val="FC75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85642" latinLnBrk="1">
                <a:defRPr/>
              </a:pPr>
              <a:endParaRPr lang="ko-KR" altLang="en-US" sz="4106" dirty="0">
                <a:solidFill>
                  <a:srgbClr val="FC750E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11" name="이등변 삼각형 10">
              <a:extLst>
                <a:ext uri="{FF2B5EF4-FFF2-40B4-BE49-F238E27FC236}">
                  <a16:creationId xmlns:a16="http://schemas.microsoft.com/office/drawing/2014/main" id="{06C65D58-67CA-59FD-167B-E992CA03289C}"/>
                </a:ext>
              </a:extLst>
            </p:cNvPr>
            <p:cNvSpPr/>
            <p:nvPr/>
          </p:nvSpPr>
          <p:spPr>
            <a:xfrm rot="5400000" flipH="1" flipV="1">
              <a:off x="4108108" y="5661943"/>
              <a:ext cx="255593" cy="120588"/>
            </a:xfrm>
            <a:prstGeom prst="triangle">
              <a:avLst/>
            </a:prstGeom>
            <a:solidFill>
              <a:srgbClr val="FC750E"/>
            </a:solidFill>
            <a:ln w="12700">
              <a:noFill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 defTabSz="1828709" latinLnBrk="1">
                <a:defRPr/>
              </a:pPr>
              <a:endParaRPr lang="ko-KR" altLang="en-US" sz="2800" b="1" spc="-60" dirty="0">
                <a:solidFill>
                  <a:srgbClr val="FC750E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070A6FB-E664-D593-8578-90E05218ADD2}"/>
              </a:ext>
            </a:extLst>
          </p:cNvPr>
          <p:cNvSpPr txBox="1"/>
          <p:nvPr/>
        </p:nvSpPr>
        <p:spPr>
          <a:xfrm>
            <a:off x="1821321" y="3276254"/>
            <a:ext cx="1091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Collection</a:t>
            </a:r>
          </a:p>
          <a:p>
            <a:pPr algn="ctr"/>
            <a:r>
              <a:rPr lang="en-US" altLang="ko-KR" sz="12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E</a:t>
            </a:r>
            <a:r>
              <a:rPr lang="ko-KR" altLang="ko-KR" sz="12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xtraction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71E386-8942-57F6-7FEF-D9B0DE0314EB}"/>
              </a:ext>
            </a:extLst>
          </p:cNvPr>
          <p:cNvSpPr txBox="1"/>
          <p:nvPr/>
        </p:nvSpPr>
        <p:spPr>
          <a:xfrm>
            <a:off x="1856892" y="4631497"/>
            <a:ext cx="1091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Cleansing</a:t>
            </a:r>
          </a:p>
          <a:p>
            <a:pPr algn="ctr"/>
            <a:r>
              <a:rPr lang="en-US" altLang="ko-KR" sz="12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Refining</a:t>
            </a:r>
          </a:p>
          <a:p>
            <a:pPr algn="ctr"/>
            <a:endParaRPr lang="en-US" altLang="ko-KR" sz="1200" b="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2049" name="그룹 2048">
            <a:extLst>
              <a:ext uri="{FF2B5EF4-FFF2-40B4-BE49-F238E27FC236}">
                <a16:creationId xmlns:a16="http://schemas.microsoft.com/office/drawing/2014/main" id="{EE90B1C7-7315-DCF0-70F5-5F7E390B0E77}"/>
              </a:ext>
            </a:extLst>
          </p:cNvPr>
          <p:cNvGrpSpPr/>
          <p:nvPr/>
        </p:nvGrpSpPr>
        <p:grpSpPr>
          <a:xfrm>
            <a:off x="2795908" y="1828857"/>
            <a:ext cx="6496828" cy="4444459"/>
            <a:chOff x="2795908" y="1828857"/>
            <a:chExt cx="6496828" cy="4444459"/>
          </a:xfrm>
        </p:grpSpPr>
        <p:grpSp>
          <p:nvGrpSpPr>
            <p:cNvPr id="2048" name="그룹 2047">
              <a:extLst>
                <a:ext uri="{FF2B5EF4-FFF2-40B4-BE49-F238E27FC236}">
                  <a16:creationId xmlns:a16="http://schemas.microsoft.com/office/drawing/2014/main" id="{3D9B5FDE-A06A-0D30-1AA7-6A0DB754C325}"/>
                </a:ext>
              </a:extLst>
            </p:cNvPr>
            <p:cNvGrpSpPr/>
            <p:nvPr/>
          </p:nvGrpSpPr>
          <p:grpSpPr>
            <a:xfrm>
              <a:off x="2795908" y="1828857"/>
              <a:ext cx="5479358" cy="4444459"/>
              <a:chOff x="2795908" y="1828857"/>
              <a:chExt cx="5479358" cy="4444459"/>
            </a:xfrm>
          </p:grpSpPr>
          <p:pic>
            <p:nvPicPr>
              <p:cNvPr id="56" name="그림 55">
                <a:extLst>
                  <a:ext uri="{FF2B5EF4-FFF2-40B4-BE49-F238E27FC236}">
                    <a16:creationId xmlns:a16="http://schemas.microsoft.com/office/drawing/2014/main" id="{D1C6F050-9644-4AC1-A1C2-AB27074B9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88629" y="2427724"/>
                <a:ext cx="250815" cy="190092"/>
              </a:xfrm>
              <a:prstGeom prst="rect">
                <a:avLst/>
              </a:prstGeom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4B1BBCD-0D10-474C-9579-17B40AB2976B}"/>
                  </a:ext>
                </a:extLst>
              </p:cNvPr>
              <p:cNvSpPr txBox="1"/>
              <p:nvPr/>
            </p:nvSpPr>
            <p:spPr>
              <a:xfrm>
                <a:off x="3706625" y="2367919"/>
                <a:ext cx="135550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Elastic Stack</a:t>
                </a:r>
                <a:endParaRPr lang="en-US" altLang="ko-KR" sz="1400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81" name="직사각형 80">
                <a:extLst>
                  <a:ext uri="{FF2B5EF4-FFF2-40B4-BE49-F238E27FC236}">
                    <a16:creationId xmlns:a16="http://schemas.microsoft.com/office/drawing/2014/main" id="{EC4DF600-4A37-4DA7-86A2-CA05767F0648}"/>
                  </a:ext>
                </a:extLst>
              </p:cNvPr>
              <p:cNvSpPr/>
              <p:nvPr/>
            </p:nvSpPr>
            <p:spPr>
              <a:xfrm>
                <a:off x="2833097" y="2130946"/>
                <a:ext cx="5426145" cy="4142370"/>
              </a:xfrm>
              <a:prstGeom prst="rect">
                <a:avLst/>
              </a:prstGeom>
              <a:noFill/>
              <a:ln>
                <a:solidFill>
                  <a:srgbClr val="CE7E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DE9E15D-BE5D-4A3F-A998-31D789E9FA60}"/>
                  </a:ext>
                </a:extLst>
              </p:cNvPr>
              <p:cNvSpPr txBox="1"/>
              <p:nvPr/>
            </p:nvSpPr>
            <p:spPr>
              <a:xfrm>
                <a:off x="5846356" y="2371607"/>
                <a:ext cx="2412886" cy="341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828709" fontAlgn="base">
                  <a:lnSpc>
                    <a:spcPct val="90000"/>
                  </a:lnSpc>
                  <a:spcAft>
                    <a:spcPct val="0"/>
                  </a:spcAft>
                  <a:defRPr/>
                </a:pPr>
                <a:r>
                  <a:rPr lang="en-US" altLang="ko-KR" sz="1800" b="1" kern="0" dirty="0">
                    <a:solidFill>
                      <a:srgbClr val="1F497D"/>
                    </a:solidFill>
                    <a:latin typeface="Calibri" panose="020F0502020204030204"/>
                    <a:ea typeface="에스코어 드림 5 Medium" panose="020B0503030302020204" pitchFamily="34" charset="-127"/>
                  </a:rPr>
                  <a:t>In-house Processor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542FA7D-38BC-63A5-40F5-A6D282CE82FB}"/>
                  </a:ext>
                </a:extLst>
              </p:cNvPr>
              <p:cNvSpPr txBox="1"/>
              <p:nvPr/>
            </p:nvSpPr>
            <p:spPr>
              <a:xfrm>
                <a:off x="2823531" y="1828857"/>
                <a:ext cx="5451735" cy="307777"/>
              </a:xfrm>
              <a:prstGeom prst="rect">
                <a:avLst/>
              </a:prstGeom>
              <a:solidFill>
                <a:srgbClr val="CE7E1D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400" b="1" dirty="0">
                    <a:solidFill>
                      <a:schemeClr val="bg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Docker Centralized Integration</a:t>
                </a:r>
              </a:p>
            </p:txBody>
          </p:sp>
          <p:grpSp>
            <p:nvGrpSpPr>
              <p:cNvPr id="50" name="그룹 49">
                <a:extLst>
                  <a:ext uri="{FF2B5EF4-FFF2-40B4-BE49-F238E27FC236}">
                    <a16:creationId xmlns:a16="http://schemas.microsoft.com/office/drawing/2014/main" id="{79FD773F-DB8E-4E31-6D76-F7D2FFF66B8E}"/>
                  </a:ext>
                </a:extLst>
              </p:cNvPr>
              <p:cNvGrpSpPr/>
              <p:nvPr/>
            </p:nvGrpSpPr>
            <p:grpSpPr>
              <a:xfrm>
                <a:off x="2795908" y="2711014"/>
                <a:ext cx="5358766" cy="3391243"/>
                <a:chOff x="3036736" y="2713346"/>
                <a:chExt cx="5358766" cy="3142881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AB183ED-0A51-4D2E-9BD4-AF5BA2B9FA40}"/>
                    </a:ext>
                  </a:extLst>
                </p:cNvPr>
                <p:cNvSpPr txBox="1"/>
                <p:nvPr/>
              </p:nvSpPr>
              <p:spPr>
                <a:xfrm>
                  <a:off x="3085760" y="5278678"/>
                  <a:ext cx="140657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rPr>
                    <a:t>Logstash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96F0AC75-E832-41E5-91F9-02899F0BE544}"/>
                    </a:ext>
                  </a:extLst>
                </p:cNvPr>
                <p:cNvSpPr txBox="1"/>
                <p:nvPr/>
              </p:nvSpPr>
              <p:spPr>
                <a:xfrm>
                  <a:off x="3036736" y="2915824"/>
                  <a:ext cx="140657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rPr>
                    <a:t>Beats</a:t>
                  </a:r>
                </a:p>
              </p:txBody>
            </p:sp>
            <p:cxnSp>
              <p:nvCxnSpPr>
                <p:cNvPr id="48" name="연결선: 꺾임 47">
                  <a:extLst>
                    <a:ext uri="{FF2B5EF4-FFF2-40B4-BE49-F238E27FC236}">
                      <a16:creationId xmlns:a16="http://schemas.microsoft.com/office/drawing/2014/main" id="{FBFC6361-14E1-4648-BE9E-2ABCB019BC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17841" y="4972533"/>
                  <a:ext cx="633458" cy="2123"/>
                </a:xfrm>
                <a:prstGeom prst="bentConnector3">
                  <a:avLst>
                    <a:gd name="adj1" fmla="val 75704"/>
                  </a:avLst>
                </a:prstGeom>
                <a:ln w="19050">
                  <a:headEnd type="oval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5ACEFD4-CA14-4732-833C-3CD37BFC55D8}"/>
                    </a:ext>
                  </a:extLst>
                </p:cNvPr>
                <p:cNvSpPr txBox="1"/>
                <p:nvPr/>
              </p:nvSpPr>
              <p:spPr>
                <a:xfrm>
                  <a:off x="4461717" y="2919522"/>
                  <a:ext cx="140657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rPr>
                    <a:t>Kibana</a:t>
                  </a:r>
                </a:p>
              </p:txBody>
            </p:sp>
            <p:cxnSp>
              <p:nvCxnSpPr>
                <p:cNvPr id="54" name="직선 화살표 연결선 53">
                  <a:extLst>
                    <a:ext uri="{FF2B5EF4-FFF2-40B4-BE49-F238E27FC236}">
                      <a16:creationId xmlns:a16="http://schemas.microsoft.com/office/drawing/2014/main" id="{F763F366-E45F-48B7-85CC-A9C89DAB19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9664" y="3858224"/>
                  <a:ext cx="0" cy="733233"/>
                </a:xfrm>
                <a:prstGeom prst="straightConnector1">
                  <a:avLst/>
                </a:prstGeom>
                <a:ln w="19050">
                  <a:headEnd type="oval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7378A72-A9C6-4BF0-BFCE-B9E836DACCAA}"/>
                    </a:ext>
                  </a:extLst>
                </p:cNvPr>
                <p:cNvSpPr txBox="1"/>
                <p:nvPr/>
              </p:nvSpPr>
              <p:spPr>
                <a:xfrm>
                  <a:off x="4288918" y="5288114"/>
                  <a:ext cx="160499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rPr>
                    <a:t>Elastic Search</a:t>
                  </a:r>
                </a:p>
              </p:txBody>
            </p:sp>
            <p:cxnSp>
              <p:nvCxnSpPr>
                <p:cNvPr id="62" name="직선 화살표 연결선 61">
                  <a:extLst>
                    <a:ext uri="{FF2B5EF4-FFF2-40B4-BE49-F238E27FC236}">
                      <a16:creationId xmlns:a16="http://schemas.microsoft.com/office/drawing/2014/main" id="{6C413067-F8C2-4626-BD27-95D8125719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18879" y="3942417"/>
                  <a:ext cx="0" cy="663278"/>
                </a:xfrm>
                <a:prstGeom prst="straightConnector1">
                  <a:avLst/>
                </a:prstGeom>
                <a:ln w="19050">
                  <a:headEnd type="oval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직사각형 79">
                  <a:extLst>
                    <a:ext uri="{FF2B5EF4-FFF2-40B4-BE49-F238E27FC236}">
                      <a16:creationId xmlns:a16="http://schemas.microsoft.com/office/drawing/2014/main" id="{B1E51E31-E430-4691-A410-CAE36125413A}"/>
                    </a:ext>
                  </a:extLst>
                </p:cNvPr>
                <p:cNvSpPr/>
                <p:nvPr/>
              </p:nvSpPr>
              <p:spPr>
                <a:xfrm>
                  <a:off x="3166446" y="2717492"/>
                  <a:ext cx="2596313" cy="313873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3991" rtlCol="0" anchor="t"/>
                <a:lstStyle/>
                <a:p>
                  <a:pPr algn="ctr"/>
                  <a:endParaRPr lang="en-US" altLang="ko-KR" sz="1400" dirty="0">
                    <a:solidFill>
                      <a:schemeClr val="bg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endParaRPr>
                </a:p>
              </p:txBody>
            </p:sp>
            <p:sp>
              <p:nvSpPr>
                <p:cNvPr id="82" name="직사각형 81">
                  <a:extLst>
                    <a:ext uri="{FF2B5EF4-FFF2-40B4-BE49-F238E27FC236}">
                      <a16:creationId xmlns:a16="http://schemas.microsoft.com/office/drawing/2014/main" id="{F885909C-4DF0-4B55-8108-DA90609F3ABC}"/>
                    </a:ext>
                  </a:extLst>
                </p:cNvPr>
                <p:cNvSpPr/>
                <p:nvPr/>
              </p:nvSpPr>
              <p:spPr>
                <a:xfrm>
                  <a:off x="6222043" y="2713346"/>
                  <a:ext cx="2173459" cy="313873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3991" rtlCol="0" anchor="t"/>
                <a:lstStyle/>
                <a:p>
                  <a:pPr algn="ctr"/>
                  <a:endParaRPr lang="en-US" altLang="ko-KR" sz="1400" dirty="0">
                    <a:solidFill>
                      <a:schemeClr val="bg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endParaRPr>
                </a:p>
              </p:txBody>
            </p:sp>
            <p:pic>
              <p:nvPicPr>
                <p:cNvPr id="2060" name="Picture 12" descr="AWS] EC2 Linux2 환경에서 톰캣 설치하기">
                  <a:extLst>
                    <a:ext uri="{FF2B5EF4-FFF2-40B4-BE49-F238E27FC236}">
                      <a16:creationId xmlns:a16="http://schemas.microsoft.com/office/drawing/2014/main" id="{67AC5D98-75C4-9653-5476-F59812AD1F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704" b="89488" l="8349" r="90724">
                              <a14:foregroundMark x1="10019" y1="68194" x2="10019" y2="68194"/>
                              <a14:foregroundMark x1="8349" y1="63073" x2="8349" y2="63073"/>
                              <a14:foregroundMark x1="14286" y1="69811" x2="14286" y2="69811"/>
                              <a14:foregroundMark x1="24119" y1="68733" x2="24119" y2="68733"/>
                              <a14:foregroundMark x1="27644" y1="67385" x2="27644" y2="67385"/>
                              <a14:foregroundMark x1="37848" y1="66307" x2="37848" y2="66307"/>
                              <a14:foregroundMark x1="41744" y1="65229" x2="41744" y2="65229"/>
                              <a14:foregroundMark x1="54917" y1="64960" x2="54917" y2="64960"/>
                              <a14:foregroundMark x1="60482" y1="65229" x2="60482" y2="65229"/>
                              <a14:foregroundMark x1="67161" y1="66307" x2="67161" y2="66307"/>
                              <a14:foregroundMark x1="77922" y1="67116" x2="77922" y2="67116"/>
                              <a14:foregroundMark x1="86827" y1="68733" x2="86827" y2="68733"/>
                              <a14:foregroundMark x1="90724" y1="68194" x2="90724" y2="6819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31" t="26258" r="3663" b="17237"/>
                <a:stretch/>
              </p:blipFill>
              <p:spPr bwMode="auto">
                <a:xfrm>
                  <a:off x="6656264" y="4239830"/>
                  <a:ext cx="1420966" cy="5955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66" name="Picture 18" descr="python flask debugger pin, find and exploit">
                  <a:extLst>
                    <a:ext uri="{FF2B5EF4-FFF2-40B4-BE49-F238E27FC236}">
                      <a16:creationId xmlns:a16="http://schemas.microsoft.com/office/drawing/2014/main" id="{0E43E67F-6016-7122-FBDD-A09D807112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955" b="98870" l="9507" r="89789">
                              <a14:foregroundMark x1="23944" y1="49718" x2="30739" y2="60426"/>
                              <a14:foregroundMark x1="40493" y1="53107" x2="41484" y2="53486"/>
                              <a14:foregroundMark x1="47887" y1="30508" x2="59155" y2="20339"/>
                              <a14:foregroundMark x1="60563" y1="18644" x2="54577" y2="3955"/>
                              <a14:foregroundMark x1="28998" y1="70655" x2="31885" y2="75614"/>
                              <a14:foregroundMark x1="19498" y1="54337" x2="27725" y2="68469"/>
                              <a14:foregroundMark x1="18559" y1="52724" x2="18596" y2="52788"/>
                              <a14:foregroundMark x1="15493" y1="47458" x2="16121" y2="48537"/>
                              <a14:foregroundMark x1="81184" y1="66005" x2="81755" y2="63564"/>
                              <a14:foregroundMark x1="39789" y1="61582" x2="39085" y2="53672"/>
                              <a14:foregroundMark x1="49648" y1="58757" x2="49648" y2="46893"/>
                              <a14:foregroundMark x1="37676" y1="47458" x2="45775" y2="47458"/>
                              <a14:foregroundMark x1="57746" y1="61582" x2="58099" y2="66102"/>
                              <a14:foregroundMark x1="66901" y1="62712" x2="64789" y2="59322"/>
                              <a14:foregroundMark x1="63732" y1="66102" x2="65141" y2="66102"/>
                              <a14:foregroundMark x1="54577" y1="57627" x2="57042" y2="57627"/>
                              <a14:foregroundMark x1="70775" y1="50847" x2="71479" y2="67232"/>
                              <a14:foregroundMark x1="76056" y1="67232" x2="76056" y2="67232"/>
                              <a14:foregroundMark x1="44366" y1="67797" x2="34507" y2="49153"/>
                              <a14:foregroundMark x1="53521" y1="62712" x2="70775" y2="62712"/>
                              <a14:foregroundMark x1="41549" y1="55932" x2="61620" y2="63277"/>
                              <a14:backgroundMark x1="16197" y1="91525" x2="14437" y2="1130"/>
                              <a14:backgroundMark x1="34859" y1="41808" x2="20423" y2="16949"/>
                              <a14:backgroundMark x1="72535" y1="94350" x2="20775" y2="97175"/>
                              <a14:backgroundMark x1="79801" y1="67232" x2="83099" y2="13559"/>
                              <a14:backgroundMark x1="78169" y1="93785" x2="79801" y2="67232"/>
                              <a14:backgroundMark x1="32327" y1="40438" x2="31338" y2="34463"/>
                              <a14:backgroundMark x1="34722" y1="54903" x2="32416" y2="40973"/>
                              <a14:backgroundMark x1="37324" y1="70621" x2="34831" y2="55563"/>
                              <a14:backgroundMark x1="34859" y1="70621" x2="32042" y2="62712"/>
                              <a14:backgroundMark x1="30986" y1="61582" x2="29577" y2="51412"/>
                              <a14:backgroundMark x1="46069" y1="74458" x2="48239" y2="76271"/>
                              <a14:backgroundMark x1="31338" y1="62147" x2="44978" y2="73546"/>
                              <a14:backgroundMark x1="51482" y1="50546" x2="51408" y2="49718"/>
                              <a14:backgroundMark x1="82394" y1="83616" x2="65882" y2="70818"/>
                              <a14:backgroundMark x1="87676" y1="78531" x2="71184" y2="67265"/>
                              <a14:backgroundMark x1="38522" y1="45326" x2="38028" y2="42373"/>
                              <a14:backgroundMark x1="16197" y1="70621" x2="17958" y2="39548"/>
                              <a14:backgroundMark x1="39085" y1="96045" x2="12676" y2="71186"/>
                              <a14:backgroundMark x1="36972" y1="91525" x2="42606" y2="90960"/>
                              <a14:backgroundMark x1="42958" y1="89831" x2="29577" y2="80791"/>
                              <a14:backgroundMark x1="18662" y1="90395" x2="8099" y2="65537"/>
                              <a14:backgroundMark x1="17606" y1="63277" x2="19366" y2="49153"/>
                              <a14:backgroundMark x1="16901" y1="53107" x2="16901" y2="38983"/>
                              <a14:backgroundMark x1="19366" y1="63842" x2="19366" y2="41808"/>
                              <a14:backgroundMark x1="18310" y1="60452" x2="15141" y2="32768"/>
                              <a14:backgroundMark x1="17254" y1="54802" x2="16901" y2="45763"/>
                              <a14:backgroundMark x1="15845" y1="49718" x2="15845" y2="41808"/>
                              <a14:backgroundMark x1="15493" y1="86441" x2="4930" y2="67232"/>
                              <a14:backgroundMark x1="81575" y1="67232" x2="82746" y2="25424"/>
                              <a14:backgroundMark x1="81338" y1="75706" x2="81575" y2="67232"/>
                              <a14:backgroundMark x1="86268" y1="60452" x2="82394" y2="23164"/>
                              <a14:backgroundMark x1="83099" y1="61017" x2="84507" y2="45763"/>
                              <a14:backgroundMark x1="80634" y1="66667" x2="89789" y2="31638"/>
                              <a14:backgroundMark x1="77113" y1="94350" x2="85915" y2="81356"/>
                              <a14:backgroundMark x1="82394" y1="72881" x2="81690" y2="51412"/>
                              <a14:backgroundMark x1="82394" y1="93220" x2="72887" y2="8757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92668" y="5003260"/>
                  <a:ext cx="1726191" cy="5677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68" name="Picture 20">
                  <a:extLst>
                    <a:ext uri="{FF2B5EF4-FFF2-40B4-BE49-F238E27FC236}">
                      <a16:creationId xmlns:a16="http://schemas.microsoft.com/office/drawing/2014/main" id="{C5295CDE-1D9C-A427-E9BF-E1DE5BA2FC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0" b="99160" l="1185" r="97393">
                              <a14:foregroundMark x1="4976" y1="90756" x2="4976" y2="90756"/>
                              <a14:foregroundMark x1="2133" y1="85714" x2="1185" y2="85714"/>
                              <a14:foregroundMark x1="35308" y1="16807" x2="42891" y2="5042"/>
                              <a14:foregroundMark x1="41469" y1="5882" x2="41706" y2="0"/>
                              <a14:foregroundMark x1="25355" y1="93277" x2="22512" y2="99160"/>
                              <a14:foregroundMark x1="50474" y1="60504" x2="50474" y2="60504"/>
                              <a14:foregroundMark x1="58768" y1="63866" x2="58768" y2="63866"/>
                              <a14:foregroundMark x1="45972" y1="67227" x2="45972" y2="67227"/>
                              <a14:foregroundMark x1="55924" y1="63866" x2="55924" y2="63866"/>
                              <a14:foregroundMark x1="67536" y1="50420" x2="67536" y2="50420"/>
                              <a14:foregroundMark x1="72512" y1="45378" x2="72512" y2="45378"/>
                              <a14:foregroundMark x1="72275" y1="36975" x2="72275" y2="36975"/>
                              <a14:foregroundMark x1="77251" y1="43697" x2="77251" y2="43697"/>
                              <a14:foregroundMark x1="86256" y1="36134" x2="86256" y2="36134"/>
                              <a14:foregroundMark x1="97393" y1="48739" x2="97393" y2="4873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34579" y="3755802"/>
                  <a:ext cx="1651223" cy="3455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0" name="Picture 22" descr="OrientDB - Wikipedia">
                  <a:extLst>
                    <a:ext uri="{FF2B5EF4-FFF2-40B4-BE49-F238E27FC236}">
                      <a16:creationId xmlns:a16="http://schemas.microsoft.com/office/drawing/2014/main" id="{DE153E2C-06C9-19D7-F014-1468EFB869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63142" y="2972998"/>
                  <a:ext cx="1660971" cy="6060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4" name="Picture 26" descr="Plus Sign Images - Free Download on Freepik">
                  <a:extLst>
                    <a:ext uri="{FF2B5EF4-FFF2-40B4-BE49-F238E27FC236}">
                      <a16:creationId xmlns:a16="http://schemas.microsoft.com/office/drawing/2014/main" id="{5DDB047F-9DA8-E4FB-C6D2-B04D10DE10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45458" y="4039602"/>
                  <a:ext cx="688183" cy="5507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076" name="Picture 28" descr="Elastic Beats Logo PNG Vector (SVG) Free Download">
                <a:extLst>
                  <a:ext uri="{FF2B5EF4-FFF2-40B4-BE49-F238E27FC236}">
                    <a16:creationId xmlns:a16="http://schemas.microsoft.com/office/drawing/2014/main" id="{E9F13FF1-B9A9-FF52-A0EE-0B1F518D82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9469" y="3207376"/>
                <a:ext cx="469200" cy="61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그림 74">
                <a:extLst>
                  <a:ext uri="{FF2B5EF4-FFF2-40B4-BE49-F238E27FC236}">
                    <a16:creationId xmlns:a16="http://schemas.microsoft.com/office/drawing/2014/main" id="{4A60E2CD-4DE6-322A-0120-7D0FDC4EBC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7056" r="12734"/>
              <a:stretch/>
            </p:blipFill>
            <p:spPr>
              <a:xfrm>
                <a:off x="4671701" y="3082053"/>
                <a:ext cx="599386" cy="853713"/>
              </a:xfrm>
              <a:prstGeom prst="rect">
                <a:avLst/>
              </a:prstGeom>
            </p:spPr>
          </p:pic>
          <p:pic>
            <p:nvPicPr>
              <p:cNvPr id="2082" name="Picture 34" descr="Elastic Logstash Logo PNG Transparent – Brands Logos">
                <a:extLst>
                  <a:ext uri="{FF2B5EF4-FFF2-40B4-BE49-F238E27FC236}">
                    <a16:creationId xmlns:a16="http://schemas.microsoft.com/office/drawing/2014/main" id="{90076BF1-806B-7A98-9AA5-7625C60EE8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7258" y="4752904"/>
                <a:ext cx="853713" cy="8537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4" name="Picture 36" descr="Elasticsearch Logo PNG vector in SVG, PDF, AI, CDR format">
                <a:extLst>
                  <a:ext uri="{FF2B5EF4-FFF2-40B4-BE49-F238E27FC236}">
                    <a16:creationId xmlns:a16="http://schemas.microsoft.com/office/drawing/2014/main" id="{E381EEF7-DAC9-3064-17F4-4470531111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10000" r="90000">
                            <a14:foregroundMark x1="32102" y1="25846" x2="67206" y2="22615"/>
                            <a14:foregroundMark x1="67206" y1="22615" x2="67206" y2="22615"/>
                            <a14:foregroundMark x1="36374" y1="71846" x2="68530" y2="80357"/>
                            <a14:backgroundMark x1="71940" y1="80000" x2="69515" y2="826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2670" y="4894112"/>
                <a:ext cx="861112" cy="6463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00DF5CEC-2163-3375-685C-72689CE9A1B4}"/>
                </a:ext>
              </a:extLst>
            </p:cNvPr>
            <p:cNvGrpSpPr/>
            <p:nvPr/>
          </p:nvGrpSpPr>
          <p:grpSpPr>
            <a:xfrm rot="10800000">
              <a:off x="8463189" y="3722211"/>
              <a:ext cx="743750" cy="912578"/>
              <a:chOff x="4157771" y="5582160"/>
              <a:chExt cx="592787" cy="280155"/>
            </a:xfrm>
          </p:grpSpPr>
          <p:sp>
            <p:nvSpPr>
              <p:cNvPr id="91" name="오른쪽 화살표 484">
                <a:extLst>
                  <a:ext uri="{FF2B5EF4-FFF2-40B4-BE49-F238E27FC236}">
                    <a16:creationId xmlns:a16="http://schemas.microsoft.com/office/drawing/2014/main" id="{13489CC6-6A1E-0E12-7EE4-97462E40708F}"/>
                  </a:ext>
                </a:extLst>
              </p:cNvPr>
              <p:cNvSpPr/>
              <p:nvPr/>
            </p:nvSpPr>
            <p:spPr>
              <a:xfrm flipH="1">
                <a:off x="4157771" y="5582160"/>
                <a:ext cx="592787" cy="280155"/>
              </a:xfrm>
              <a:prstGeom prst="rightArrow">
                <a:avLst>
                  <a:gd name="adj1" fmla="val 55069"/>
                  <a:gd name="adj2" fmla="val 56630"/>
                </a:avLst>
              </a:prstGeom>
              <a:solidFill>
                <a:srgbClr val="FC75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85642" latinLnBrk="1">
                  <a:defRPr/>
                </a:pPr>
                <a:endParaRPr lang="ko-KR" altLang="en-US" sz="4106" dirty="0">
                  <a:solidFill>
                    <a:srgbClr val="FC750E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endParaRPr>
              </a:p>
            </p:txBody>
          </p:sp>
          <p:sp>
            <p:nvSpPr>
              <p:cNvPr id="92" name="이등변 삼각형 91">
                <a:extLst>
                  <a:ext uri="{FF2B5EF4-FFF2-40B4-BE49-F238E27FC236}">
                    <a16:creationId xmlns:a16="http://schemas.microsoft.com/office/drawing/2014/main" id="{9311A147-7803-B952-5E79-D66AEC64B6BD}"/>
                  </a:ext>
                </a:extLst>
              </p:cNvPr>
              <p:cNvSpPr/>
              <p:nvPr/>
            </p:nvSpPr>
            <p:spPr>
              <a:xfrm rot="5400000" flipH="1" flipV="1">
                <a:off x="4108108" y="5661943"/>
                <a:ext cx="255593" cy="120588"/>
              </a:xfrm>
              <a:prstGeom prst="triangle">
                <a:avLst/>
              </a:prstGeom>
              <a:solidFill>
                <a:srgbClr val="FC750E"/>
              </a:solidFill>
              <a:ln w="12700">
                <a:noFill/>
              </a:ln>
            </p:spPr>
            <p:txBody>
              <a:bodyPr wrap="none" lIns="0" tIns="0" rIns="0" bIns="0" anchor="ctr" anchorCtr="0">
                <a:noAutofit/>
              </a:bodyPr>
              <a:lstStyle/>
              <a:p>
                <a:pPr algn="ctr" defTabSz="1828709" latinLnBrk="1">
                  <a:defRPr/>
                </a:pPr>
                <a:endParaRPr lang="ko-KR" altLang="en-US" sz="2800" b="1" spc="-60" dirty="0">
                  <a:solidFill>
                    <a:srgbClr val="FC750E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endParaRPr>
              </a:p>
            </p:txBody>
          </p: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E4B45FA-71BB-AB80-9118-ADFA7628A38B}"/>
                </a:ext>
              </a:extLst>
            </p:cNvPr>
            <p:cNvSpPr txBox="1"/>
            <p:nvPr/>
          </p:nvSpPr>
          <p:spPr>
            <a:xfrm>
              <a:off x="8200887" y="4617841"/>
              <a:ext cx="109184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Integrate</a:t>
              </a:r>
            </a:p>
            <a:p>
              <a:pPr algn="ctr"/>
              <a:r>
                <a:rPr lang="en-US" altLang="ko-KR" sz="1200" b="1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DataCenter</a:t>
              </a:r>
              <a:endParaRPr lang="ko-KR" altLang="ko-KR" sz="12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D6BAFD7-EE6C-2E32-4E6D-4A695AA8F1A5}"/>
                </a:ext>
              </a:extLst>
            </p:cNvPr>
            <p:cNvSpPr txBox="1"/>
            <p:nvPr/>
          </p:nvSpPr>
          <p:spPr>
            <a:xfrm>
              <a:off x="8200887" y="3365797"/>
              <a:ext cx="109184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Packaging</a:t>
              </a:r>
            </a:p>
            <a:p>
              <a:pPr algn="ctr"/>
              <a:r>
                <a:rPr lang="en-US" altLang="ko-KR" sz="1200" b="1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Platform</a:t>
              </a:r>
              <a:endParaRPr lang="ko-KR" altLang="ko-KR" sz="12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</p:grpSp>
      <p:grpSp>
        <p:nvGrpSpPr>
          <p:cNvPr id="2050" name="그룹 2049">
            <a:extLst>
              <a:ext uri="{FF2B5EF4-FFF2-40B4-BE49-F238E27FC236}">
                <a16:creationId xmlns:a16="http://schemas.microsoft.com/office/drawing/2014/main" id="{5BB2C08B-707B-A8FC-D0F3-A4112B5BC9A0}"/>
              </a:ext>
            </a:extLst>
          </p:cNvPr>
          <p:cNvGrpSpPr/>
          <p:nvPr/>
        </p:nvGrpSpPr>
        <p:grpSpPr>
          <a:xfrm>
            <a:off x="9222429" y="1817607"/>
            <a:ext cx="2815418" cy="4868898"/>
            <a:chOff x="9222429" y="1817607"/>
            <a:chExt cx="2815418" cy="4868898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663AC59D-69F1-4D25-9FC3-35BCFC18D230}"/>
                </a:ext>
              </a:extLst>
            </p:cNvPr>
            <p:cNvSpPr/>
            <p:nvPr/>
          </p:nvSpPr>
          <p:spPr>
            <a:xfrm>
              <a:off x="9230641" y="2130946"/>
              <a:ext cx="2705153" cy="4142370"/>
            </a:xfrm>
            <a:prstGeom prst="rect">
              <a:avLst/>
            </a:prstGeom>
            <a:noFill/>
            <a:ln>
              <a:solidFill>
                <a:srgbClr val="CE7E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59" name="Slide Number Placeholder 5">
              <a:extLst>
                <a:ext uri="{FF2B5EF4-FFF2-40B4-BE49-F238E27FC236}">
                  <a16:creationId xmlns:a16="http://schemas.microsoft.com/office/drawing/2014/main" id="{26B7D170-54A0-49CB-B6EE-7D6D67784133}"/>
                </a:ext>
              </a:extLst>
            </p:cNvPr>
            <p:cNvSpPr txBox="1">
              <a:spLocks/>
            </p:cNvSpPr>
            <p:nvPr/>
          </p:nvSpPr>
          <p:spPr>
            <a:xfrm>
              <a:off x="11864723" y="6517228"/>
              <a:ext cx="173124" cy="169277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ko-KR"/>
              </a:defPPr>
              <a:lvl1pPr marL="0" algn="r" defTabSz="914400" rtl="0" eaLnBrk="1" latinLnBrk="1" hangingPunct="1">
                <a:defRPr sz="1323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88898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1548">
                        <a:srgbClr val="4D4D4C"/>
                      </a:gs>
                      <a:gs pos="40000">
                        <a:srgbClr val="4D4D4C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16</a:t>
              </a:r>
              <a:endParaRPr kumimoji="0" lang="ko-KR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AF39405-EB1A-7EA6-9544-DC0A17B32080}"/>
                </a:ext>
              </a:extLst>
            </p:cNvPr>
            <p:cNvSpPr txBox="1"/>
            <p:nvPr/>
          </p:nvSpPr>
          <p:spPr>
            <a:xfrm>
              <a:off x="9222429" y="1817607"/>
              <a:ext cx="2728856" cy="307777"/>
            </a:xfrm>
            <a:prstGeom prst="rect">
              <a:avLst/>
            </a:prstGeom>
            <a:solidFill>
              <a:srgbClr val="CE7E1D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Visualizing</a:t>
              </a:r>
            </a:p>
          </p:txBody>
        </p:sp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DDBDD69C-96D6-BF57-85DD-785B3C5C3791}"/>
                </a:ext>
              </a:extLst>
            </p:cNvPr>
            <p:cNvGrpSpPr/>
            <p:nvPr/>
          </p:nvGrpSpPr>
          <p:grpSpPr>
            <a:xfrm>
              <a:off x="9338948" y="2219619"/>
              <a:ext cx="2462959" cy="1420500"/>
              <a:chOff x="86957" y="3091266"/>
              <a:chExt cx="1235137" cy="162339"/>
            </a:xfrm>
          </p:grpSpPr>
          <p:sp>
            <p:nvSpPr>
              <p:cNvPr id="100" name="이등변 삼각형 99">
                <a:extLst>
                  <a:ext uri="{FF2B5EF4-FFF2-40B4-BE49-F238E27FC236}">
                    <a16:creationId xmlns:a16="http://schemas.microsoft.com/office/drawing/2014/main" id="{5C0AD21E-B8D2-578F-7347-714755E1D933}"/>
                  </a:ext>
                </a:extLst>
              </p:cNvPr>
              <p:cNvSpPr/>
              <p:nvPr/>
            </p:nvSpPr>
            <p:spPr>
              <a:xfrm rot="16200000">
                <a:off x="478633" y="3116833"/>
                <a:ext cx="59531" cy="51320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0085"/>
                <a:endParaRPr lang="ko-KR" altLang="en-US" sz="2400" dirty="0">
                  <a:solidFill>
                    <a:prstClr val="white"/>
                  </a:solidFill>
                  <a:latin typeface="Calibri" panose="020F0502020204030204"/>
                  <a:ea typeface="에스코어 드림 5 Medium" panose="020B0503030302020204" pitchFamily="34" charset="-127"/>
                </a:endParaRPr>
              </a:p>
            </p:txBody>
          </p:sp>
          <p:sp>
            <p:nvSpPr>
              <p:cNvPr id="101" name="사각형: 둥근 대각선 방향 모서리 137">
                <a:extLst>
                  <a:ext uri="{FF2B5EF4-FFF2-40B4-BE49-F238E27FC236}">
                    <a16:creationId xmlns:a16="http://schemas.microsoft.com/office/drawing/2014/main" id="{CE490475-8691-13C4-B4AC-89BEDEBCB7B6}"/>
                  </a:ext>
                </a:extLst>
              </p:cNvPr>
              <p:cNvSpPr/>
              <p:nvPr/>
            </p:nvSpPr>
            <p:spPr>
              <a:xfrm>
                <a:off x="86957" y="3091266"/>
                <a:ext cx="1235137" cy="162339"/>
              </a:xfrm>
              <a:prstGeom prst="round2DiagRect">
                <a:avLst/>
              </a:prstGeom>
              <a:solidFill>
                <a:srgbClr val="0134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10085"/>
                <a:endParaRPr lang="ko-KR" altLang="en-US" sz="2400" dirty="0">
                  <a:solidFill>
                    <a:prstClr val="white"/>
                  </a:solidFill>
                  <a:latin typeface="Calibri" panose="020F0502020204030204"/>
                  <a:ea typeface="에스코어 드림 5 Medium" panose="020B0503030302020204" pitchFamily="34" charset="-127"/>
                </a:endParaRPr>
              </a:p>
            </p:txBody>
          </p:sp>
        </p:grpSp>
        <p:pic>
          <p:nvPicPr>
            <p:cNvPr id="99" name="그림 98" descr="LINE.png">
              <a:extLst>
                <a:ext uri="{FF2B5EF4-FFF2-40B4-BE49-F238E27FC236}">
                  <a16:creationId xmlns:a16="http://schemas.microsoft.com/office/drawing/2014/main" id="{C05DAA03-E63E-D589-6E55-0E3D2E0C4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90" t="35600" r="2702" b="29524"/>
            <a:stretch/>
          </p:blipFill>
          <p:spPr>
            <a:xfrm rot="16200000" flipH="1">
              <a:off x="11227108" y="2763831"/>
              <a:ext cx="1041856" cy="422921"/>
            </a:xfrm>
            <a:prstGeom prst="rect">
              <a:avLst/>
            </a:prstGeom>
          </p:spPr>
        </p:pic>
        <p:grpSp>
          <p:nvGrpSpPr>
            <p:cNvPr id="104" name="그룹 103">
              <a:extLst>
                <a:ext uri="{FF2B5EF4-FFF2-40B4-BE49-F238E27FC236}">
                  <a16:creationId xmlns:a16="http://schemas.microsoft.com/office/drawing/2014/main" id="{394175D5-F2F3-0FF9-0D4F-AA0FE58974C8}"/>
                </a:ext>
              </a:extLst>
            </p:cNvPr>
            <p:cNvGrpSpPr/>
            <p:nvPr/>
          </p:nvGrpSpPr>
          <p:grpSpPr>
            <a:xfrm>
              <a:off x="9333802" y="3728784"/>
              <a:ext cx="2462959" cy="1198778"/>
              <a:chOff x="86957" y="3092799"/>
              <a:chExt cx="1235137" cy="117533"/>
            </a:xfrm>
          </p:grpSpPr>
          <p:sp>
            <p:nvSpPr>
              <p:cNvPr id="106" name="이등변 삼각형 105">
                <a:extLst>
                  <a:ext uri="{FF2B5EF4-FFF2-40B4-BE49-F238E27FC236}">
                    <a16:creationId xmlns:a16="http://schemas.microsoft.com/office/drawing/2014/main" id="{4D782EC5-30CA-B06C-AB93-38682387A6D0}"/>
                  </a:ext>
                </a:extLst>
              </p:cNvPr>
              <p:cNvSpPr/>
              <p:nvPr/>
            </p:nvSpPr>
            <p:spPr>
              <a:xfrm rot="16200000">
                <a:off x="478633" y="3116833"/>
                <a:ext cx="59531" cy="51320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0085"/>
                <a:endParaRPr lang="ko-KR" altLang="en-US" sz="2400" dirty="0">
                  <a:solidFill>
                    <a:prstClr val="white"/>
                  </a:solidFill>
                  <a:latin typeface="Calibri" panose="020F0502020204030204"/>
                  <a:ea typeface="에스코어 드림 5 Medium" panose="020B0503030302020204" pitchFamily="34" charset="-127"/>
                </a:endParaRPr>
              </a:p>
            </p:txBody>
          </p:sp>
          <p:sp>
            <p:nvSpPr>
              <p:cNvPr id="107" name="사각형: 둥근 대각선 방향 모서리 137">
                <a:extLst>
                  <a:ext uri="{FF2B5EF4-FFF2-40B4-BE49-F238E27FC236}">
                    <a16:creationId xmlns:a16="http://schemas.microsoft.com/office/drawing/2014/main" id="{019236D9-00CA-4FA9-EB49-7C7B42F67226}"/>
                  </a:ext>
                </a:extLst>
              </p:cNvPr>
              <p:cNvSpPr/>
              <p:nvPr/>
            </p:nvSpPr>
            <p:spPr>
              <a:xfrm>
                <a:off x="86957" y="3092799"/>
                <a:ext cx="1235137" cy="117533"/>
              </a:xfrm>
              <a:prstGeom prst="round2DiagRect">
                <a:avLst/>
              </a:prstGeom>
              <a:solidFill>
                <a:srgbClr val="014C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10085"/>
                <a:endParaRPr lang="ko-KR" altLang="en-US" sz="2400" dirty="0">
                  <a:solidFill>
                    <a:prstClr val="white"/>
                  </a:solidFill>
                  <a:latin typeface="Calibri" panose="020F0502020204030204"/>
                  <a:ea typeface="에스코어 드림 5 Medium" panose="020B0503030302020204" pitchFamily="34" charset="-127"/>
                </a:endParaRPr>
              </a:p>
            </p:txBody>
          </p:sp>
        </p:grpSp>
        <p:pic>
          <p:nvPicPr>
            <p:cNvPr id="105" name="그림 104" descr="LINE.png">
              <a:extLst>
                <a:ext uri="{FF2B5EF4-FFF2-40B4-BE49-F238E27FC236}">
                  <a16:creationId xmlns:a16="http://schemas.microsoft.com/office/drawing/2014/main" id="{7DCCEF7B-4CD2-359A-BDD6-3396B80F2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90" t="35600" r="2702" b="29524"/>
            <a:stretch/>
          </p:blipFill>
          <p:spPr>
            <a:xfrm rot="16200000" flipH="1">
              <a:off x="11158196" y="4116388"/>
              <a:ext cx="1214419" cy="422921"/>
            </a:xfrm>
            <a:prstGeom prst="rect">
              <a:avLst/>
            </a:prstGeom>
          </p:spPr>
        </p:pic>
        <p:grpSp>
          <p:nvGrpSpPr>
            <p:cNvPr id="110" name="그룹 109">
              <a:extLst>
                <a:ext uri="{FF2B5EF4-FFF2-40B4-BE49-F238E27FC236}">
                  <a16:creationId xmlns:a16="http://schemas.microsoft.com/office/drawing/2014/main" id="{F72791B3-E7A2-6D54-EB9C-ADDD67E8EF6B}"/>
                </a:ext>
              </a:extLst>
            </p:cNvPr>
            <p:cNvGrpSpPr/>
            <p:nvPr/>
          </p:nvGrpSpPr>
          <p:grpSpPr>
            <a:xfrm>
              <a:off x="9316438" y="5035653"/>
              <a:ext cx="2462968" cy="1164639"/>
              <a:chOff x="86957" y="3096144"/>
              <a:chExt cx="1235137" cy="114186"/>
            </a:xfrm>
          </p:grpSpPr>
          <p:sp>
            <p:nvSpPr>
              <p:cNvPr id="112" name="이등변 삼각형 111">
                <a:extLst>
                  <a:ext uri="{FF2B5EF4-FFF2-40B4-BE49-F238E27FC236}">
                    <a16:creationId xmlns:a16="http://schemas.microsoft.com/office/drawing/2014/main" id="{84A8B806-17A7-2814-FB3B-3DC9D42D6F66}"/>
                  </a:ext>
                </a:extLst>
              </p:cNvPr>
              <p:cNvSpPr/>
              <p:nvPr/>
            </p:nvSpPr>
            <p:spPr>
              <a:xfrm rot="16200000">
                <a:off x="478633" y="3116833"/>
                <a:ext cx="59531" cy="51320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0085"/>
                <a:endParaRPr lang="ko-KR" altLang="en-US" sz="2400" dirty="0">
                  <a:solidFill>
                    <a:prstClr val="white"/>
                  </a:solidFill>
                  <a:latin typeface="Calibri" panose="020F0502020204030204"/>
                  <a:ea typeface="에스코어 드림 5 Medium" panose="020B0503030302020204" pitchFamily="34" charset="-127"/>
                </a:endParaRPr>
              </a:p>
            </p:txBody>
          </p:sp>
          <p:sp>
            <p:nvSpPr>
              <p:cNvPr id="113" name="사각형: 둥근 대각선 방향 모서리 137">
                <a:extLst>
                  <a:ext uri="{FF2B5EF4-FFF2-40B4-BE49-F238E27FC236}">
                    <a16:creationId xmlns:a16="http://schemas.microsoft.com/office/drawing/2014/main" id="{56D8B1FA-AE5C-EBF0-9D3E-980563BD0B36}"/>
                  </a:ext>
                </a:extLst>
              </p:cNvPr>
              <p:cNvSpPr/>
              <p:nvPr/>
            </p:nvSpPr>
            <p:spPr>
              <a:xfrm>
                <a:off x="86957" y="3096144"/>
                <a:ext cx="1235137" cy="114186"/>
              </a:xfrm>
              <a:prstGeom prst="round2DiagRect">
                <a:avLst/>
              </a:prstGeom>
              <a:solidFill>
                <a:srgbClr val="015E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10085"/>
                <a:endParaRPr lang="ko-KR" altLang="en-US" sz="2400" dirty="0">
                  <a:solidFill>
                    <a:prstClr val="white"/>
                  </a:solidFill>
                  <a:latin typeface="Calibri" panose="020F0502020204030204"/>
                  <a:ea typeface="에스코어 드림 5 Medium" panose="020B0503030302020204" pitchFamily="34" charset="-127"/>
                </a:endParaRPr>
              </a:p>
            </p:txBody>
          </p:sp>
        </p:grpSp>
        <p:pic>
          <p:nvPicPr>
            <p:cNvPr id="111" name="그림 110" descr="LINE.png">
              <a:extLst>
                <a:ext uri="{FF2B5EF4-FFF2-40B4-BE49-F238E27FC236}">
                  <a16:creationId xmlns:a16="http://schemas.microsoft.com/office/drawing/2014/main" id="{F2D4F99C-D8B6-282D-EA9D-B0E7CCD53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90" t="35600" r="2702" b="29524"/>
            <a:stretch/>
          </p:blipFill>
          <p:spPr>
            <a:xfrm rot="16200000" flipH="1">
              <a:off x="11182724" y="5381612"/>
              <a:ext cx="1214414" cy="422921"/>
            </a:xfrm>
            <a:prstGeom prst="rect">
              <a:avLst/>
            </a:prstGeom>
          </p:spPr>
        </p:pic>
        <p:sp>
          <p:nvSpPr>
            <p:cNvPr id="115" name="사각형: 둥근 모서리 114">
              <a:extLst>
                <a:ext uri="{FF2B5EF4-FFF2-40B4-BE49-F238E27FC236}">
                  <a16:creationId xmlns:a16="http://schemas.microsoft.com/office/drawing/2014/main" id="{AFDC0F2B-174E-585D-FBFB-B616B12FDF4C}"/>
                </a:ext>
              </a:extLst>
            </p:cNvPr>
            <p:cNvSpPr/>
            <p:nvPr/>
          </p:nvSpPr>
          <p:spPr>
            <a:xfrm>
              <a:off x="9298080" y="2237782"/>
              <a:ext cx="2473796" cy="1431627"/>
            </a:xfrm>
            <a:prstGeom prst="roundRect">
              <a:avLst>
                <a:gd name="adj" fmla="val 8403"/>
              </a:avLst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bg1">
                      <a:lumMod val="65000"/>
                    </a:schemeClr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Multi-Layer Visualization</a:t>
              </a:r>
            </a:p>
            <a:p>
              <a:pPr algn="ctr"/>
              <a:endParaRPr lang="en-US" altLang="ko-KR" sz="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  <a:p>
              <a:endParaRPr lang="en-US" altLang="ko-KR" sz="1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  <a:p>
              <a:r>
                <a:rPr lang="en-US" altLang="ko-KR" sz="1100" b="1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System Resource Status</a:t>
              </a:r>
            </a:p>
            <a:p>
              <a:endParaRPr lang="en-US" altLang="ko-KR" sz="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  <a:p>
              <a:r>
                <a:rPr lang="en-US" altLang="ko-KR" sz="1100" b="1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Network Traffic Status</a:t>
              </a:r>
            </a:p>
            <a:p>
              <a:endParaRPr lang="en-US" altLang="ko-KR" sz="7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  <a:p>
              <a:r>
                <a:rPr lang="en-US" altLang="ko-KR" sz="1200" b="1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HPC Scheduler Status</a:t>
              </a:r>
            </a:p>
            <a:p>
              <a:r>
                <a:rPr lang="en-US" altLang="ko-KR" sz="1200" b="1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(JOB Status and Availability)</a:t>
              </a:r>
            </a:p>
          </p:txBody>
        </p:sp>
        <p:sp>
          <p:nvSpPr>
            <p:cNvPr id="116" name="사각형: 둥근 모서리 115">
              <a:extLst>
                <a:ext uri="{FF2B5EF4-FFF2-40B4-BE49-F238E27FC236}">
                  <a16:creationId xmlns:a16="http://schemas.microsoft.com/office/drawing/2014/main" id="{232E4CFC-9332-DB35-96E8-C1DDEA8241A5}"/>
                </a:ext>
              </a:extLst>
            </p:cNvPr>
            <p:cNvSpPr/>
            <p:nvPr/>
          </p:nvSpPr>
          <p:spPr>
            <a:xfrm>
              <a:off x="9321782" y="3596526"/>
              <a:ext cx="2473796" cy="1431627"/>
            </a:xfrm>
            <a:prstGeom prst="roundRect">
              <a:avLst>
                <a:gd name="adj" fmla="val 8403"/>
              </a:avLst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400" b="1" dirty="0">
                  <a:solidFill>
                    <a:schemeClr val="bg1">
                      <a:lumMod val="65000"/>
                    </a:schemeClr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Graph Visualization</a:t>
              </a:r>
            </a:p>
            <a:p>
              <a:pPr algn="ctr"/>
              <a:endParaRPr lang="en-US" altLang="ko-KR" sz="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  <a:p>
              <a:endParaRPr lang="en-US" altLang="ko-KR" sz="1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  <a:p>
              <a:r>
                <a:rPr lang="en-US" altLang="ko-KR" sz="1100" b="1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Server/Storage Usage Rate</a:t>
              </a:r>
            </a:p>
            <a:p>
              <a:endParaRPr lang="en-US" altLang="ko-KR" sz="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  <a:p>
              <a:r>
                <a:rPr lang="en-US" altLang="ko-KR" sz="1100" b="1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NVDIA GPU GARD Uasge Rate</a:t>
              </a:r>
            </a:p>
            <a:p>
              <a:endParaRPr lang="en-US" altLang="ko-KR" sz="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  <a:p>
              <a:r>
                <a:rPr lang="en-US" altLang="ko-KR" sz="1100" b="1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NAS/DAS Network Usage Rate</a:t>
              </a:r>
            </a:p>
          </p:txBody>
        </p:sp>
        <p:sp>
          <p:nvSpPr>
            <p:cNvPr id="127" name="사각형: 둥근 모서리 126">
              <a:extLst>
                <a:ext uri="{FF2B5EF4-FFF2-40B4-BE49-F238E27FC236}">
                  <a16:creationId xmlns:a16="http://schemas.microsoft.com/office/drawing/2014/main" id="{3F2CD868-DD2B-2675-EF88-9454F8D41BE0}"/>
                </a:ext>
              </a:extLst>
            </p:cNvPr>
            <p:cNvSpPr/>
            <p:nvPr/>
          </p:nvSpPr>
          <p:spPr>
            <a:xfrm>
              <a:off x="9320599" y="4892460"/>
              <a:ext cx="2473796" cy="1431627"/>
            </a:xfrm>
            <a:prstGeom prst="roundRect">
              <a:avLst>
                <a:gd name="adj" fmla="val 8403"/>
              </a:avLst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400" b="1" dirty="0">
                  <a:solidFill>
                    <a:schemeClr val="bg1">
                      <a:lumMod val="65000"/>
                    </a:schemeClr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DashBoard Visualization</a:t>
              </a:r>
            </a:p>
            <a:p>
              <a:pPr algn="ctr"/>
              <a:endParaRPr lang="en-US" altLang="ko-KR" sz="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  <a:p>
              <a:endParaRPr lang="en-US" altLang="ko-KR" sz="1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  <a:p>
              <a:r>
                <a:rPr lang="en-US" altLang="ko-KR" sz="1050" b="1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Cluster &amp; Queue Used Time</a:t>
              </a:r>
            </a:p>
            <a:p>
              <a:endParaRPr lang="en-US" altLang="ko-KR" sz="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  <a:p>
              <a:r>
                <a:rPr lang="en-US" altLang="ko-KR" sz="1100" b="1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CPU/GPU  Used Time</a:t>
              </a:r>
            </a:p>
            <a:p>
              <a:endParaRPr lang="en-US" altLang="ko-KR" sz="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  <a:p>
              <a:r>
                <a:rPr lang="en-US" altLang="ko-KR" sz="1100" b="1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Resource Usage Rate</a:t>
              </a:r>
            </a:p>
          </p:txBody>
        </p:sp>
      </p:grpSp>
      <p:grpSp>
        <p:nvGrpSpPr>
          <p:cNvPr id="2059" name="그룹 2058">
            <a:extLst>
              <a:ext uri="{FF2B5EF4-FFF2-40B4-BE49-F238E27FC236}">
                <a16:creationId xmlns:a16="http://schemas.microsoft.com/office/drawing/2014/main" id="{8E19A90C-82D1-6F86-92F9-F0E4FDC21004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2061" name="TextBox 2060">
              <a:extLst>
                <a:ext uri="{FF2B5EF4-FFF2-40B4-BE49-F238E27FC236}">
                  <a16:creationId xmlns:a16="http://schemas.microsoft.com/office/drawing/2014/main" id="{154B3388-9018-94AD-E0A0-8650B933FCEE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Design</a:t>
              </a:r>
            </a:p>
          </p:txBody>
        </p:sp>
        <p:sp>
          <p:nvSpPr>
            <p:cNvPr id="2063" name="TextBox 2062">
              <a:extLst>
                <a:ext uri="{FF2B5EF4-FFF2-40B4-BE49-F238E27FC236}">
                  <a16:creationId xmlns:a16="http://schemas.microsoft.com/office/drawing/2014/main" id="{BA8C5354-D545-0BCD-481A-106C8AC8EFDD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Ⅲ</a:t>
              </a:r>
            </a:p>
          </p:txBody>
        </p:sp>
        <p:sp>
          <p:nvSpPr>
            <p:cNvPr id="2065" name="타원 2064">
              <a:extLst>
                <a:ext uri="{FF2B5EF4-FFF2-40B4-BE49-F238E27FC236}">
                  <a16:creationId xmlns:a16="http://schemas.microsoft.com/office/drawing/2014/main" id="{8A5BB5A6-7B73-01F1-50F0-FAEA347C0735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402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Group 98">
            <a:extLst>
              <a:ext uri="{FF2B5EF4-FFF2-40B4-BE49-F238E27FC236}">
                <a16:creationId xmlns:a16="http://schemas.microsoft.com/office/drawing/2014/main" id="{E701D29E-FE63-42A0-A809-1A4BCBA95B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99272"/>
              </p:ext>
            </p:extLst>
          </p:nvPr>
        </p:nvGraphicFramePr>
        <p:xfrm>
          <a:off x="514296" y="1882386"/>
          <a:ext cx="4508543" cy="301467"/>
        </p:xfrm>
        <a:graphic>
          <a:graphicData uri="http://schemas.openxmlformats.org/drawingml/2006/table">
            <a:tbl>
              <a:tblPr/>
              <a:tblGrid>
                <a:gridCol w="1422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5962">
                  <a:extLst>
                    <a:ext uri="{9D8B030D-6E8A-4147-A177-3AD203B41FA5}">
                      <a16:colId xmlns:a16="http://schemas.microsoft.com/office/drawing/2014/main" val="3918177289"/>
                    </a:ext>
                  </a:extLst>
                </a:gridCol>
              </a:tblGrid>
              <a:tr h="301467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ko-KR" altLang="en-US" sz="1200" b="0" i="0" u="none" strike="noStrike" kern="1200" cap="none" spc="0" normalizeH="0" baseline="0" dirty="0">
                          <a:ln>
                            <a:solidFill>
                              <a:srgbClr val="5B9BD5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  <a:cs typeface="+mn-cs"/>
                        </a:rPr>
                        <a:t>표출 정보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8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ko-KR" altLang="en-US" sz="1200" b="0" i="0" u="none" strike="noStrike" kern="1200" cap="none" spc="0" normalizeH="0" baseline="0" dirty="0">
                          <a:ln>
                            <a:solidFill>
                              <a:srgbClr val="5B9BD5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  <a:cs typeface="+mn-cs"/>
                        </a:rPr>
                        <a:t>상세 정보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8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1" name="표 80">
            <a:extLst>
              <a:ext uri="{FF2B5EF4-FFF2-40B4-BE49-F238E27FC236}">
                <a16:creationId xmlns:a16="http://schemas.microsoft.com/office/drawing/2014/main" id="{9DA8BE72-314A-4D9A-A5AF-0A901D5C29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942751"/>
              </p:ext>
            </p:extLst>
          </p:nvPr>
        </p:nvGraphicFramePr>
        <p:xfrm>
          <a:off x="514296" y="2160270"/>
          <a:ext cx="4489508" cy="4315716"/>
        </p:xfrm>
        <a:graphic>
          <a:graphicData uri="http://schemas.openxmlformats.org/drawingml/2006/table">
            <a:tbl>
              <a:tblPr/>
              <a:tblGrid>
                <a:gridCol w="1393581">
                  <a:extLst>
                    <a:ext uri="{9D8B030D-6E8A-4147-A177-3AD203B41FA5}">
                      <a16:colId xmlns:a16="http://schemas.microsoft.com/office/drawing/2014/main" val="488545051"/>
                    </a:ext>
                  </a:extLst>
                </a:gridCol>
                <a:gridCol w="3095927">
                  <a:extLst>
                    <a:ext uri="{9D8B030D-6E8A-4147-A177-3AD203B41FA5}">
                      <a16:colId xmlns:a16="http://schemas.microsoft.com/office/drawing/2014/main" val="3671299751"/>
                    </a:ext>
                  </a:extLst>
                </a:gridCol>
              </a:tblGrid>
              <a:tr h="554593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등록된 장비의 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Network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상태 확인</a:t>
                      </a:r>
                    </a:p>
                  </a:txBody>
                  <a:tcPr anchor="ctr">
                    <a:lnL w="12700" cmpd="sng">
                      <a:solidFill>
                        <a:srgbClr val="5BB3E7"/>
                      </a:solidFill>
                      <a:prstDash val="soli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BB3E7"/>
                      </a:solidFill>
                      <a:prstDash val="soli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System Node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표출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- Node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기둥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: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수집된 트래픽 양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- Node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면적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: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하위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Node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등록 수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B3E7"/>
                      </a:solidFill>
                      <a:prstDash val="soli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8611498"/>
                  </a:ext>
                </a:extLst>
              </a:tr>
              <a:tr h="736699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System Status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표출</a:t>
                      </a:r>
                      <a:b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</a:b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-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수집정보 로그 적재 및 정상 상태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(Green)</a:t>
                      </a:r>
                    </a:p>
                    <a:p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-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사용량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(Performance)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대비 비교 표시</a:t>
                      </a:r>
                      <a:endParaRPr lang="en-US" altLang="ko-KR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에스코어 드림 4 Regular" panose="020B0503030302020204" pitchFamily="34" charset="-127"/>
                        <a:ea typeface="에스코어 드림 4 Regular" panose="020B0503030302020204" pitchFamily="34" charset="-127"/>
                        <a:cs typeface="+mn-cs"/>
                      </a:endParaRPr>
                    </a:p>
                    <a:p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- Event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발생 장비 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Amber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점등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(Alert, Warning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등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)</a:t>
                      </a:r>
                      <a:endParaRPr lang="ko-KR" alt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에스코어 드림 4 Regular" panose="020B0503030302020204" pitchFamily="34" charset="-127"/>
                        <a:ea typeface="에스코어 드림 4 Regular" panose="020B0503030302020204" pitchFamily="34" charset="-127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0846033"/>
                  </a:ext>
                </a:extLst>
              </a:tr>
              <a:tr h="4869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ToolTip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표출</a:t>
                      </a:r>
                      <a:b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</a:b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-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노드 명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내부 등록장비 수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77799"/>
                  </a:ext>
                </a:extLst>
              </a:tr>
              <a:tr h="554593">
                <a:tc vMerge="1">
                  <a:txBody>
                    <a:bodyPr/>
                    <a:lstStyle/>
                    <a:p>
                      <a:pPr latinLnBrk="1"/>
                      <a:endParaRPr lang="ko-KR" alt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5BB3E7"/>
                      </a:solidFill>
                      <a:prstDash val="soli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ToolTip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표출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-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업무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/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서비스명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URL, IP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대역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서비스 관리 도메인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서비스 유형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담당자 이름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담당자 연락처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099588"/>
                  </a:ext>
                </a:extLst>
              </a:tr>
              <a:tr h="319136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전체 트래픽의 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In/Out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패킷 수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, </a:t>
                      </a:r>
                      <a:b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</a:b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In/Out Bytes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수</a:t>
                      </a:r>
                      <a:b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</a:b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라인차트 표출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In/Out Bound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패킷 수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In/Out Bound Bytes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742290"/>
                  </a:ext>
                </a:extLst>
              </a:tr>
              <a:tr h="736699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수집된 트래픽 정보를 기반으로 분석된 노드의 개수 표출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-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Country, External IP, Internal port,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  External port, Service, System, Physical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5233546"/>
                  </a:ext>
                </a:extLst>
              </a:tr>
              <a:tr h="55459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In/Out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패킷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상위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5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개 시스템 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에스코어 드림 4 Regular" panose="020B0503030302020204" pitchFamily="34" charset="-127"/>
                        <a:ea typeface="에스코어 드림 4 Regular" panose="020B0503030302020204" pitchFamily="34" charset="-127"/>
                      </a:endParaRPr>
                    </a:p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막대그래프 표출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대시보드 좌측 상단 톱니바퀴 클릭 시 실시간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/</a:t>
                      </a:r>
                      <a:b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일자 별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/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월 별 트래픽 합산 정보 표시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291187"/>
                  </a:ext>
                </a:extLst>
              </a:tr>
              <a:tr h="37248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과거 이력 조회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5BB3E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특정 시점의 과거 데이터 표출</a:t>
                      </a:r>
                      <a:endParaRPr lang="en-US" altLang="ko-KR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에스코어 드림 4 Regular" panose="020B0503030302020204" pitchFamily="34" charset="-127"/>
                        <a:ea typeface="에스코어 드림 4 Regular" panose="020B0503030302020204" pitchFamily="34" charset="-127"/>
                        <a:cs typeface="+mn-cs"/>
                      </a:endParaRPr>
                    </a:p>
                    <a:p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-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특정 시점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(10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분 단위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)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선택 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UI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표출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384928"/>
                  </a:ext>
                </a:extLst>
              </a:tr>
            </a:tbl>
          </a:graphicData>
        </a:graphic>
      </p:graphicFrame>
      <p:sp>
        <p:nvSpPr>
          <p:cNvPr id="84" name="Slide Number Placeholder 5">
            <a:extLst>
              <a:ext uri="{FF2B5EF4-FFF2-40B4-BE49-F238E27FC236}">
                <a16:creationId xmlns:a16="http://schemas.microsoft.com/office/drawing/2014/main" id="{350DB2BB-DFD2-4E1C-B4D0-C5544A4B3945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173124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17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7732CC4F-7C83-6A67-7B1B-6C6E3F60A81B}"/>
              </a:ext>
            </a:extLst>
          </p:cNvPr>
          <p:cNvGrpSpPr/>
          <p:nvPr/>
        </p:nvGrpSpPr>
        <p:grpSpPr>
          <a:xfrm>
            <a:off x="5540258" y="2160270"/>
            <a:ext cx="6189631" cy="4282654"/>
            <a:chOff x="5344093" y="1992049"/>
            <a:chExt cx="6189631" cy="4315716"/>
          </a:xfrm>
        </p:grpSpPr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7E94CEF5-62B1-4733-A61E-63F2EA596A5E}"/>
                </a:ext>
              </a:extLst>
            </p:cNvPr>
            <p:cNvGrpSpPr/>
            <p:nvPr/>
          </p:nvGrpSpPr>
          <p:grpSpPr>
            <a:xfrm>
              <a:off x="5344093" y="1992049"/>
              <a:ext cx="6189631" cy="4315716"/>
              <a:chOff x="-2577907" y="4040834"/>
              <a:chExt cx="8272652" cy="4134882"/>
            </a:xfrm>
          </p:grpSpPr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9A1EF5A7-A584-4CA3-9494-AF1720A12D54}"/>
                  </a:ext>
                </a:extLst>
              </p:cNvPr>
              <p:cNvSpPr/>
              <p:nvPr/>
            </p:nvSpPr>
            <p:spPr>
              <a:xfrm>
                <a:off x="-2577907" y="4040834"/>
                <a:ext cx="8272652" cy="4134882"/>
              </a:xfrm>
              <a:prstGeom prst="rect">
                <a:avLst/>
              </a:prstGeom>
              <a:noFill/>
              <a:ln>
                <a:solidFill>
                  <a:srgbClr val="005D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ED703A98-B238-4B41-A821-4EBB0083BF57}"/>
                  </a:ext>
                </a:extLst>
              </p:cNvPr>
              <p:cNvSpPr/>
              <p:nvPr/>
            </p:nvSpPr>
            <p:spPr>
              <a:xfrm>
                <a:off x="-777707" y="4220854"/>
                <a:ext cx="4680520" cy="32043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294DC6-62ED-45B5-BB95-FA7803AD83D8}"/>
                  </a:ext>
                </a:extLst>
              </p:cNvPr>
              <p:cNvSpPr txBox="1"/>
              <p:nvPr/>
            </p:nvSpPr>
            <p:spPr>
              <a:xfrm>
                <a:off x="-345588" y="4268650"/>
                <a:ext cx="3978991" cy="297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A. </a:t>
                </a:r>
                <a:r>
                  <a:rPr lang="ko-KR" altLang="en-US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네트워크 </a:t>
                </a:r>
                <a:r>
                  <a:rPr lang="ko-KR" altLang="en-US" sz="140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트래픽 실시간 모니터링</a:t>
                </a:r>
              </a:p>
            </p:txBody>
          </p:sp>
          <p:sp>
            <p:nvSpPr>
              <p:cNvPr id="30" name="모서리가 둥근 직사각형 9">
                <a:extLst>
                  <a:ext uri="{FF2B5EF4-FFF2-40B4-BE49-F238E27FC236}">
                    <a16:creationId xmlns:a16="http://schemas.microsoft.com/office/drawing/2014/main" id="{412C655D-B633-4807-824D-A512273A9684}"/>
                  </a:ext>
                </a:extLst>
              </p:cNvPr>
              <p:cNvSpPr/>
              <p:nvPr/>
            </p:nvSpPr>
            <p:spPr>
              <a:xfrm>
                <a:off x="-2433891" y="4244691"/>
                <a:ext cx="1584176" cy="612976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B. </a:t>
                </a:r>
                <a:r>
                  <a:rPr lang="ko-KR" altLang="en-US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현재시간 및 갱신시간</a:t>
                </a:r>
              </a:p>
            </p:txBody>
          </p:sp>
          <p:sp>
            <p:nvSpPr>
              <p:cNvPr id="31" name="모서리가 둥근 직사각형 14">
                <a:extLst>
                  <a:ext uri="{FF2B5EF4-FFF2-40B4-BE49-F238E27FC236}">
                    <a16:creationId xmlns:a16="http://schemas.microsoft.com/office/drawing/2014/main" id="{5AAD57F8-18E6-45B6-AFDD-8B63CE9E6D9B}"/>
                  </a:ext>
                </a:extLst>
              </p:cNvPr>
              <p:cNvSpPr/>
              <p:nvPr/>
            </p:nvSpPr>
            <p:spPr>
              <a:xfrm>
                <a:off x="-2433891" y="4956291"/>
                <a:ext cx="1584176" cy="987292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C.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IN/OUT Bound</a:t>
                </a:r>
              </a:p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Packets, Bytes</a:t>
                </a:r>
                <a:endParaRPr lang="en-US" altLang="ko-KR" sz="700" dirty="0"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32" name="모서리가 둥근 직사각형 15">
                <a:extLst>
                  <a:ext uri="{FF2B5EF4-FFF2-40B4-BE49-F238E27FC236}">
                    <a16:creationId xmlns:a16="http://schemas.microsoft.com/office/drawing/2014/main" id="{47C1E20E-5F2A-4F8C-B10B-0BC34CBD45C4}"/>
                  </a:ext>
                </a:extLst>
              </p:cNvPr>
              <p:cNvSpPr/>
              <p:nvPr/>
            </p:nvSpPr>
            <p:spPr>
              <a:xfrm>
                <a:off x="-2432988" y="6071089"/>
                <a:ext cx="1584176" cy="593121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D.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Node count</a:t>
                </a:r>
                <a:endParaRPr lang="ko-KR" altLang="en-US" sz="1400" dirty="0"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33" name="모서리가 둥근 직사각형 16">
                <a:extLst>
                  <a:ext uri="{FF2B5EF4-FFF2-40B4-BE49-F238E27FC236}">
                    <a16:creationId xmlns:a16="http://schemas.microsoft.com/office/drawing/2014/main" id="{85701D45-52E1-4877-8155-0793CFBD185C}"/>
                  </a:ext>
                </a:extLst>
              </p:cNvPr>
              <p:cNvSpPr/>
              <p:nvPr/>
            </p:nvSpPr>
            <p:spPr>
              <a:xfrm>
                <a:off x="-2432988" y="6791715"/>
                <a:ext cx="1584176" cy="633494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E.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System Resource</a:t>
                </a:r>
                <a:endParaRPr lang="ko-KR" altLang="en-US" sz="1400" dirty="0"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34" name="모서리가 둥근 직사각형 18">
                <a:extLst>
                  <a:ext uri="{FF2B5EF4-FFF2-40B4-BE49-F238E27FC236}">
                    <a16:creationId xmlns:a16="http://schemas.microsoft.com/office/drawing/2014/main" id="{3338E4AF-C74C-42BA-B166-41723C2EF5B3}"/>
                  </a:ext>
                </a:extLst>
              </p:cNvPr>
              <p:cNvSpPr/>
              <p:nvPr/>
            </p:nvSpPr>
            <p:spPr>
              <a:xfrm>
                <a:off x="-2433891" y="7569225"/>
                <a:ext cx="1584176" cy="534483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F.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Equipment List</a:t>
                </a:r>
                <a:endParaRPr lang="ko-KR" altLang="en-US" sz="1400" dirty="0"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35" name="모서리가 둥근 직사각형 19">
                <a:extLst>
                  <a:ext uri="{FF2B5EF4-FFF2-40B4-BE49-F238E27FC236}">
                    <a16:creationId xmlns:a16="http://schemas.microsoft.com/office/drawing/2014/main" id="{CEE883C0-FAC5-44CC-A252-44BC8BDB02DA}"/>
                  </a:ext>
                </a:extLst>
              </p:cNvPr>
              <p:cNvSpPr/>
              <p:nvPr/>
            </p:nvSpPr>
            <p:spPr>
              <a:xfrm>
                <a:off x="-777707" y="7569226"/>
                <a:ext cx="4680521" cy="534484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G.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Network Status</a:t>
                </a:r>
                <a:endParaRPr lang="ko-KR" altLang="en-US" sz="1400" dirty="0"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36" name="모서리가 둥근 직사각형 21">
                <a:extLst>
                  <a:ext uri="{FF2B5EF4-FFF2-40B4-BE49-F238E27FC236}">
                    <a16:creationId xmlns:a16="http://schemas.microsoft.com/office/drawing/2014/main" id="{5B9E2923-0E9F-4DC4-872A-C57744F3C003}"/>
                  </a:ext>
                </a:extLst>
              </p:cNvPr>
              <p:cNvSpPr/>
              <p:nvPr/>
            </p:nvSpPr>
            <p:spPr>
              <a:xfrm>
                <a:off x="4011985" y="5363981"/>
                <a:ext cx="1584176" cy="981109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I.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 Top System chart</a:t>
                </a:r>
              </a:p>
            </p:txBody>
          </p:sp>
          <p:sp>
            <p:nvSpPr>
              <p:cNvPr id="37" name="모서리가 둥근 직사각형 22">
                <a:extLst>
                  <a:ext uri="{FF2B5EF4-FFF2-40B4-BE49-F238E27FC236}">
                    <a16:creationId xmlns:a16="http://schemas.microsoft.com/office/drawing/2014/main" id="{8B678416-EA47-44F3-84D9-C730C005E381}"/>
                  </a:ext>
                </a:extLst>
              </p:cNvPr>
              <p:cNvSpPr/>
              <p:nvPr/>
            </p:nvSpPr>
            <p:spPr>
              <a:xfrm>
                <a:off x="3991898" y="4220854"/>
                <a:ext cx="1584176" cy="1044116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H</a:t>
                </a:r>
                <a:r>
                  <a:rPr lang="en-US" altLang="ko-KR" sz="1400" dirty="0">
                    <a:solidFill>
                      <a:srgbClr val="118ED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Traffic chart</a:t>
                </a:r>
              </a:p>
            </p:txBody>
          </p:sp>
          <p:sp>
            <p:nvSpPr>
              <p:cNvPr id="38" name="모서리가 둥근 직사각형 23">
                <a:extLst>
                  <a:ext uri="{FF2B5EF4-FFF2-40B4-BE49-F238E27FC236}">
                    <a16:creationId xmlns:a16="http://schemas.microsoft.com/office/drawing/2014/main" id="{468154ED-9794-483C-9BD1-C845C7FDFECD}"/>
                  </a:ext>
                </a:extLst>
              </p:cNvPr>
              <p:cNvSpPr/>
              <p:nvPr/>
            </p:nvSpPr>
            <p:spPr>
              <a:xfrm>
                <a:off x="3991898" y="7569225"/>
                <a:ext cx="1584176" cy="534484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L.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View Point Information</a:t>
                </a:r>
                <a:endParaRPr lang="ko-KR" altLang="en-US" sz="1400" dirty="0"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41" name="모서리가 둥근 직사각형 26">
                <a:extLst>
                  <a:ext uri="{FF2B5EF4-FFF2-40B4-BE49-F238E27FC236}">
                    <a16:creationId xmlns:a16="http://schemas.microsoft.com/office/drawing/2014/main" id="{7F719CEF-6E92-470C-A4B6-B6302B812FD2}"/>
                  </a:ext>
                </a:extLst>
              </p:cNvPr>
              <p:cNvSpPr/>
              <p:nvPr/>
            </p:nvSpPr>
            <p:spPr>
              <a:xfrm>
                <a:off x="3995083" y="6489106"/>
                <a:ext cx="1584176" cy="936104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J.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 Top FLOW</a:t>
                </a:r>
              </a:p>
              <a:p>
                <a:pPr algn="ctr"/>
                <a:endParaRPr lang="en-US" altLang="ko-KR" sz="1400" dirty="0"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</p:grp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3CF00791-48AB-4F23-9CCD-DECC731C05B6}"/>
                </a:ext>
              </a:extLst>
            </p:cNvPr>
            <p:cNvGrpSpPr/>
            <p:nvPr/>
          </p:nvGrpSpPr>
          <p:grpSpPr>
            <a:xfrm>
              <a:off x="6917224" y="2545435"/>
              <a:ext cx="3268662" cy="2936681"/>
              <a:chOff x="2015679" y="2492666"/>
              <a:chExt cx="3268662" cy="2556733"/>
            </a:xfrm>
          </p:grpSpPr>
          <p:sp>
            <p:nvSpPr>
              <p:cNvPr id="46" name="한쪽 모서리가 둥근 사각형 144">
                <a:extLst>
                  <a:ext uri="{FF2B5EF4-FFF2-40B4-BE49-F238E27FC236}">
                    <a16:creationId xmlns:a16="http://schemas.microsoft.com/office/drawing/2014/main" id="{63FAB42E-FB71-40FB-A50B-7E0C50CD2192}"/>
                  </a:ext>
                </a:extLst>
              </p:cNvPr>
              <p:cNvSpPr/>
              <p:nvPr/>
            </p:nvSpPr>
            <p:spPr>
              <a:xfrm flipH="1">
                <a:off x="3706913" y="2553350"/>
                <a:ext cx="1408247" cy="586486"/>
              </a:xfrm>
              <a:prstGeom prst="round1Rect">
                <a:avLst>
                  <a:gd name="adj" fmla="val 3238"/>
                </a:avLst>
              </a:prstGeom>
              <a:gradFill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5400000" scaled="1"/>
              </a:gra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062355">
                  <a:defRPr/>
                </a:pPr>
                <a:endParaRPr lang="ko-KR" altLang="en-US" sz="2400" kern="0" dirty="0">
                  <a:ln>
                    <a:solidFill>
                      <a:sysClr val="window" lastClr="FFFFFF">
                        <a:alpha val="0"/>
                      </a:sysClr>
                    </a:solidFill>
                  </a:ln>
                  <a:solidFill>
                    <a:sysClr val="window" lastClr="FFFFFF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47" name="사다리꼴 46">
                <a:extLst>
                  <a:ext uri="{FF2B5EF4-FFF2-40B4-BE49-F238E27FC236}">
                    <a16:creationId xmlns:a16="http://schemas.microsoft.com/office/drawing/2014/main" id="{9A3DB3FF-4D89-4591-A32F-E262E9C79C1A}"/>
                  </a:ext>
                </a:extLst>
              </p:cNvPr>
              <p:cNvSpPr/>
              <p:nvPr/>
            </p:nvSpPr>
            <p:spPr>
              <a:xfrm>
                <a:off x="3574191" y="2492666"/>
                <a:ext cx="1710150" cy="677261"/>
              </a:xfrm>
              <a:prstGeom prst="trapezoid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Work Layer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 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3D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표출</a:t>
                </a:r>
                <a:endParaRPr lang="en-US" altLang="ko-KR" sz="1050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  <a:p>
                <a:pPr algn="ctr"/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ToolTip:</a:t>
                </a:r>
              </a:p>
              <a:p>
                <a:pPr algn="ctr"/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업무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/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서비스명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, IP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대역</a:t>
                </a:r>
              </a:p>
            </p:txBody>
          </p:sp>
          <p:sp>
            <p:nvSpPr>
              <p:cNvPr id="48" name="한쪽 모서리가 둥근 사각형 144">
                <a:extLst>
                  <a:ext uri="{FF2B5EF4-FFF2-40B4-BE49-F238E27FC236}">
                    <a16:creationId xmlns:a16="http://schemas.microsoft.com/office/drawing/2014/main" id="{13448CA9-F955-4D51-8F8D-9DCEA07472EE}"/>
                  </a:ext>
                </a:extLst>
              </p:cNvPr>
              <p:cNvSpPr/>
              <p:nvPr/>
            </p:nvSpPr>
            <p:spPr>
              <a:xfrm flipH="1">
                <a:off x="2040037" y="2553350"/>
                <a:ext cx="1408247" cy="586486"/>
              </a:xfrm>
              <a:prstGeom prst="round1Rect">
                <a:avLst>
                  <a:gd name="adj" fmla="val 3238"/>
                </a:avLst>
              </a:prstGeom>
              <a:gradFill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5400000" scaled="1"/>
              </a:gra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062355">
                  <a:defRPr/>
                </a:pPr>
                <a:endParaRPr lang="ko-KR" altLang="en-US" sz="2400" kern="0" dirty="0">
                  <a:ln>
                    <a:solidFill>
                      <a:sysClr val="window" lastClr="FFFFFF">
                        <a:alpha val="0"/>
                      </a:sysClr>
                    </a:solidFill>
                  </a:ln>
                  <a:solidFill>
                    <a:sysClr val="window" lastClr="FFFFFF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49" name="사다리꼴 48">
                <a:extLst>
                  <a:ext uri="{FF2B5EF4-FFF2-40B4-BE49-F238E27FC236}">
                    <a16:creationId xmlns:a16="http://schemas.microsoft.com/office/drawing/2014/main" id="{345CCDB1-2A49-4951-A1FA-8C27665DF009}"/>
                  </a:ext>
                </a:extLst>
              </p:cNvPr>
              <p:cNvSpPr/>
              <p:nvPr/>
            </p:nvSpPr>
            <p:spPr>
              <a:xfrm>
                <a:off x="2015679" y="2501701"/>
                <a:ext cx="1459774" cy="689784"/>
              </a:xfrm>
              <a:prstGeom prst="trapezoid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Country Layer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 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3D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표출</a:t>
                </a:r>
                <a:endParaRPr lang="en-US" altLang="ko-KR" sz="1050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52" name="한쪽 모서리가 둥근 사각형 144">
                <a:extLst>
                  <a:ext uri="{FF2B5EF4-FFF2-40B4-BE49-F238E27FC236}">
                    <a16:creationId xmlns:a16="http://schemas.microsoft.com/office/drawing/2014/main" id="{84B97B77-3698-4181-91AF-DAC62E5D148A}"/>
                  </a:ext>
                </a:extLst>
              </p:cNvPr>
              <p:cNvSpPr/>
              <p:nvPr/>
            </p:nvSpPr>
            <p:spPr>
              <a:xfrm flipH="1">
                <a:off x="2875492" y="3457063"/>
                <a:ext cx="1408247" cy="586486"/>
              </a:xfrm>
              <a:prstGeom prst="round1Rect">
                <a:avLst>
                  <a:gd name="adj" fmla="val 3238"/>
                </a:avLst>
              </a:prstGeom>
              <a:gradFill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5400000" scaled="1"/>
              </a:gra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062355">
                  <a:defRPr/>
                </a:pPr>
                <a:endParaRPr lang="ko-KR" altLang="en-US" sz="2400" kern="0" dirty="0">
                  <a:ln>
                    <a:solidFill>
                      <a:sysClr val="window" lastClr="FFFFFF">
                        <a:alpha val="0"/>
                      </a:sysClr>
                    </a:solidFill>
                  </a:ln>
                  <a:solidFill>
                    <a:sysClr val="window" lastClr="FFFFFF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53" name="사다리꼴 52">
                <a:extLst>
                  <a:ext uri="{FF2B5EF4-FFF2-40B4-BE49-F238E27FC236}">
                    <a16:creationId xmlns:a16="http://schemas.microsoft.com/office/drawing/2014/main" id="{C7AA64F8-AD6D-4052-99CE-1904E1CC1677}"/>
                  </a:ext>
                </a:extLst>
              </p:cNvPr>
              <p:cNvSpPr/>
              <p:nvPr/>
            </p:nvSpPr>
            <p:spPr>
              <a:xfrm>
                <a:off x="2714482" y="3425588"/>
                <a:ext cx="1719417" cy="758762"/>
              </a:xfrm>
              <a:prstGeom prst="trapezoid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System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상태 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3D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표출</a:t>
                </a:r>
                <a:endParaRPr lang="en-US" altLang="ko-KR" sz="1050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  <a:p>
                <a:pPr algn="ctr"/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ToolTip: </a:t>
                </a:r>
              </a:p>
              <a:p>
                <a:pPr algn="ctr"/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트래픽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,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장비 명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, IP</a:t>
                </a:r>
                <a:endParaRPr lang="ko-KR" altLang="en-US" sz="1050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  <a:p>
                <a:pPr algn="ctr"/>
                <a:endParaRPr lang="ko-KR" altLang="en-US" sz="1050" dirty="0">
                  <a:solidFill>
                    <a:schemeClr val="lt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55" name="한쪽 모서리가 둥근 사각형 144">
                <a:extLst>
                  <a:ext uri="{FF2B5EF4-FFF2-40B4-BE49-F238E27FC236}">
                    <a16:creationId xmlns:a16="http://schemas.microsoft.com/office/drawing/2014/main" id="{DF435659-5C0E-43DF-A1CF-B1A07807B379}"/>
                  </a:ext>
                </a:extLst>
              </p:cNvPr>
              <p:cNvSpPr/>
              <p:nvPr/>
            </p:nvSpPr>
            <p:spPr>
              <a:xfrm flipH="1">
                <a:off x="2875492" y="4380009"/>
                <a:ext cx="1408247" cy="586486"/>
              </a:xfrm>
              <a:prstGeom prst="round1Rect">
                <a:avLst>
                  <a:gd name="adj" fmla="val 3238"/>
                </a:avLst>
              </a:prstGeom>
              <a:gradFill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5400000" scaled="1"/>
              </a:gra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062355">
                  <a:defRPr/>
                </a:pPr>
                <a:endParaRPr lang="ko-KR" altLang="en-US" sz="2400" kern="0" dirty="0">
                  <a:ln>
                    <a:solidFill>
                      <a:sysClr val="window" lastClr="FFFFFF">
                        <a:alpha val="0"/>
                      </a:sysClr>
                    </a:solidFill>
                  </a:ln>
                  <a:solidFill>
                    <a:sysClr val="window" lastClr="FFFFFF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56" name="사다리꼴 55">
                <a:extLst>
                  <a:ext uri="{FF2B5EF4-FFF2-40B4-BE49-F238E27FC236}">
                    <a16:creationId xmlns:a16="http://schemas.microsoft.com/office/drawing/2014/main" id="{AEBCCB04-DEE5-4DCE-9DA0-F49B8010346A}"/>
                  </a:ext>
                </a:extLst>
              </p:cNvPr>
              <p:cNvSpPr/>
              <p:nvPr/>
            </p:nvSpPr>
            <p:spPr>
              <a:xfrm>
                <a:off x="2316347" y="4290637"/>
                <a:ext cx="2515686" cy="758762"/>
              </a:xfrm>
              <a:prstGeom prst="trapezoid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 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Physical Layer 3D </a:t>
                </a:r>
                <a:endParaRPr lang="ko-KR" altLang="en-US" sz="1050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  <a:p>
                <a:pPr algn="ctr"/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ToolTip:</a:t>
                </a:r>
              </a:p>
              <a:p>
                <a:pPr algn="ctr"/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랙 좌표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,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장비 리스트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,</a:t>
                </a:r>
              </a:p>
              <a:p>
                <a:pPr algn="ctr"/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랙 타입</a:t>
                </a:r>
              </a:p>
            </p:txBody>
          </p:sp>
          <p:cxnSp>
            <p:nvCxnSpPr>
              <p:cNvPr id="58" name="직선 연결선 57">
                <a:extLst>
                  <a:ext uri="{FF2B5EF4-FFF2-40B4-BE49-F238E27FC236}">
                    <a16:creationId xmlns:a16="http://schemas.microsoft.com/office/drawing/2014/main" id="{F3C2EB06-7F36-41EF-9E12-F969A6646E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2642" y="2831296"/>
                <a:ext cx="210565" cy="1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직선 연결선 59">
                <a:extLst>
                  <a:ext uri="{FF2B5EF4-FFF2-40B4-BE49-F238E27FC236}">
                    <a16:creationId xmlns:a16="http://schemas.microsoft.com/office/drawing/2014/main" id="{1F961294-AAE2-467F-A882-ACB977C54ED4}"/>
                  </a:ext>
                </a:extLst>
              </p:cNvPr>
              <p:cNvCxnSpPr>
                <a:cxnSpLocks/>
                <a:stCxn id="49" idx="2"/>
                <a:endCxn id="52" idx="0"/>
              </p:cNvCxnSpPr>
              <p:nvPr/>
            </p:nvCxnSpPr>
            <p:spPr>
              <a:xfrm>
                <a:off x="2745566" y="3191485"/>
                <a:ext cx="834049" cy="265578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연결선 62">
                <a:extLst>
                  <a:ext uri="{FF2B5EF4-FFF2-40B4-BE49-F238E27FC236}">
                    <a16:creationId xmlns:a16="http://schemas.microsoft.com/office/drawing/2014/main" id="{3482518D-35A1-4D9B-B1AC-131749F1C157}"/>
                  </a:ext>
                </a:extLst>
              </p:cNvPr>
              <p:cNvCxnSpPr>
                <a:cxnSpLocks/>
                <a:stCxn id="52" idx="0"/>
                <a:endCxn id="47" idx="2"/>
              </p:cNvCxnSpPr>
              <p:nvPr/>
            </p:nvCxnSpPr>
            <p:spPr>
              <a:xfrm flipV="1">
                <a:off x="3579615" y="3169927"/>
                <a:ext cx="849651" cy="287136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직선 연결선 66">
                <a:extLst>
                  <a:ext uri="{FF2B5EF4-FFF2-40B4-BE49-F238E27FC236}">
                    <a16:creationId xmlns:a16="http://schemas.microsoft.com/office/drawing/2014/main" id="{79862AF2-91F1-400E-9A4C-DD108A4C95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74190" y="4051369"/>
                <a:ext cx="5425" cy="304985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85FE1E42-EFA5-4AD6-9F39-BAC074924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78286" y="3837125"/>
              <a:ext cx="528599" cy="335399"/>
            </a:xfrm>
            <a:prstGeom prst="rect">
              <a:avLst/>
            </a:prstGeom>
          </p:spPr>
        </p:pic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D34E56C5-0B36-4B20-B046-6A8321444F14}"/>
                </a:ext>
              </a:extLst>
            </p:cNvPr>
            <p:cNvSpPr/>
            <p:nvPr/>
          </p:nvSpPr>
          <p:spPr bwMode="auto">
            <a:xfrm>
              <a:off x="9419023" y="3816366"/>
              <a:ext cx="829319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contourClr>
                  <a:schemeClr val="bg1"/>
                </a:contourClr>
              </a:sp3d>
            </a:bodyPr>
            <a:lstStyle/>
            <a:p>
              <a:pPr marL="0" lvl="1" algn="ctr" defTabSz="944330" fontAlgn="ctr">
                <a:spcBef>
                  <a:spcPct val="0"/>
                </a:spcBef>
                <a:buSzPct val="85000"/>
                <a:tabLst>
                  <a:tab pos="6349504" algn="l"/>
                </a:tabLst>
                <a:defRPr/>
              </a:pPr>
              <a:r>
                <a:rPr lang="en-US" altLang="ko-KR" sz="1000" spc="-30" dirty="0">
                  <a:gradFill>
                    <a:gsLst>
                      <a:gs pos="33333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200</a:t>
              </a:r>
            </a:p>
            <a:p>
              <a:pPr marL="0" lvl="1" algn="ctr" defTabSz="944330" fontAlgn="ctr">
                <a:spcBef>
                  <a:spcPct val="0"/>
                </a:spcBef>
                <a:buSzPct val="85000"/>
                <a:tabLst>
                  <a:tab pos="6349504" algn="l"/>
                </a:tabLst>
                <a:defRPr/>
              </a:pPr>
              <a:r>
                <a:rPr lang="en-US" altLang="ko-KR" sz="1000" spc="-30" dirty="0">
                  <a:gradFill>
                    <a:gsLst>
                      <a:gs pos="33333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Gbps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374CD8F-3D99-41BA-B413-7BE89EA1DDC6}"/>
                </a:ext>
              </a:extLst>
            </p:cNvPr>
            <p:cNvSpPr txBox="1"/>
            <p:nvPr/>
          </p:nvSpPr>
          <p:spPr>
            <a:xfrm>
              <a:off x="9601204" y="4611121"/>
              <a:ext cx="458772" cy="13914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  <a:contourClr>
                  <a:schemeClr val="bg1"/>
                </a:contourClr>
              </a:sp3d>
            </a:bodyPr>
            <a:lstStyle>
              <a:defPPr>
                <a:defRPr lang="en-US"/>
              </a:defPPr>
              <a:lvl1pPr algn="ctr">
                <a:defRPr sz="2400" spc="-100"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1400000" scaled="0"/>
                  </a:gradFill>
                  <a:latin typeface="뫼비우스 Bold" panose="02000500000000000000" pitchFamily="2" charset="-127"/>
                  <a:ea typeface="뫼비우스 Bold" panose="02000500000000000000" pitchFamily="2" charset="-127"/>
                </a:defRPr>
              </a:lvl1pPr>
              <a:lvl2pPr marL="0" lvl="1" algn="ctr" defTabSz="914491" fontAlgn="ctr">
                <a:buClr>
                  <a:sysClr val="windowText" lastClr="000000"/>
                </a:buClr>
                <a:tabLst>
                  <a:tab pos="5456514" algn="l"/>
                </a:tabLst>
                <a:defRPr sz="1000" kern="0" spc="-30">
                  <a:gradFill>
                    <a:gsLst>
                      <a:gs pos="13223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11400000" scaled="0"/>
                  </a:gradFill>
                  <a:latin typeface="Rix고딕 B" panose="02020603020101020101" pitchFamily="18" charset="-127"/>
                  <a:ea typeface="Rix고딕 B" panose="02020603020101020101" pitchFamily="18" charset="-127"/>
                </a:defRPr>
              </a:lvl2pPr>
            </a:lstStyle>
            <a:p>
              <a:pPr lvl="1" defTabSz="918700">
                <a:tabLst>
                  <a:tab pos="5481637" algn="l"/>
                </a:tabLst>
                <a:defRPr/>
              </a:pPr>
              <a:r>
                <a:rPr lang="ko-KR" altLang="en-US" sz="904" dirty="0"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보안장비</a:t>
              </a:r>
              <a:endParaRPr lang="en-US" altLang="ko-KR" sz="904" dirty="0">
                <a:latin typeface="Arial" panose="020B0604020202020204" pitchFamily="34" charset="0"/>
                <a:ea typeface="에스코어 드림 4 Regular" panose="020B0503030302020204" pitchFamily="34" charset="-127"/>
                <a:cs typeface="Arial" panose="020B0604020202020204" pitchFamily="34" charset="0"/>
              </a:endParaRPr>
            </a:p>
          </p:txBody>
        </p:sp>
        <p:pic>
          <p:nvPicPr>
            <p:cNvPr id="72" name="그림 71">
              <a:extLst>
                <a:ext uri="{FF2B5EF4-FFF2-40B4-BE49-F238E27FC236}">
                  <a16:creationId xmlns:a16="http://schemas.microsoft.com/office/drawing/2014/main" id="{78AFD6FD-07E9-4130-815B-C02DA1CC2A2A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398" y="4553189"/>
              <a:ext cx="255006" cy="255006"/>
            </a:xfrm>
            <a:prstGeom prst="roundRect">
              <a:avLst>
                <a:gd name="adj" fmla="val 6467"/>
              </a:avLst>
            </a:prstGeom>
            <a:solidFill>
              <a:srgbClr val="AFABAB"/>
            </a:solidFill>
          </p:spPr>
        </p:pic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D7A30568-BC58-4EFC-B638-4987E8C0F8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92068" y="4213356"/>
              <a:ext cx="269664" cy="269847"/>
            </a:xfrm>
            <a:custGeom>
              <a:avLst/>
              <a:gdLst>
                <a:gd name="T0" fmla="*/ 17 w 161"/>
                <a:gd name="T1" fmla="*/ 0 h 160"/>
                <a:gd name="T2" fmla="*/ 0 w 161"/>
                <a:gd name="T3" fmla="*/ 143 h 160"/>
                <a:gd name="T4" fmla="*/ 144 w 161"/>
                <a:gd name="T5" fmla="*/ 160 h 160"/>
                <a:gd name="T6" fmla="*/ 161 w 161"/>
                <a:gd name="T7" fmla="*/ 16 h 160"/>
                <a:gd name="T8" fmla="*/ 128 w 161"/>
                <a:gd name="T9" fmla="*/ 33 h 160"/>
                <a:gd name="T10" fmla="*/ 117 w 161"/>
                <a:gd name="T11" fmla="*/ 49 h 160"/>
                <a:gd name="T12" fmla="*/ 91 w 161"/>
                <a:gd name="T13" fmla="*/ 63 h 160"/>
                <a:gd name="T14" fmla="*/ 107 w 161"/>
                <a:gd name="T15" fmla="*/ 38 h 160"/>
                <a:gd name="T16" fmla="*/ 81 w 161"/>
                <a:gd name="T17" fmla="*/ 13 h 160"/>
                <a:gd name="T18" fmla="*/ 85 w 161"/>
                <a:gd name="T19" fmla="*/ 32 h 160"/>
                <a:gd name="T20" fmla="*/ 76 w 161"/>
                <a:gd name="T21" fmla="*/ 61 h 160"/>
                <a:gd name="T22" fmla="*/ 70 w 161"/>
                <a:gd name="T23" fmla="*/ 32 h 160"/>
                <a:gd name="T24" fmla="*/ 55 w 161"/>
                <a:gd name="T25" fmla="*/ 38 h 160"/>
                <a:gd name="T26" fmla="*/ 70 w 161"/>
                <a:gd name="T27" fmla="*/ 63 h 160"/>
                <a:gd name="T28" fmla="*/ 44 w 161"/>
                <a:gd name="T29" fmla="*/ 49 h 160"/>
                <a:gd name="T30" fmla="*/ 34 w 161"/>
                <a:gd name="T31" fmla="*/ 33 h 160"/>
                <a:gd name="T32" fmla="*/ 33 w 161"/>
                <a:gd name="T33" fmla="*/ 91 h 160"/>
                <a:gd name="T34" fmla="*/ 33 w 161"/>
                <a:gd name="T35" fmla="*/ 69 h 160"/>
                <a:gd name="T36" fmla="*/ 62 w 161"/>
                <a:gd name="T37" fmla="*/ 75 h 160"/>
                <a:gd name="T38" fmla="*/ 33 w 161"/>
                <a:gd name="T39" fmla="*/ 84 h 160"/>
                <a:gd name="T40" fmla="*/ 34 w 161"/>
                <a:gd name="T41" fmla="*/ 127 h 160"/>
                <a:gd name="T42" fmla="*/ 44 w 161"/>
                <a:gd name="T43" fmla="*/ 110 h 160"/>
                <a:gd name="T44" fmla="*/ 70 w 161"/>
                <a:gd name="T45" fmla="*/ 96 h 160"/>
                <a:gd name="T46" fmla="*/ 55 w 161"/>
                <a:gd name="T47" fmla="*/ 121 h 160"/>
                <a:gd name="T48" fmla="*/ 81 w 161"/>
                <a:gd name="T49" fmla="*/ 146 h 160"/>
                <a:gd name="T50" fmla="*/ 76 w 161"/>
                <a:gd name="T51" fmla="*/ 127 h 160"/>
                <a:gd name="T52" fmla="*/ 85 w 161"/>
                <a:gd name="T53" fmla="*/ 98 h 160"/>
                <a:gd name="T54" fmla="*/ 91 w 161"/>
                <a:gd name="T55" fmla="*/ 127 h 160"/>
                <a:gd name="T56" fmla="*/ 107 w 161"/>
                <a:gd name="T57" fmla="*/ 121 h 160"/>
                <a:gd name="T58" fmla="*/ 91 w 161"/>
                <a:gd name="T59" fmla="*/ 96 h 160"/>
                <a:gd name="T60" fmla="*/ 117 w 161"/>
                <a:gd name="T61" fmla="*/ 110 h 160"/>
                <a:gd name="T62" fmla="*/ 128 w 161"/>
                <a:gd name="T63" fmla="*/ 127 h 160"/>
                <a:gd name="T64" fmla="*/ 128 w 161"/>
                <a:gd name="T65" fmla="*/ 91 h 160"/>
                <a:gd name="T66" fmla="*/ 99 w 161"/>
                <a:gd name="T67" fmla="*/ 84 h 160"/>
                <a:gd name="T68" fmla="*/ 128 w 161"/>
                <a:gd name="T69" fmla="*/ 75 h 160"/>
                <a:gd name="T70" fmla="*/ 147 w 161"/>
                <a:gd name="T71" fmla="*/ 8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" h="160">
                  <a:moveTo>
                    <a:pt x="14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53"/>
                    <a:pt x="8" y="160"/>
                    <a:pt x="17" y="160"/>
                  </a:cubicBezTo>
                  <a:cubicBezTo>
                    <a:pt x="144" y="160"/>
                    <a:pt x="144" y="160"/>
                    <a:pt x="144" y="160"/>
                  </a:cubicBezTo>
                  <a:cubicBezTo>
                    <a:pt x="153" y="160"/>
                    <a:pt x="161" y="153"/>
                    <a:pt x="161" y="143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1" y="7"/>
                    <a:pt x="153" y="0"/>
                    <a:pt x="144" y="0"/>
                  </a:cubicBezTo>
                  <a:close/>
                  <a:moveTo>
                    <a:pt x="128" y="33"/>
                  </a:moveTo>
                  <a:cubicBezTo>
                    <a:pt x="122" y="54"/>
                    <a:pt x="122" y="54"/>
                    <a:pt x="122" y="54"/>
                  </a:cubicBezTo>
                  <a:cubicBezTo>
                    <a:pt x="117" y="49"/>
                    <a:pt x="117" y="49"/>
                    <a:pt x="117" y="49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111" y="43"/>
                    <a:pt x="111" y="43"/>
                    <a:pt x="111" y="43"/>
                  </a:cubicBezTo>
                  <a:cubicBezTo>
                    <a:pt x="107" y="38"/>
                    <a:pt x="107" y="38"/>
                    <a:pt x="107" y="38"/>
                  </a:cubicBezTo>
                  <a:lnTo>
                    <a:pt x="128" y="33"/>
                  </a:lnTo>
                  <a:close/>
                  <a:moveTo>
                    <a:pt x="81" y="13"/>
                  </a:moveTo>
                  <a:cubicBezTo>
                    <a:pt x="91" y="32"/>
                    <a:pt x="91" y="32"/>
                    <a:pt x="91" y="32"/>
                  </a:cubicBezTo>
                  <a:cubicBezTo>
                    <a:pt x="85" y="32"/>
                    <a:pt x="85" y="32"/>
                    <a:pt x="85" y="32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76" y="61"/>
                    <a:pt x="76" y="61"/>
                    <a:pt x="76" y="61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0" y="32"/>
                    <a:pt x="70" y="32"/>
                    <a:pt x="70" y="32"/>
                  </a:cubicBezTo>
                  <a:lnTo>
                    <a:pt x="81" y="13"/>
                  </a:lnTo>
                  <a:close/>
                  <a:moveTo>
                    <a:pt x="55" y="38"/>
                  </a:moveTo>
                  <a:cubicBezTo>
                    <a:pt x="50" y="43"/>
                    <a:pt x="50" y="43"/>
                    <a:pt x="50" y="43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4" y="33"/>
                    <a:pt x="34" y="33"/>
                    <a:pt x="34" y="33"/>
                  </a:cubicBezTo>
                  <a:lnTo>
                    <a:pt x="55" y="38"/>
                  </a:lnTo>
                  <a:close/>
                  <a:moveTo>
                    <a:pt x="33" y="91"/>
                  </a:moveTo>
                  <a:cubicBezTo>
                    <a:pt x="14" y="80"/>
                    <a:pt x="14" y="80"/>
                    <a:pt x="14" y="80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2" y="84"/>
                    <a:pt x="62" y="84"/>
                    <a:pt x="62" y="84"/>
                  </a:cubicBezTo>
                  <a:cubicBezTo>
                    <a:pt x="33" y="84"/>
                    <a:pt x="33" y="84"/>
                    <a:pt x="33" y="84"/>
                  </a:cubicBezTo>
                  <a:lnTo>
                    <a:pt x="33" y="91"/>
                  </a:lnTo>
                  <a:close/>
                  <a:moveTo>
                    <a:pt x="34" y="127"/>
                  </a:moveTo>
                  <a:cubicBezTo>
                    <a:pt x="39" y="106"/>
                    <a:pt x="39" y="106"/>
                    <a:pt x="39" y="106"/>
                  </a:cubicBezTo>
                  <a:cubicBezTo>
                    <a:pt x="44" y="110"/>
                    <a:pt x="44" y="110"/>
                    <a:pt x="44" y="110"/>
                  </a:cubicBezTo>
                  <a:cubicBezTo>
                    <a:pt x="64" y="90"/>
                    <a:pt x="64" y="90"/>
                    <a:pt x="64" y="90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5" y="121"/>
                    <a:pt x="55" y="121"/>
                    <a:pt x="55" y="121"/>
                  </a:cubicBezTo>
                  <a:lnTo>
                    <a:pt x="34" y="127"/>
                  </a:lnTo>
                  <a:close/>
                  <a:moveTo>
                    <a:pt x="81" y="146"/>
                  </a:moveTo>
                  <a:cubicBezTo>
                    <a:pt x="70" y="127"/>
                    <a:pt x="70" y="127"/>
                    <a:pt x="70" y="127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85" y="98"/>
                    <a:pt x="85" y="98"/>
                    <a:pt x="85" y="98"/>
                  </a:cubicBezTo>
                  <a:cubicBezTo>
                    <a:pt x="85" y="127"/>
                    <a:pt x="85" y="127"/>
                    <a:pt x="85" y="127"/>
                  </a:cubicBezTo>
                  <a:cubicBezTo>
                    <a:pt x="91" y="127"/>
                    <a:pt x="91" y="127"/>
                    <a:pt x="91" y="127"/>
                  </a:cubicBezTo>
                  <a:lnTo>
                    <a:pt x="81" y="146"/>
                  </a:lnTo>
                  <a:close/>
                  <a:moveTo>
                    <a:pt x="107" y="121"/>
                  </a:moveTo>
                  <a:cubicBezTo>
                    <a:pt x="111" y="117"/>
                    <a:pt x="111" y="117"/>
                    <a:pt x="111" y="117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117" y="110"/>
                    <a:pt x="117" y="110"/>
                    <a:pt x="117" y="110"/>
                  </a:cubicBezTo>
                  <a:cubicBezTo>
                    <a:pt x="122" y="106"/>
                    <a:pt x="122" y="106"/>
                    <a:pt x="122" y="106"/>
                  </a:cubicBezTo>
                  <a:cubicBezTo>
                    <a:pt x="128" y="127"/>
                    <a:pt x="128" y="127"/>
                    <a:pt x="128" y="127"/>
                  </a:cubicBezTo>
                  <a:lnTo>
                    <a:pt x="107" y="121"/>
                  </a:lnTo>
                  <a:close/>
                  <a:moveTo>
                    <a:pt x="128" y="91"/>
                  </a:moveTo>
                  <a:cubicBezTo>
                    <a:pt x="128" y="84"/>
                    <a:pt x="128" y="84"/>
                    <a:pt x="128" y="84"/>
                  </a:cubicBezTo>
                  <a:cubicBezTo>
                    <a:pt x="99" y="84"/>
                    <a:pt x="99" y="84"/>
                    <a:pt x="99" y="84"/>
                  </a:cubicBezTo>
                  <a:cubicBezTo>
                    <a:pt x="99" y="75"/>
                    <a:pt x="99" y="75"/>
                    <a:pt x="99" y="75"/>
                  </a:cubicBezTo>
                  <a:cubicBezTo>
                    <a:pt x="128" y="75"/>
                    <a:pt x="128" y="75"/>
                    <a:pt x="128" y="7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47" y="80"/>
                    <a:pt x="147" y="80"/>
                    <a:pt x="147" y="80"/>
                  </a:cubicBezTo>
                  <a:lnTo>
                    <a:pt x="128" y="91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vert="horz" wrap="square" lIns="91857" tIns="45927" rIns="91857" bIns="45927" numCol="1" anchor="t" anchorCtr="0" compatLnSpc="1">
              <a:prstTxWarp prst="textNoShape">
                <a:avLst/>
              </a:prstTxWarp>
            </a:bodyPr>
            <a:lstStyle/>
            <a:p>
              <a:pPr defTabSz="918610" latinLnBrk="1">
                <a:defRPr/>
              </a:pPr>
              <a:endParaRPr lang="ko-KR" altLang="en-US" sz="2410" dirty="0">
                <a:gradFill>
                  <a:gsLst>
                    <a:gs pos="87273">
                      <a:prstClr val="black">
                        <a:lumMod val="75000"/>
                        <a:lumOff val="25000"/>
                      </a:prstClr>
                    </a:gs>
                    <a:gs pos="77273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1"/>
                </a:gradFill>
                <a:latin typeface="Arial" panose="020B0604020202020204" pitchFamily="34" charset="0"/>
                <a:ea typeface="에스코어 드림 4 Regular" panose="020B05030303020202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3EF30A5-5A68-4CA4-8E10-5890E6392793}"/>
                </a:ext>
              </a:extLst>
            </p:cNvPr>
            <p:cNvSpPr txBox="1"/>
            <p:nvPr/>
          </p:nvSpPr>
          <p:spPr>
            <a:xfrm>
              <a:off x="9572514" y="4209138"/>
              <a:ext cx="440092" cy="27828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  <a:contourClr>
                  <a:schemeClr val="bg1"/>
                </a:contourClr>
              </a:sp3d>
            </a:bodyPr>
            <a:lstStyle>
              <a:defPPr>
                <a:defRPr lang="en-US"/>
              </a:defPPr>
              <a:lvl1pPr algn="ctr">
                <a:defRPr sz="2400" spc="-100"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1400000" scaled="0"/>
                  </a:gradFill>
                  <a:latin typeface="뫼비우스 Bold" panose="02000500000000000000" pitchFamily="2" charset="-127"/>
                  <a:ea typeface="뫼비우스 Bold" panose="02000500000000000000" pitchFamily="2" charset="-127"/>
                </a:defRPr>
              </a:lvl1pPr>
              <a:lvl2pPr marL="0" lvl="1" algn="ctr" defTabSz="914491" fontAlgn="ctr">
                <a:buClr>
                  <a:sysClr val="windowText" lastClr="000000"/>
                </a:buClr>
                <a:tabLst>
                  <a:tab pos="5456514" algn="l"/>
                </a:tabLst>
                <a:defRPr sz="1000" kern="0" spc="-30">
                  <a:gradFill>
                    <a:gsLst>
                      <a:gs pos="13223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11400000" scaled="0"/>
                  </a:gradFill>
                  <a:latin typeface="Rix고딕 B" panose="02020603020101020101" pitchFamily="18" charset="-127"/>
                  <a:ea typeface="Rix고딕 B" panose="02020603020101020101" pitchFamily="18" charset="-127"/>
                </a:defRPr>
              </a:lvl2pPr>
            </a:lstStyle>
            <a:p>
              <a:pPr lvl="1" defTabSz="918700">
                <a:tabLst>
                  <a:tab pos="5481637" algn="l"/>
                </a:tabLst>
                <a:defRPr/>
              </a:pPr>
              <a:r>
                <a:rPr lang="ko-KR" altLang="en-US" sz="904" dirty="0"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백본</a:t>
              </a:r>
              <a:br>
                <a:rPr lang="en-US" altLang="ko-KR" sz="904" dirty="0"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rPr>
              </a:br>
              <a:r>
                <a:rPr lang="ko-KR" altLang="en-US" sz="904" dirty="0"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스위치</a:t>
              </a:r>
              <a:endParaRPr lang="en-US" altLang="ko-KR" sz="904" dirty="0">
                <a:latin typeface="Arial" panose="020B0604020202020204" pitchFamily="34" charset="0"/>
                <a:ea typeface="에스코어 드림 4 Regular" panose="020B0503030302020204" pitchFamily="34" charset="-127"/>
                <a:cs typeface="Arial" panose="020B0604020202020204" pitchFamily="34" charset="0"/>
              </a:endParaRPr>
            </a:p>
          </p:txBody>
        </p:sp>
        <p:pic>
          <p:nvPicPr>
            <p:cNvPr id="82" name="그림 81">
              <a:extLst>
                <a:ext uri="{FF2B5EF4-FFF2-40B4-BE49-F238E27FC236}">
                  <a16:creationId xmlns:a16="http://schemas.microsoft.com/office/drawing/2014/main" id="{AF50F579-9E2F-43FC-B81E-5A2B12FADCA8}"/>
                </a:ext>
              </a:extLst>
            </p:cNvPr>
            <p:cNvPicPr>
              <a:picLocks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99398" y="4909046"/>
              <a:ext cx="269982" cy="269983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A10ACD8-4E02-4172-9B31-C620F5111DF6}"/>
                </a:ext>
              </a:extLst>
            </p:cNvPr>
            <p:cNvSpPr txBox="1"/>
            <p:nvPr/>
          </p:nvSpPr>
          <p:spPr>
            <a:xfrm>
              <a:off x="9572513" y="4904897"/>
              <a:ext cx="458773" cy="27828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  <a:contourClr>
                  <a:schemeClr val="bg1"/>
                </a:contourClr>
              </a:sp3d>
            </a:bodyPr>
            <a:lstStyle>
              <a:defPPr>
                <a:defRPr lang="en-US"/>
              </a:defPPr>
              <a:lvl1pPr algn="ctr">
                <a:defRPr sz="2400" spc="-100"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1400000" scaled="0"/>
                  </a:gradFill>
                  <a:latin typeface="뫼비우스 Bold" panose="02000500000000000000" pitchFamily="2" charset="-127"/>
                  <a:ea typeface="뫼비우스 Bold" panose="02000500000000000000" pitchFamily="2" charset="-127"/>
                </a:defRPr>
              </a:lvl1pPr>
              <a:lvl2pPr marL="0" lvl="1" algn="ctr" defTabSz="914491" fontAlgn="ctr">
                <a:buClr>
                  <a:sysClr val="windowText" lastClr="000000"/>
                </a:buClr>
                <a:tabLst>
                  <a:tab pos="5456514" algn="l"/>
                </a:tabLst>
                <a:defRPr sz="1000" kern="0" spc="-30">
                  <a:gradFill>
                    <a:gsLst>
                      <a:gs pos="13223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11400000" scaled="0"/>
                  </a:gradFill>
                  <a:latin typeface="Rix고딕 B" panose="02020603020101020101" pitchFamily="18" charset="-127"/>
                  <a:ea typeface="Rix고딕 B" panose="02020603020101020101" pitchFamily="18" charset="-127"/>
                </a:defRPr>
              </a:lvl2pPr>
            </a:lstStyle>
            <a:p>
              <a:pPr lvl="1" defTabSz="918700">
                <a:tabLst>
                  <a:tab pos="5481637" algn="l"/>
                </a:tabLst>
                <a:defRPr/>
              </a:pPr>
              <a:r>
                <a:rPr lang="ko-KR" altLang="en-US" sz="904" dirty="0"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네트워크</a:t>
              </a:r>
              <a:endParaRPr lang="en-US" altLang="ko-KR" sz="904" dirty="0">
                <a:latin typeface="Arial" panose="020B0604020202020204" pitchFamily="34" charset="0"/>
                <a:ea typeface="에스코어 드림 4 Regular" panose="020B0503030302020204" pitchFamily="34" charset="-127"/>
                <a:cs typeface="Arial" panose="020B0604020202020204" pitchFamily="34" charset="0"/>
              </a:endParaRPr>
            </a:p>
            <a:p>
              <a:pPr lvl="1" defTabSz="918700">
                <a:tabLst>
                  <a:tab pos="5481637" algn="l"/>
                </a:tabLst>
                <a:defRPr/>
              </a:pPr>
              <a:r>
                <a:rPr lang="ko-KR" altLang="en-US" sz="904" dirty="0"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스위치</a:t>
              </a:r>
              <a:endParaRPr lang="en-US" altLang="ko-KR" sz="904" dirty="0">
                <a:latin typeface="Arial" panose="020B0604020202020204" pitchFamily="34" charset="0"/>
                <a:ea typeface="에스코어 드림 4 Regular" panose="020B05030303020202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50" name="제목 1">
            <a:extLst>
              <a:ext uri="{FF2B5EF4-FFF2-40B4-BE49-F238E27FC236}">
                <a16:creationId xmlns:a16="http://schemas.microsoft.com/office/drawing/2014/main" id="{780ABE6C-2202-42EC-B698-9670FDE3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90" y="390900"/>
            <a:ext cx="11393059" cy="5014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Technical architecture design for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Visualizing Network Traffic </a:t>
            </a:r>
          </a:p>
        </p:txBody>
      </p:sp>
      <p:sp>
        <p:nvSpPr>
          <p:cNvPr id="54" name="모서리가 둥근 직사각형 474">
            <a:extLst>
              <a:ext uri="{FF2B5EF4-FFF2-40B4-BE49-F238E27FC236}">
                <a16:creationId xmlns:a16="http://schemas.microsoft.com/office/drawing/2014/main" id="{6D652FC8-1714-4F6D-B08B-FAE72E7508AB}"/>
              </a:ext>
            </a:extLst>
          </p:cNvPr>
          <p:cNvSpPr/>
          <p:nvPr/>
        </p:nvSpPr>
        <p:spPr>
          <a:xfrm>
            <a:off x="263524" y="1212882"/>
            <a:ext cx="11089060" cy="349009"/>
          </a:xfrm>
          <a:prstGeom prst="roundRect">
            <a:avLst>
              <a:gd name="adj" fmla="val 50000"/>
            </a:avLst>
          </a:prstGeom>
          <a:solidFill>
            <a:srgbClr val="0047B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1" algn="ctr" defTabSz="228600" fontAlgn="ctr">
              <a:buClr>
                <a:sysClr val="windowText" lastClr="000000"/>
              </a:buClr>
              <a:tabLst>
                <a:tab pos="2965343" algn="l"/>
              </a:tabLst>
              <a:defRPr/>
            </a:pPr>
            <a:r>
              <a:rPr lang="en-US" altLang="ko-KR" sz="1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Visualizing Network Traffic : </a:t>
            </a:r>
            <a:r>
              <a:rPr lang="en-US" altLang="ko-KR" sz="1400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With Datadog’s Network Map, you gain a bird’s-eye view of your network to help you visualize network </a:t>
            </a:r>
            <a:endParaRPr lang="ko-KR" altLang="en-US" sz="1400" spc="-25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95000"/>
                </a:schemeClr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  <a:sym typeface="Monotype Sorts" pitchFamily="2" charset="2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1BA41A89-8B60-B044-3D2F-0C4431B73C21}"/>
              </a:ext>
            </a:extLst>
          </p:cNvPr>
          <p:cNvGrpSpPr/>
          <p:nvPr/>
        </p:nvGrpSpPr>
        <p:grpSpPr>
          <a:xfrm>
            <a:off x="5014585" y="3724920"/>
            <a:ext cx="525673" cy="912578"/>
            <a:chOff x="-2328936" y="3226539"/>
            <a:chExt cx="743750" cy="912578"/>
          </a:xfrm>
        </p:grpSpPr>
        <p:sp>
          <p:nvSpPr>
            <p:cNvPr id="4" name="오른쪽 화살표 484">
              <a:extLst>
                <a:ext uri="{FF2B5EF4-FFF2-40B4-BE49-F238E27FC236}">
                  <a16:creationId xmlns:a16="http://schemas.microsoft.com/office/drawing/2014/main" id="{789C25A6-E428-88F6-6ABD-BD0FED73F7F5}"/>
                </a:ext>
              </a:extLst>
            </p:cNvPr>
            <p:cNvSpPr/>
            <p:nvPr/>
          </p:nvSpPr>
          <p:spPr>
            <a:xfrm rot="10800000" flipH="1">
              <a:off x="-2328936" y="3226539"/>
              <a:ext cx="743750" cy="912578"/>
            </a:xfrm>
            <a:prstGeom prst="rightArrow">
              <a:avLst>
                <a:gd name="adj1" fmla="val 55069"/>
                <a:gd name="adj2" fmla="val 56630"/>
              </a:avLst>
            </a:prstGeom>
            <a:solidFill>
              <a:srgbClr val="FC75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85642" latinLnBrk="1">
                <a:defRPr/>
              </a:pPr>
              <a:endParaRPr lang="ko-KR" altLang="en-US" sz="4106" dirty="0">
                <a:solidFill>
                  <a:srgbClr val="FC750E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5" name="이등변 삼각형 4">
              <a:extLst>
                <a:ext uri="{FF2B5EF4-FFF2-40B4-BE49-F238E27FC236}">
                  <a16:creationId xmlns:a16="http://schemas.microsoft.com/office/drawing/2014/main" id="{D19A842C-8AFA-604C-9FE2-DC4059AF7E37}"/>
                </a:ext>
              </a:extLst>
            </p:cNvPr>
            <p:cNvSpPr/>
            <p:nvPr/>
          </p:nvSpPr>
          <p:spPr>
            <a:xfrm rot="16200000" flipH="1" flipV="1">
              <a:off x="-2099502" y="3607181"/>
              <a:ext cx="832570" cy="151298"/>
            </a:xfrm>
            <a:prstGeom prst="triangle">
              <a:avLst/>
            </a:prstGeom>
            <a:solidFill>
              <a:srgbClr val="FC750E"/>
            </a:solidFill>
            <a:ln w="12700">
              <a:noFill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 defTabSz="1828709" latinLnBrk="1">
                <a:defRPr/>
              </a:pPr>
              <a:endParaRPr lang="ko-KR" altLang="en-US" sz="2800" b="1" spc="-60" dirty="0">
                <a:solidFill>
                  <a:srgbClr val="FC750E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graphicFrame>
        <p:nvGraphicFramePr>
          <p:cNvPr id="7" name="Group 98">
            <a:extLst>
              <a:ext uri="{FF2B5EF4-FFF2-40B4-BE49-F238E27FC236}">
                <a16:creationId xmlns:a16="http://schemas.microsoft.com/office/drawing/2014/main" id="{D3F649D8-E218-6D58-2C46-40923A64F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42477"/>
              </p:ext>
            </p:extLst>
          </p:nvPr>
        </p:nvGraphicFramePr>
        <p:xfrm>
          <a:off x="5540258" y="1858803"/>
          <a:ext cx="6189631" cy="301467"/>
        </p:xfrm>
        <a:graphic>
          <a:graphicData uri="http://schemas.openxmlformats.org/drawingml/2006/table">
            <a:tbl>
              <a:tblPr/>
              <a:tblGrid>
                <a:gridCol w="6189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467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ko-K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Visualizing Network Traffic </a:t>
                      </a:r>
                      <a:endParaRPr kumimoji="0" lang="ko-KR" altLang="en-US" sz="1200" b="0" i="0" u="none" strike="noStrike" kern="1200" cap="none" spc="0" normalizeH="0" baseline="0" dirty="0">
                        <a:ln>
                          <a:solidFill>
                            <a:srgbClr val="5B9BD5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8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0" name="그룹 9">
            <a:extLst>
              <a:ext uri="{FF2B5EF4-FFF2-40B4-BE49-F238E27FC236}">
                <a16:creationId xmlns:a16="http://schemas.microsoft.com/office/drawing/2014/main" id="{76E28632-C49E-3F47-2DAF-DE1632E7DA48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A6909F-1C5E-D39C-EABE-94B1E7FBA413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Design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E12294-CC07-CE1C-DE7A-51796D79CEEA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Ⅲ</a:t>
              </a: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2A04EB4B-1AEA-E4EF-ED25-9356174C9B73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17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그룹 77">
            <a:extLst>
              <a:ext uri="{FF2B5EF4-FFF2-40B4-BE49-F238E27FC236}">
                <a16:creationId xmlns:a16="http://schemas.microsoft.com/office/drawing/2014/main" id="{11ACE9F1-0981-E74A-38EE-EE5E3CB83F61}"/>
              </a:ext>
            </a:extLst>
          </p:cNvPr>
          <p:cNvGrpSpPr/>
          <p:nvPr/>
        </p:nvGrpSpPr>
        <p:grpSpPr>
          <a:xfrm>
            <a:off x="5548908" y="2160270"/>
            <a:ext cx="6161131" cy="4315716"/>
            <a:chOff x="5568758" y="2144632"/>
            <a:chExt cx="6161131" cy="4315716"/>
          </a:xfrm>
        </p:grpSpPr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7E94CEF5-62B1-4733-A61E-63F2EA596A5E}"/>
                </a:ext>
              </a:extLst>
            </p:cNvPr>
            <p:cNvGrpSpPr/>
            <p:nvPr/>
          </p:nvGrpSpPr>
          <p:grpSpPr>
            <a:xfrm>
              <a:off x="5568758" y="2144632"/>
              <a:ext cx="6161131" cy="4315716"/>
              <a:chOff x="-2577907" y="4040834"/>
              <a:chExt cx="8272652" cy="4134882"/>
            </a:xfrm>
          </p:grpSpPr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9A1EF5A7-A584-4CA3-9494-AF1720A12D54}"/>
                  </a:ext>
                </a:extLst>
              </p:cNvPr>
              <p:cNvSpPr/>
              <p:nvPr/>
            </p:nvSpPr>
            <p:spPr>
              <a:xfrm>
                <a:off x="-2577907" y="4040834"/>
                <a:ext cx="8272652" cy="4134882"/>
              </a:xfrm>
              <a:prstGeom prst="rect">
                <a:avLst/>
              </a:prstGeom>
              <a:noFill/>
              <a:ln>
                <a:solidFill>
                  <a:srgbClr val="005D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ED703A98-B238-4B41-A821-4EBB0083BF57}"/>
                  </a:ext>
                </a:extLst>
              </p:cNvPr>
              <p:cNvSpPr/>
              <p:nvPr/>
            </p:nvSpPr>
            <p:spPr>
              <a:xfrm>
                <a:off x="-777707" y="4220855"/>
                <a:ext cx="4680521" cy="296254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294DC6-62ED-45B5-BB95-FA7803AD83D8}"/>
                  </a:ext>
                </a:extLst>
              </p:cNvPr>
              <p:cNvSpPr txBox="1"/>
              <p:nvPr/>
            </p:nvSpPr>
            <p:spPr>
              <a:xfrm>
                <a:off x="-592278" y="4283707"/>
                <a:ext cx="4533340" cy="2948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A. </a:t>
                </a:r>
                <a:r>
                  <a:rPr lang="ko-KR" altLang="en-US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시스템 </a:t>
                </a:r>
                <a:r>
                  <a:rPr lang="ko-KR" altLang="en-US" sz="140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자원 사용현황 실시간 모니터링</a:t>
                </a:r>
              </a:p>
            </p:txBody>
          </p:sp>
          <p:sp>
            <p:nvSpPr>
              <p:cNvPr id="30" name="모서리가 둥근 직사각형 9">
                <a:extLst>
                  <a:ext uri="{FF2B5EF4-FFF2-40B4-BE49-F238E27FC236}">
                    <a16:creationId xmlns:a16="http://schemas.microsoft.com/office/drawing/2014/main" id="{412C655D-B633-4807-824D-A512273A9684}"/>
                  </a:ext>
                </a:extLst>
              </p:cNvPr>
              <p:cNvSpPr/>
              <p:nvPr/>
            </p:nvSpPr>
            <p:spPr>
              <a:xfrm>
                <a:off x="-2433891" y="4244691"/>
                <a:ext cx="1584176" cy="612976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B. </a:t>
                </a:r>
                <a:r>
                  <a:rPr lang="ko-KR" altLang="en-US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현재시간 및 갱신시간</a:t>
                </a:r>
              </a:p>
            </p:txBody>
          </p:sp>
          <p:sp>
            <p:nvSpPr>
              <p:cNvPr id="31" name="모서리가 둥근 직사각형 14">
                <a:extLst>
                  <a:ext uri="{FF2B5EF4-FFF2-40B4-BE49-F238E27FC236}">
                    <a16:creationId xmlns:a16="http://schemas.microsoft.com/office/drawing/2014/main" id="{5AAD57F8-18E6-45B6-AFDD-8B63CE9E6D9B}"/>
                  </a:ext>
                </a:extLst>
              </p:cNvPr>
              <p:cNvSpPr/>
              <p:nvPr/>
            </p:nvSpPr>
            <p:spPr>
              <a:xfrm>
                <a:off x="-2433891" y="4956291"/>
                <a:ext cx="1584176" cy="987292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C.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CPU, GPU resources</a:t>
                </a:r>
                <a:endParaRPr lang="en-US" altLang="ko-KR" sz="700" dirty="0"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32" name="모서리가 둥근 직사각형 15">
                <a:extLst>
                  <a:ext uri="{FF2B5EF4-FFF2-40B4-BE49-F238E27FC236}">
                    <a16:creationId xmlns:a16="http://schemas.microsoft.com/office/drawing/2014/main" id="{47C1E20E-5F2A-4F8C-B10B-0BC34CBD45C4}"/>
                  </a:ext>
                </a:extLst>
              </p:cNvPr>
              <p:cNvSpPr/>
              <p:nvPr/>
            </p:nvSpPr>
            <p:spPr>
              <a:xfrm>
                <a:off x="-2432988" y="6071089"/>
                <a:ext cx="1584176" cy="1104261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D.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Server Operating resources</a:t>
                </a:r>
                <a:endParaRPr lang="ko-KR" altLang="en-US" sz="1400" dirty="0"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34" name="모서리가 둥근 직사각형 18">
                <a:extLst>
                  <a:ext uri="{FF2B5EF4-FFF2-40B4-BE49-F238E27FC236}">
                    <a16:creationId xmlns:a16="http://schemas.microsoft.com/office/drawing/2014/main" id="{3338E4AF-C74C-42BA-B166-41723C2EF5B3}"/>
                  </a:ext>
                </a:extLst>
              </p:cNvPr>
              <p:cNvSpPr/>
              <p:nvPr/>
            </p:nvSpPr>
            <p:spPr>
              <a:xfrm>
                <a:off x="-2433893" y="7320114"/>
                <a:ext cx="2550736" cy="783594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E.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Sever Network Traffic(InfiniBand I/O)</a:t>
                </a:r>
                <a:endParaRPr lang="ko-KR" altLang="en-US" sz="1400" dirty="0"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36" name="모서리가 둥근 직사각형 21">
                <a:extLst>
                  <a:ext uri="{FF2B5EF4-FFF2-40B4-BE49-F238E27FC236}">
                    <a16:creationId xmlns:a16="http://schemas.microsoft.com/office/drawing/2014/main" id="{5B9E2923-0E9F-4DC4-872A-C57744F3C003}"/>
                  </a:ext>
                </a:extLst>
              </p:cNvPr>
              <p:cNvSpPr/>
              <p:nvPr/>
            </p:nvSpPr>
            <p:spPr>
              <a:xfrm>
                <a:off x="4003927" y="5263865"/>
                <a:ext cx="1584176" cy="833870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I.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 NAS Disk Space Inform.</a:t>
                </a:r>
              </a:p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(Filesystem)</a:t>
                </a:r>
              </a:p>
            </p:txBody>
          </p:sp>
          <p:sp>
            <p:nvSpPr>
              <p:cNvPr id="37" name="모서리가 둥근 직사각형 22">
                <a:extLst>
                  <a:ext uri="{FF2B5EF4-FFF2-40B4-BE49-F238E27FC236}">
                    <a16:creationId xmlns:a16="http://schemas.microsoft.com/office/drawing/2014/main" id="{8B678416-EA47-44F3-84D9-C730C005E381}"/>
                  </a:ext>
                </a:extLst>
              </p:cNvPr>
              <p:cNvSpPr/>
              <p:nvPr/>
            </p:nvSpPr>
            <p:spPr>
              <a:xfrm>
                <a:off x="3991898" y="4220855"/>
                <a:ext cx="1584176" cy="881215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H</a:t>
                </a:r>
                <a:r>
                  <a:rPr lang="en-US" altLang="ko-KR" sz="1400" dirty="0">
                    <a:solidFill>
                      <a:srgbClr val="118ED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System Utilization rate</a:t>
                </a:r>
              </a:p>
            </p:txBody>
          </p:sp>
          <p:sp>
            <p:nvSpPr>
              <p:cNvPr id="41" name="모서리가 둥근 직사각형 26">
                <a:extLst>
                  <a:ext uri="{FF2B5EF4-FFF2-40B4-BE49-F238E27FC236}">
                    <a16:creationId xmlns:a16="http://schemas.microsoft.com/office/drawing/2014/main" id="{7F719CEF-6E92-470C-A4B6-B6302B812FD2}"/>
                  </a:ext>
                </a:extLst>
              </p:cNvPr>
              <p:cNvSpPr/>
              <p:nvPr/>
            </p:nvSpPr>
            <p:spPr>
              <a:xfrm>
                <a:off x="3995083" y="6341480"/>
                <a:ext cx="1584176" cy="833870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J.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 DAS Disk Space Inform.</a:t>
                </a:r>
              </a:p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(Filesystem)</a:t>
                </a:r>
              </a:p>
            </p:txBody>
          </p:sp>
          <p:sp>
            <p:nvSpPr>
              <p:cNvPr id="180" name="모서리가 둥근 직사각형 18">
                <a:extLst>
                  <a:ext uri="{FF2B5EF4-FFF2-40B4-BE49-F238E27FC236}">
                    <a16:creationId xmlns:a16="http://schemas.microsoft.com/office/drawing/2014/main" id="{CBCB5DDD-3C09-4B52-8816-98A67D9B29BC}"/>
                  </a:ext>
                </a:extLst>
              </p:cNvPr>
              <p:cNvSpPr/>
              <p:nvPr/>
            </p:nvSpPr>
            <p:spPr>
              <a:xfrm>
                <a:off x="3031729" y="7320114"/>
                <a:ext cx="2550736" cy="783594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E.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DAS Network Traffic(SAS I/O)</a:t>
                </a:r>
                <a:endParaRPr lang="ko-KR" altLang="en-US" sz="1400" dirty="0"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81" name="모서리가 둥근 직사각형 18">
                <a:extLst>
                  <a:ext uri="{FF2B5EF4-FFF2-40B4-BE49-F238E27FC236}">
                    <a16:creationId xmlns:a16="http://schemas.microsoft.com/office/drawing/2014/main" id="{DDB07AD6-F40B-4B51-AFC6-C8E5BA4710F0}"/>
                  </a:ext>
                </a:extLst>
              </p:cNvPr>
              <p:cNvSpPr/>
              <p:nvPr/>
            </p:nvSpPr>
            <p:spPr>
              <a:xfrm>
                <a:off x="315892" y="7320114"/>
                <a:ext cx="2550736" cy="783594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E.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NAS Network Traffic(InfiniBand I/O)</a:t>
                </a:r>
                <a:endParaRPr lang="ko-KR" altLang="en-US" sz="1400" dirty="0"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</p:grp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21D32B64-6CDA-4F1E-8DDA-3B5BA1C7CE02}"/>
                </a:ext>
              </a:extLst>
            </p:cNvPr>
            <p:cNvGrpSpPr/>
            <p:nvPr/>
          </p:nvGrpSpPr>
          <p:grpSpPr>
            <a:xfrm>
              <a:off x="6507635" y="2906432"/>
              <a:ext cx="2854031" cy="2337193"/>
              <a:chOff x="2227288" y="2934945"/>
              <a:chExt cx="2515686" cy="1954108"/>
            </a:xfrm>
          </p:grpSpPr>
          <p:sp>
            <p:nvSpPr>
              <p:cNvPr id="52" name="한쪽 모서리가 둥근 사각형 144">
                <a:extLst>
                  <a:ext uri="{FF2B5EF4-FFF2-40B4-BE49-F238E27FC236}">
                    <a16:creationId xmlns:a16="http://schemas.microsoft.com/office/drawing/2014/main" id="{84B97B77-3698-4181-91AF-DAC62E5D148A}"/>
                  </a:ext>
                </a:extLst>
              </p:cNvPr>
              <p:cNvSpPr/>
              <p:nvPr/>
            </p:nvSpPr>
            <p:spPr>
              <a:xfrm flipH="1">
                <a:off x="2703216" y="2981609"/>
                <a:ext cx="1558407" cy="754910"/>
              </a:xfrm>
              <a:prstGeom prst="round1Rect">
                <a:avLst>
                  <a:gd name="adj" fmla="val 3238"/>
                </a:avLst>
              </a:prstGeom>
              <a:gradFill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5400000" scaled="1"/>
              </a:gra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062355">
                  <a:defRPr/>
                </a:pPr>
                <a:endParaRPr lang="ko-KR" altLang="en-US" sz="2400" kern="0" dirty="0">
                  <a:ln>
                    <a:solidFill>
                      <a:sysClr val="window" lastClr="FFFFFF">
                        <a:alpha val="0"/>
                      </a:sysClr>
                    </a:solidFill>
                  </a:ln>
                  <a:solidFill>
                    <a:sysClr val="window" lastClr="FFFFFF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53" name="사다리꼴 52">
                <a:extLst>
                  <a:ext uri="{FF2B5EF4-FFF2-40B4-BE49-F238E27FC236}">
                    <a16:creationId xmlns:a16="http://schemas.microsoft.com/office/drawing/2014/main" id="{C7AA64F8-AD6D-4052-99CE-1904E1CC1677}"/>
                  </a:ext>
                </a:extLst>
              </p:cNvPr>
              <p:cNvSpPr/>
              <p:nvPr/>
            </p:nvSpPr>
            <p:spPr>
              <a:xfrm>
                <a:off x="2625422" y="2934945"/>
                <a:ext cx="1719417" cy="871519"/>
              </a:xfrm>
              <a:prstGeom prst="trapezoid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서버 레이어</a:t>
                </a:r>
              </a:p>
              <a:p>
                <a:pPr algn="ctr"/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ToolTip:</a:t>
                </a:r>
              </a:p>
              <a:p>
                <a:pPr algn="ctr"/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CPU% or GPU%(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기둥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) /  MEM% /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실행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Job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수 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/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대기 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Job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수</a:t>
                </a:r>
              </a:p>
              <a:p>
                <a:pPr algn="ctr"/>
                <a:endParaRPr lang="ko-KR" altLang="en-US" sz="1050" dirty="0">
                  <a:solidFill>
                    <a:schemeClr val="lt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55" name="한쪽 모서리가 둥근 사각형 144">
                <a:extLst>
                  <a:ext uri="{FF2B5EF4-FFF2-40B4-BE49-F238E27FC236}">
                    <a16:creationId xmlns:a16="http://schemas.microsoft.com/office/drawing/2014/main" id="{DF435659-5C0E-43DF-A1CF-B1A07807B379}"/>
                  </a:ext>
                </a:extLst>
              </p:cNvPr>
              <p:cNvSpPr/>
              <p:nvPr/>
            </p:nvSpPr>
            <p:spPr>
              <a:xfrm flipH="1">
                <a:off x="2708641" y="4089494"/>
                <a:ext cx="1552982" cy="772581"/>
              </a:xfrm>
              <a:prstGeom prst="round1Rect">
                <a:avLst>
                  <a:gd name="adj" fmla="val 3238"/>
                </a:avLst>
              </a:prstGeom>
              <a:gradFill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5400000" scaled="1"/>
              </a:gra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062355">
                  <a:defRPr/>
                </a:pPr>
                <a:endParaRPr lang="ko-KR" altLang="en-US" sz="2400" kern="0" dirty="0">
                  <a:ln>
                    <a:solidFill>
                      <a:sysClr val="window" lastClr="FFFFFF">
                        <a:alpha val="0"/>
                      </a:sysClr>
                    </a:solidFill>
                  </a:ln>
                  <a:solidFill>
                    <a:sysClr val="window" lastClr="FFFFFF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56" name="사다리꼴 55">
                <a:extLst>
                  <a:ext uri="{FF2B5EF4-FFF2-40B4-BE49-F238E27FC236}">
                    <a16:creationId xmlns:a16="http://schemas.microsoft.com/office/drawing/2014/main" id="{AEBCCB04-DEE5-4DCE-9DA0-F49B8010346A}"/>
                  </a:ext>
                </a:extLst>
              </p:cNvPr>
              <p:cNvSpPr/>
              <p:nvPr/>
            </p:nvSpPr>
            <p:spPr>
              <a:xfrm>
                <a:off x="2227288" y="4017534"/>
                <a:ext cx="2515686" cy="871519"/>
              </a:xfrm>
              <a:prstGeom prst="trapezoid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스토리지 레이어</a:t>
                </a:r>
              </a:p>
              <a:p>
                <a:pPr algn="ctr"/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ToolTip:</a:t>
                </a:r>
              </a:p>
              <a:p>
                <a:pPr algn="ctr"/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DISK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사용량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(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파일시스템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) /</a:t>
                </a:r>
              </a:p>
              <a:p>
                <a:pPr algn="ctr"/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 Network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사용량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(In/Out)</a:t>
                </a:r>
                <a:endParaRPr lang="ko-KR" altLang="en-US" sz="1050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cxnSp>
            <p:nvCxnSpPr>
              <p:cNvPr id="67" name="직선 연결선 66">
                <a:extLst>
                  <a:ext uri="{FF2B5EF4-FFF2-40B4-BE49-F238E27FC236}">
                    <a16:creationId xmlns:a16="http://schemas.microsoft.com/office/drawing/2014/main" id="{79862AF2-91F1-400E-9A4C-DD108A4C95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76995" y="3730878"/>
                <a:ext cx="5425" cy="350308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05825CA7-55BC-4B8D-A480-5447AC9728B7}"/>
                </a:ext>
              </a:extLst>
            </p:cNvPr>
            <p:cNvGrpSpPr/>
            <p:nvPr/>
          </p:nvGrpSpPr>
          <p:grpSpPr>
            <a:xfrm>
              <a:off x="8955728" y="4209630"/>
              <a:ext cx="1210906" cy="1072090"/>
              <a:chOff x="3953724" y="3828097"/>
              <a:chExt cx="1129770" cy="1454259"/>
            </a:xfrm>
          </p:grpSpPr>
          <p:sp>
            <p:nvSpPr>
              <p:cNvPr id="43" name="모서리가 둥근 직사각형 219">
                <a:extLst>
                  <a:ext uri="{FF2B5EF4-FFF2-40B4-BE49-F238E27FC236}">
                    <a16:creationId xmlns:a16="http://schemas.microsoft.com/office/drawing/2014/main" id="{773680F5-5C89-431C-B50E-11C8ACA583A7}"/>
                  </a:ext>
                </a:extLst>
              </p:cNvPr>
              <p:cNvSpPr/>
              <p:nvPr/>
            </p:nvSpPr>
            <p:spPr>
              <a:xfrm>
                <a:off x="3953724" y="3828097"/>
                <a:ext cx="1114907" cy="730285"/>
              </a:xfrm>
              <a:prstGeom prst="roundRect">
                <a:avLst>
                  <a:gd name="adj" fmla="val 6926"/>
                </a:avLst>
              </a:prstGeom>
              <a:noFill/>
              <a:ln w="12700">
                <a:solidFill>
                  <a:srgbClr val="7ECDE6"/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05043">
                  <a:defRPr/>
                </a:pPr>
                <a:endParaRPr lang="ko-KR" altLang="en-US" sz="3723" spc="-155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45" name="모서리가 둥근 직사각형 219">
                <a:extLst>
                  <a:ext uri="{FF2B5EF4-FFF2-40B4-BE49-F238E27FC236}">
                    <a16:creationId xmlns:a16="http://schemas.microsoft.com/office/drawing/2014/main" id="{F982A09B-C88A-4EFE-8450-04A3AAB8082C}"/>
                  </a:ext>
                </a:extLst>
              </p:cNvPr>
              <p:cNvSpPr/>
              <p:nvPr/>
            </p:nvSpPr>
            <p:spPr>
              <a:xfrm>
                <a:off x="3968587" y="4588217"/>
                <a:ext cx="1114907" cy="693438"/>
              </a:xfrm>
              <a:prstGeom prst="roundRect">
                <a:avLst>
                  <a:gd name="adj" fmla="val 6926"/>
                </a:avLst>
              </a:prstGeom>
              <a:noFill/>
              <a:ln w="12700">
                <a:solidFill>
                  <a:srgbClr val="7ECDE6"/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05043">
                  <a:defRPr/>
                </a:pPr>
                <a:endParaRPr lang="ko-KR" altLang="en-US" sz="3723" spc="-155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8D09D809-03ED-4C1E-9D3F-150464D899D0}"/>
                  </a:ext>
                </a:extLst>
              </p:cNvPr>
              <p:cNvSpPr/>
              <p:nvPr/>
            </p:nvSpPr>
            <p:spPr bwMode="auto">
              <a:xfrm>
                <a:off x="4023569" y="3896654"/>
                <a:ext cx="408198" cy="459239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  <a:scene3d>
                  <a:camera prst="orthographicFront"/>
                  <a:lightRig rig="threePt" dir="t"/>
                </a:scene3d>
                <a:sp3d>
                  <a:bevelT w="0" h="0"/>
                  <a:contourClr>
                    <a:schemeClr val="bg1"/>
                  </a:contourClr>
                </a:sp3d>
              </a:bodyPr>
              <a:lstStyle/>
              <a:p>
                <a:pPr marL="0" lvl="1" algn="r" defTabSz="944330" fontAlgn="ctr">
                  <a:spcBef>
                    <a:spcPct val="0"/>
                  </a:spcBef>
                  <a:buSzPct val="85000"/>
                  <a:tabLst>
                    <a:tab pos="6349504" algn="l"/>
                  </a:tabLst>
                  <a:defRPr/>
                </a:pPr>
                <a:r>
                  <a:rPr lang="ko-KR" altLang="en-US" sz="1100" spc="-52" dirty="0">
                    <a:gradFill>
                      <a:gsLst>
                        <a:gs pos="33333">
                          <a:srgbClr val="0085B4"/>
                        </a:gs>
                        <a:gs pos="100000">
                          <a:srgbClr val="0085B4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에스코어 드림 4 Regular" panose="020B0503030302020204" pitchFamily="34" charset="-127"/>
                    <a:cs typeface="Arial" panose="020B0604020202020204" pitchFamily="34" charset="0"/>
                  </a:rPr>
                  <a:t>서버 연산용</a:t>
                </a:r>
                <a:endParaRPr lang="en-US" altLang="ko-KR" sz="1100" spc="-52" dirty="0">
                  <a:gradFill>
                    <a:gsLst>
                      <a:gs pos="33333">
                        <a:srgbClr val="0085B4"/>
                      </a:gs>
                      <a:gs pos="100000">
                        <a:srgbClr val="0085B4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98941626-41A1-470D-B1DC-CB84B761B7FF}"/>
                  </a:ext>
                </a:extLst>
              </p:cNvPr>
              <p:cNvSpPr/>
              <p:nvPr/>
            </p:nvSpPr>
            <p:spPr bwMode="auto">
              <a:xfrm>
                <a:off x="4586225" y="4619926"/>
                <a:ext cx="435185" cy="459239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  <a:scene3d>
                  <a:camera prst="orthographicFront"/>
                  <a:lightRig rig="threePt" dir="t"/>
                </a:scene3d>
                <a:sp3d>
                  <a:bevelT w="0" h="0"/>
                  <a:contourClr>
                    <a:schemeClr val="bg1"/>
                  </a:contourClr>
                </a:sp3d>
              </a:bodyPr>
              <a:lstStyle/>
              <a:p>
                <a:pPr marL="0" lvl="1" defTabSz="944330" fontAlgn="ctr">
                  <a:spcBef>
                    <a:spcPct val="0"/>
                  </a:spcBef>
                  <a:buSzPct val="85000"/>
                  <a:tabLst>
                    <a:tab pos="6349504" algn="l"/>
                  </a:tabLst>
                  <a:defRPr/>
                </a:pPr>
                <a:r>
                  <a:rPr lang="ko-KR" altLang="en-US" sz="1100" spc="-52" dirty="0">
                    <a:gradFill>
                      <a:gsLst>
                        <a:gs pos="33333">
                          <a:srgbClr val="0085B4"/>
                        </a:gs>
                        <a:gs pos="100000">
                          <a:srgbClr val="0085B4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에스코어 드림 4 Regular" panose="020B0503030302020204" pitchFamily="34" charset="-127"/>
                    <a:cs typeface="Arial" panose="020B0604020202020204" pitchFamily="34" charset="0"/>
                  </a:rPr>
                  <a:t>대용량저장용</a:t>
                </a:r>
                <a:endParaRPr lang="en-US" altLang="ko-KR" sz="1100" spc="-52" dirty="0">
                  <a:gradFill>
                    <a:gsLst>
                      <a:gs pos="33333">
                        <a:srgbClr val="0085B4"/>
                      </a:gs>
                      <a:gs pos="100000">
                        <a:srgbClr val="0085B4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54" name="그룹 53">
                <a:extLst>
                  <a:ext uri="{FF2B5EF4-FFF2-40B4-BE49-F238E27FC236}">
                    <a16:creationId xmlns:a16="http://schemas.microsoft.com/office/drawing/2014/main" id="{E575515F-0E11-4D98-B4E6-3EBD56037153}"/>
                  </a:ext>
                </a:extLst>
              </p:cNvPr>
              <p:cNvGrpSpPr/>
              <p:nvPr/>
            </p:nvGrpSpPr>
            <p:grpSpPr>
              <a:xfrm>
                <a:off x="4169806" y="4609155"/>
                <a:ext cx="388791" cy="425784"/>
                <a:chOff x="3558540" y="5619750"/>
                <a:chExt cx="396605" cy="403700"/>
              </a:xfrm>
            </p:grpSpPr>
            <p:sp>
              <p:nvSpPr>
                <p:cNvPr id="68" name="타원 67">
                  <a:extLst>
                    <a:ext uri="{FF2B5EF4-FFF2-40B4-BE49-F238E27FC236}">
                      <a16:creationId xmlns:a16="http://schemas.microsoft.com/office/drawing/2014/main" id="{4DCBF4E6-BBEB-4ED8-988D-4721478C4C64}"/>
                    </a:ext>
                  </a:extLst>
                </p:cNvPr>
                <p:cNvSpPr/>
                <p:nvPr/>
              </p:nvSpPr>
              <p:spPr>
                <a:xfrm>
                  <a:off x="3560493" y="5638015"/>
                  <a:ext cx="380048" cy="137663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lIns="94438" tIns="47227" rIns="94438" bIns="47227" rtlCol="0" anchor="ctr"/>
                <a:lstStyle/>
                <a:p>
                  <a:pPr algn="ctr" defTabSz="1075779">
                    <a:defRPr/>
                  </a:pPr>
                  <a:endParaRPr lang="ko-KR" altLang="en-US" sz="1459" kern="0" dirty="0">
                    <a:solidFill>
                      <a:prstClr val="white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endParaRPr>
                </a:p>
              </p:txBody>
            </p:sp>
            <p:sp>
              <p:nvSpPr>
                <p:cNvPr id="69" name="Freeform 5">
                  <a:extLst>
                    <a:ext uri="{FF2B5EF4-FFF2-40B4-BE49-F238E27FC236}">
                      <a16:creationId xmlns:a16="http://schemas.microsoft.com/office/drawing/2014/main" id="{CE662AF6-01F3-4C25-AC9D-E5EF681AEFC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58540" y="5619750"/>
                  <a:ext cx="396605" cy="403700"/>
                </a:xfrm>
                <a:custGeom>
                  <a:avLst/>
                  <a:gdLst>
                    <a:gd name="T0" fmla="*/ 789 w 792"/>
                    <a:gd name="T1" fmla="*/ 371 h 850"/>
                    <a:gd name="T2" fmla="*/ 789 w 792"/>
                    <a:gd name="T3" fmla="*/ 160 h 850"/>
                    <a:gd name="T4" fmla="*/ 538 w 792"/>
                    <a:gd name="T5" fmla="*/ 10 h 850"/>
                    <a:gd name="T6" fmla="*/ 125 w 792"/>
                    <a:gd name="T7" fmla="*/ 41 h 850"/>
                    <a:gd name="T8" fmla="*/ 2 w 792"/>
                    <a:gd name="T9" fmla="*/ 265 h 850"/>
                    <a:gd name="T10" fmla="*/ 15 w 792"/>
                    <a:gd name="T11" fmla="*/ 322 h 850"/>
                    <a:gd name="T12" fmla="*/ 2 w 792"/>
                    <a:gd name="T13" fmla="*/ 477 h 850"/>
                    <a:gd name="T14" fmla="*/ 3 w 792"/>
                    <a:gd name="T15" fmla="*/ 561 h 850"/>
                    <a:gd name="T16" fmla="*/ 2 w 792"/>
                    <a:gd name="T17" fmla="*/ 683 h 850"/>
                    <a:gd name="T18" fmla="*/ 99 w 792"/>
                    <a:gd name="T19" fmla="*/ 801 h 850"/>
                    <a:gd name="T20" fmla="*/ 126 w 792"/>
                    <a:gd name="T21" fmla="*/ 812 h 850"/>
                    <a:gd name="T22" fmla="*/ 222 w 792"/>
                    <a:gd name="T23" fmla="*/ 837 h 850"/>
                    <a:gd name="T24" fmla="*/ 396 w 792"/>
                    <a:gd name="T25" fmla="*/ 850 h 850"/>
                    <a:gd name="T26" fmla="*/ 690 w 792"/>
                    <a:gd name="T27" fmla="*/ 803 h 850"/>
                    <a:gd name="T28" fmla="*/ 789 w 792"/>
                    <a:gd name="T29" fmla="*/ 574 h 850"/>
                    <a:gd name="T30" fmla="*/ 135 w 792"/>
                    <a:gd name="T31" fmla="*/ 695 h 850"/>
                    <a:gd name="T32" fmla="*/ 236 w 792"/>
                    <a:gd name="T33" fmla="*/ 719 h 850"/>
                    <a:gd name="T34" fmla="*/ 338 w 792"/>
                    <a:gd name="T35" fmla="*/ 729 h 850"/>
                    <a:gd name="T36" fmla="*/ 706 w 792"/>
                    <a:gd name="T37" fmla="*/ 675 h 850"/>
                    <a:gd name="T38" fmla="*/ 709 w 792"/>
                    <a:gd name="T39" fmla="*/ 614 h 850"/>
                    <a:gd name="T40" fmla="*/ 409 w 792"/>
                    <a:gd name="T41" fmla="*/ 678 h 850"/>
                    <a:gd name="T42" fmla="*/ 214 w 792"/>
                    <a:gd name="T43" fmla="*/ 663 h 850"/>
                    <a:gd name="T44" fmla="*/ 82 w 792"/>
                    <a:gd name="T45" fmla="*/ 614 h 850"/>
                    <a:gd name="T46" fmla="*/ 101 w 792"/>
                    <a:gd name="T47" fmla="*/ 596 h 850"/>
                    <a:gd name="T48" fmla="*/ 125 w 792"/>
                    <a:gd name="T49" fmla="*/ 605 h 850"/>
                    <a:gd name="T50" fmla="*/ 310 w 792"/>
                    <a:gd name="T51" fmla="*/ 641 h 850"/>
                    <a:gd name="T52" fmla="*/ 409 w 792"/>
                    <a:gd name="T53" fmla="*/ 644 h 850"/>
                    <a:gd name="T54" fmla="*/ 691 w 792"/>
                    <a:gd name="T55" fmla="*/ 595 h 850"/>
                    <a:gd name="T56" fmla="*/ 135 w 792"/>
                    <a:gd name="T57" fmla="*/ 489 h 850"/>
                    <a:gd name="T58" fmla="*/ 143 w 792"/>
                    <a:gd name="T59" fmla="*/ 557 h 850"/>
                    <a:gd name="T60" fmla="*/ 236 w 792"/>
                    <a:gd name="T61" fmla="*/ 567 h 850"/>
                    <a:gd name="T62" fmla="*/ 338 w 792"/>
                    <a:gd name="T63" fmla="*/ 567 h 850"/>
                    <a:gd name="T64" fmla="*/ 338 w 792"/>
                    <a:gd name="T65" fmla="*/ 591 h 850"/>
                    <a:gd name="T66" fmla="*/ 738 w 792"/>
                    <a:gd name="T67" fmla="*/ 450 h 850"/>
                    <a:gd name="T68" fmla="*/ 648 w 792"/>
                    <a:gd name="T69" fmla="*/ 436 h 850"/>
                    <a:gd name="T70" fmla="*/ 331 w 792"/>
                    <a:gd name="T71" fmla="*/ 471 h 850"/>
                    <a:gd name="T72" fmla="*/ 135 w 792"/>
                    <a:gd name="T73" fmla="*/ 434 h 850"/>
                    <a:gd name="T74" fmla="*/ 53 w 792"/>
                    <a:gd name="T75" fmla="*/ 364 h 850"/>
                    <a:gd name="T76" fmla="*/ 102 w 792"/>
                    <a:gd name="T77" fmla="*/ 383 h 850"/>
                    <a:gd name="T78" fmla="*/ 204 w 792"/>
                    <a:gd name="T79" fmla="*/ 413 h 850"/>
                    <a:gd name="T80" fmla="*/ 312 w 792"/>
                    <a:gd name="T81" fmla="*/ 428 h 850"/>
                    <a:gd name="T82" fmla="*/ 411 w 792"/>
                    <a:gd name="T83" fmla="*/ 431 h 850"/>
                    <a:gd name="T84" fmla="*/ 735 w 792"/>
                    <a:gd name="T85" fmla="*/ 359 h 850"/>
                    <a:gd name="T86" fmla="*/ 135 w 792"/>
                    <a:gd name="T87" fmla="*/ 275 h 850"/>
                    <a:gd name="T88" fmla="*/ 135 w 792"/>
                    <a:gd name="T89" fmla="*/ 341 h 850"/>
                    <a:gd name="T90" fmla="*/ 236 w 792"/>
                    <a:gd name="T91" fmla="*/ 368 h 850"/>
                    <a:gd name="T92" fmla="*/ 338 w 792"/>
                    <a:gd name="T93" fmla="*/ 378 h 850"/>
                    <a:gd name="T94" fmla="*/ 706 w 792"/>
                    <a:gd name="T95" fmla="*/ 256 h 850"/>
                    <a:gd name="T96" fmla="*/ 709 w 792"/>
                    <a:gd name="T97" fmla="*/ 194 h 850"/>
                    <a:gd name="T98" fmla="*/ 409 w 792"/>
                    <a:gd name="T99" fmla="*/ 259 h 850"/>
                    <a:gd name="T100" fmla="*/ 214 w 792"/>
                    <a:gd name="T101" fmla="*/ 243 h 850"/>
                    <a:gd name="T102" fmla="*/ 82 w 792"/>
                    <a:gd name="T103" fmla="*/ 194 h 850"/>
                    <a:gd name="T104" fmla="*/ 260 w 792"/>
                    <a:gd name="T105" fmla="*/ 62 h 850"/>
                    <a:gd name="T106" fmla="*/ 535 w 792"/>
                    <a:gd name="T107" fmla="*/ 63 h 8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792" h="850">
                      <a:moveTo>
                        <a:pt x="789" y="567"/>
                      </a:moveTo>
                      <a:cubicBezTo>
                        <a:pt x="789" y="555"/>
                        <a:pt x="785" y="543"/>
                        <a:pt x="779" y="533"/>
                      </a:cubicBezTo>
                      <a:cubicBezTo>
                        <a:pt x="786" y="520"/>
                        <a:pt x="790" y="506"/>
                        <a:pt x="789" y="492"/>
                      </a:cubicBezTo>
                      <a:cubicBezTo>
                        <a:pt x="789" y="373"/>
                        <a:pt x="789" y="373"/>
                        <a:pt x="789" y="373"/>
                      </a:cubicBezTo>
                      <a:cubicBezTo>
                        <a:pt x="789" y="372"/>
                        <a:pt x="789" y="371"/>
                        <a:pt x="789" y="371"/>
                      </a:cubicBezTo>
                      <a:cubicBezTo>
                        <a:pt x="789" y="368"/>
                        <a:pt x="789" y="368"/>
                        <a:pt x="789" y="368"/>
                      </a:cubicBezTo>
                      <a:cubicBezTo>
                        <a:pt x="790" y="352"/>
                        <a:pt x="786" y="337"/>
                        <a:pt x="776" y="323"/>
                      </a:cubicBezTo>
                      <a:cubicBezTo>
                        <a:pt x="784" y="310"/>
                        <a:pt x="789" y="298"/>
                        <a:pt x="789" y="284"/>
                      </a:cubicBezTo>
                      <a:cubicBezTo>
                        <a:pt x="789" y="281"/>
                        <a:pt x="789" y="280"/>
                        <a:pt x="789" y="279"/>
                      </a:cubicBezTo>
                      <a:cubicBezTo>
                        <a:pt x="789" y="160"/>
                        <a:pt x="789" y="160"/>
                        <a:pt x="789" y="160"/>
                      </a:cubicBezTo>
                      <a:cubicBezTo>
                        <a:pt x="789" y="160"/>
                        <a:pt x="789" y="158"/>
                        <a:pt x="789" y="157"/>
                      </a:cubicBezTo>
                      <a:cubicBezTo>
                        <a:pt x="789" y="155"/>
                        <a:pt x="789" y="155"/>
                        <a:pt x="789" y="155"/>
                      </a:cubicBezTo>
                      <a:cubicBezTo>
                        <a:pt x="792" y="109"/>
                        <a:pt x="750" y="72"/>
                        <a:pt x="664" y="41"/>
                      </a:cubicBezTo>
                      <a:cubicBezTo>
                        <a:pt x="629" y="28"/>
                        <a:pt x="589" y="19"/>
                        <a:pt x="546" y="13"/>
                      </a:cubicBezTo>
                      <a:cubicBezTo>
                        <a:pt x="544" y="11"/>
                        <a:pt x="541" y="10"/>
                        <a:pt x="538" y="10"/>
                      </a:cubicBezTo>
                      <a:cubicBezTo>
                        <a:pt x="495" y="3"/>
                        <a:pt x="448" y="0"/>
                        <a:pt x="396" y="0"/>
                      </a:cubicBezTo>
                      <a:cubicBezTo>
                        <a:pt x="348" y="0"/>
                        <a:pt x="303" y="3"/>
                        <a:pt x="260" y="10"/>
                      </a:cubicBezTo>
                      <a:cubicBezTo>
                        <a:pt x="260" y="10"/>
                        <a:pt x="260" y="10"/>
                        <a:pt x="260" y="10"/>
                      </a:cubicBezTo>
                      <a:cubicBezTo>
                        <a:pt x="259" y="10"/>
                        <a:pt x="257" y="10"/>
                        <a:pt x="256" y="10"/>
                      </a:cubicBezTo>
                      <a:cubicBezTo>
                        <a:pt x="206" y="18"/>
                        <a:pt x="162" y="28"/>
                        <a:pt x="125" y="41"/>
                      </a:cubicBezTo>
                      <a:cubicBezTo>
                        <a:pt x="48" y="68"/>
                        <a:pt x="7" y="101"/>
                        <a:pt x="3" y="141"/>
                      </a:cubicBezTo>
                      <a:cubicBezTo>
                        <a:pt x="3" y="142"/>
                        <a:pt x="3" y="142"/>
                        <a:pt x="3" y="142"/>
                      </a:cubicBezTo>
                      <a:cubicBezTo>
                        <a:pt x="1" y="146"/>
                        <a:pt x="0" y="150"/>
                        <a:pt x="0" y="155"/>
                      </a:cubicBezTo>
                      <a:cubicBezTo>
                        <a:pt x="0" y="160"/>
                        <a:pt x="1" y="164"/>
                        <a:pt x="2" y="168"/>
                      </a:cubicBezTo>
                      <a:cubicBezTo>
                        <a:pt x="2" y="265"/>
                        <a:pt x="2" y="265"/>
                        <a:pt x="2" y="265"/>
                      </a:cubicBezTo>
                      <a:cubicBezTo>
                        <a:pt x="1" y="267"/>
                        <a:pt x="0" y="271"/>
                        <a:pt x="0" y="276"/>
                      </a:cubicBezTo>
                      <a:cubicBezTo>
                        <a:pt x="0" y="278"/>
                        <a:pt x="0" y="281"/>
                        <a:pt x="1" y="284"/>
                      </a:cubicBezTo>
                      <a:cubicBezTo>
                        <a:pt x="1" y="286"/>
                        <a:pt x="1" y="287"/>
                        <a:pt x="2" y="290"/>
                      </a:cubicBezTo>
                      <a:cubicBezTo>
                        <a:pt x="3" y="291"/>
                        <a:pt x="3" y="291"/>
                        <a:pt x="3" y="291"/>
                      </a:cubicBezTo>
                      <a:cubicBezTo>
                        <a:pt x="4" y="301"/>
                        <a:pt x="9" y="312"/>
                        <a:pt x="15" y="322"/>
                      </a:cubicBezTo>
                      <a:cubicBezTo>
                        <a:pt x="9" y="333"/>
                        <a:pt x="4" y="344"/>
                        <a:pt x="3" y="354"/>
                      </a:cubicBezTo>
                      <a:cubicBezTo>
                        <a:pt x="3" y="355"/>
                        <a:pt x="3" y="355"/>
                        <a:pt x="3" y="355"/>
                      </a:cubicBezTo>
                      <a:cubicBezTo>
                        <a:pt x="1" y="359"/>
                        <a:pt x="0" y="364"/>
                        <a:pt x="0" y="369"/>
                      </a:cubicBezTo>
                      <a:cubicBezTo>
                        <a:pt x="0" y="373"/>
                        <a:pt x="1" y="377"/>
                        <a:pt x="2" y="381"/>
                      </a:cubicBezTo>
                      <a:cubicBezTo>
                        <a:pt x="2" y="477"/>
                        <a:pt x="2" y="477"/>
                        <a:pt x="2" y="477"/>
                      </a:cubicBezTo>
                      <a:cubicBezTo>
                        <a:pt x="1" y="480"/>
                        <a:pt x="0" y="485"/>
                        <a:pt x="0" y="489"/>
                      </a:cubicBezTo>
                      <a:cubicBezTo>
                        <a:pt x="0" y="494"/>
                        <a:pt x="1" y="499"/>
                        <a:pt x="2" y="503"/>
                      </a:cubicBezTo>
                      <a:cubicBezTo>
                        <a:pt x="3" y="504"/>
                        <a:pt x="3" y="504"/>
                        <a:pt x="3" y="504"/>
                      </a:cubicBezTo>
                      <a:cubicBezTo>
                        <a:pt x="4" y="514"/>
                        <a:pt x="8" y="523"/>
                        <a:pt x="13" y="533"/>
                      </a:cubicBezTo>
                      <a:cubicBezTo>
                        <a:pt x="8" y="542"/>
                        <a:pt x="4" y="551"/>
                        <a:pt x="3" y="561"/>
                      </a:cubicBezTo>
                      <a:cubicBezTo>
                        <a:pt x="3" y="562"/>
                        <a:pt x="3" y="562"/>
                        <a:pt x="3" y="562"/>
                      </a:cubicBezTo>
                      <a:cubicBezTo>
                        <a:pt x="2" y="563"/>
                        <a:pt x="2" y="565"/>
                        <a:pt x="2" y="567"/>
                      </a:cubicBezTo>
                      <a:cubicBezTo>
                        <a:pt x="1" y="569"/>
                        <a:pt x="0" y="572"/>
                        <a:pt x="0" y="575"/>
                      </a:cubicBezTo>
                      <a:cubicBezTo>
                        <a:pt x="0" y="579"/>
                        <a:pt x="1" y="583"/>
                        <a:pt x="2" y="587"/>
                      </a:cubicBezTo>
                      <a:cubicBezTo>
                        <a:pt x="2" y="683"/>
                        <a:pt x="2" y="683"/>
                        <a:pt x="2" y="683"/>
                      </a:cubicBezTo>
                      <a:cubicBezTo>
                        <a:pt x="1" y="687"/>
                        <a:pt x="0" y="691"/>
                        <a:pt x="0" y="695"/>
                      </a:cubicBezTo>
                      <a:cubicBezTo>
                        <a:pt x="0" y="700"/>
                        <a:pt x="1" y="704"/>
                        <a:pt x="2" y="708"/>
                      </a:cubicBezTo>
                      <a:cubicBezTo>
                        <a:pt x="3" y="710"/>
                        <a:pt x="3" y="710"/>
                        <a:pt x="3" y="710"/>
                      </a:cubicBezTo>
                      <a:cubicBezTo>
                        <a:pt x="7" y="744"/>
                        <a:pt x="38" y="775"/>
                        <a:pt x="97" y="800"/>
                      </a:cubicBezTo>
                      <a:cubicBezTo>
                        <a:pt x="98" y="800"/>
                        <a:pt x="98" y="800"/>
                        <a:pt x="99" y="801"/>
                      </a:cubicBezTo>
                      <a:cubicBezTo>
                        <a:pt x="99" y="801"/>
                        <a:pt x="100" y="802"/>
                        <a:pt x="101" y="803"/>
                      </a:cubicBezTo>
                      <a:cubicBezTo>
                        <a:pt x="102" y="803"/>
                        <a:pt x="102" y="803"/>
                        <a:pt x="102" y="803"/>
                      </a:cubicBezTo>
                      <a:cubicBezTo>
                        <a:pt x="106" y="804"/>
                        <a:pt x="110" y="804"/>
                        <a:pt x="114" y="807"/>
                      </a:cubicBezTo>
                      <a:cubicBezTo>
                        <a:pt x="115" y="807"/>
                        <a:pt x="115" y="807"/>
                        <a:pt x="115" y="807"/>
                      </a:cubicBezTo>
                      <a:cubicBezTo>
                        <a:pt x="119" y="808"/>
                        <a:pt x="122" y="809"/>
                        <a:pt x="126" y="812"/>
                      </a:cubicBezTo>
                      <a:cubicBezTo>
                        <a:pt x="125" y="812"/>
                        <a:pt x="125" y="812"/>
                        <a:pt x="125" y="812"/>
                      </a:cubicBezTo>
                      <a:cubicBezTo>
                        <a:pt x="150" y="820"/>
                        <a:pt x="177" y="827"/>
                        <a:pt x="204" y="833"/>
                      </a:cubicBezTo>
                      <a:cubicBezTo>
                        <a:pt x="205" y="834"/>
                        <a:pt x="205" y="834"/>
                        <a:pt x="205" y="834"/>
                      </a:cubicBezTo>
                      <a:cubicBezTo>
                        <a:pt x="206" y="834"/>
                        <a:pt x="207" y="834"/>
                        <a:pt x="207" y="834"/>
                      </a:cubicBezTo>
                      <a:cubicBezTo>
                        <a:pt x="212" y="835"/>
                        <a:pt x="217" y="836"/>
                        <a:pt x="222" y="837"/>
                      </a:cubicBezTo>
                      <a:cubicBezTo>
                        <a:pt x="249" y="842"/>
                        <a:pt x="279" y="845"/>
                        <a:pt x="310" y="847"/>
                      </a:cubicBezTo>
                      <a:cubicBezTo>
                        <a:pt x="311" y="847"/>
                        <a:pt x="311" y="847"/>
                        <a:pt x="312" y="847"/>
                      </a:cubicBezTo>
                      <a:cubicBezTo>
                        <a:pt x="316" y="847"/>
                        <a:pt x="320" y="847"/>
                        <a:pt x="324" y="848"/>
                      </a:cubicBezTo>
                      <a:cubicBezTo>
                        <a:pt x="325" y="848"/>
                        <a:pt x="326" y="848"/>
                        <a:pt x="327" y="848"/>
                      </a:cubicBezTo>
                      <a:cubicBezTo>
                        <a:pt x="348" y="849"/>
                        <a:pt x="372" y="850"/>
                        <a:pt x="396" y="850"/>
                      </a:cubicBezTo>
                      <a:cubicBezTo>
                        <a:pt x="400" y="850"/>
                        <a:pt x="405" y="850"/>
                        <a:pt x="409" y="850"/>
                      </a:cubicBezTo>
                      <a:cubicBezTo>
                        <a:pt x="411" y="850"/>
                        <a:pt x="411" y="850"/>
                        <a:pt x="411" y="850"/>
                      </a:cubicBezTo>
                      <a:cubicBezTo>
                        <a:pt x="508" y="849"/>
                        <a:pt x="593" y="836"/>
                        <a:pt x="664" y="812"/>
                      </a:cubicBezTo>
                      <a:cubicBezTo>
                        <a:pt x="673" y="808"/>
                        <a:pt x="682" y="805"/>
                        <a:pt x="689" y="803"/>
                      </a:cubicBezTo>
                      <a:cubicBezTo>
                        <a:pt x="690" y="803"/>
                        <a:pt x="690" y="803"/>
                        <a:pt x="690" y="803"/>
                      </a:cubicBezTo>
                      <a:cubicBezTo>
                        <a:pt x="691" y="801"/>
                        <a:pt x="691" y="801"/>
                        <a:pt x="691" y="801"/>
                      </a:cubicBezTo>
                      <a:cubicBezTo>
                        <a:pt x="758" y="772"/>
                        <a:pt x="791" y="738"/>
                        <a:pt x="789" y="698"/>
                      </a:cubicBezTo>
                      <a:cubicBezTo>
                        <a:pt x="789" y="580"/>
                        <a:pt x="789" y="580"/>
                        <a:pt x="789" y="580"/>
                      </a:cubicBezTo>
                      <a:cubicBezTo>
                        <a:pt x="789" y="578"/>
                        <a:pt x="789" y="577"/>
                        <a:pt x="789" y="577"/>
                      </a:cubicBezTo>
                      <a:cubicBezTo>
                        <a:pt x="789" y="574"/>
                        <a:pt x="789" y="574"/>
                        <a:pt x="789" y="574"/>
                      </a:cubicBezTo>
                      <a:cubicBezTo>
                        <a:pt x="790" y="572"/>
                        <a:pt x="790" y="569"/>
                        <a:pt x="789" y="567"/>
                      </a:cubicBezTo>
                      <a:close/>
                      <a:moveTo>
                        <a:pt x="184" y="775"/>
                      </a:moveTo>
                      <a:cubicBezTo>
                        <a:pt x="170" y="771"/>
                        <a:pt x="156" y="767"/>
                        <a:pt x="143" y="763"/>
                      </a:cubicBezTo>
                      <a:cubicBezTo>
                        <a:pt x="140" y="762"/>
                        <a:pt x="138" y="761"/>
                        <a:pt x="135" y="760"/>
                      </a:cubicBezTo>
                      <a:cubicBezTo>
                        <a:pt x="135" y="695"/>
                        <a:pt x="135" y="695"/>
                        <a:pt x="135" y="695"/>
                      </a:cubicBezTo>
                      <a:cubicBezTo>
                        <a:pt x="151" y="700"/>
                        <a:pt x="168" y="704"/>
                        <a:pt x="184" y="708"/>
                      </a:cubicBezTo>
                      <a:lnTo>
                        <a:pt x="184" y="775"/>
                      </a:lnTo>
                      <a:close/>
                      <a:moveTo>
                        <a:pt x="286" y="794"/>
                      </a:moveTo>
                      <a:cubicBezTo>
                        <a:pt x="269" y="791"/>
                        <a:pt x="252" y="789"/>
                        <a:pt x="236" y="786"/>
                      </a:cubicBezTo>
                      <a:cubicBezTo>
                        <a:pt x="236" y="719"/>
                        <a:pt x="236" y="719"/>
                        <a:pt x="236" y="719"/>
                      </a:cubicBezTo>
                      <a:cubicBezTo>
                        <a:pt x="252" y="722"/>
                        <a:pt x="269" y="723"/>
                        <a:pt x="286" y="726"/>
                      </a:cubicBezTo>
                      <a:lnTo>
                        <a:pt x="286" y="794"/>
                      </a:lnTo>
                      <a:close/>
                      <a:moveTo>
                        <a:pt x="384" y="799"/>
                      </a:moveTo>
                      <a:cubicBezTo>
                        <a:pt x="368" y="799"/>
                        <a:pt x="352" y="799"/>
                        <a:pt x="338" y="798"/>
                      </a:cubicBezTo>
                      <a:cubicBezTo>
                        <a:pt x="338" y="729"/>
                        <a:pt x="338" y="729"/>
                        <a:pt x="338" y="729"/>
                      </a:cubicBezTo>
                      <a:cubicBezTo>
                        <a:pt x="352" y="730"/>
                        <a:pt x="368" y="730"/>
                        <a:pt x="384" y="730"/>
                      </a:cubicBezTo>
                      <a:lnTo>
                        <a:pt x="384" y="799"/>
                      </a:lnTo>
                      <a:close/>
                      <a:moveTo>
                        <a:pt x="738" y="697"/>
                      </a:moveTo>
                      <a:cubicBezTo>
                        <a:pt x="735" y="711"/>
                        <a:pt x="725" y="724"/>
                        <a:pt x="706" y="736"/>
                      </a:cubicBezTo>
                      <a:cubicBezTo>
                        <a:pt x="706" y="675"/>
                        <a:pt x="706" y="675"/>
                        <a:pt x="706" y="675"/>
                      </a:cubicBezTo>
                      <a:cubicBezTo>
                        <a:pt x="716" y="668"/>
                        <a:pt x="727" y="663"/>
                        <a:pt x="737" y="658"/>
                      </a:cubicBezTo>
                      <a:cubicBezTo>
                        <a:pt x="738" y="656"/>
                        <a:pt x="738" y="656"/>
                        <a:pt x="738" y="656"/>
                      </a:cubicBezTo>
                      <a:lnTo>
                        <a:pt x="738" y="697"/>
                      </a:lnTo>
                      <a:close/>
                      <a:moveTo>
                        <a:pt x="738" y="575"/>
                      </a:moveTo>
                      <a:cubicBezTo>
                        <a:pt x="736" y="589"/>
                        <a:pt x="726" y="602"/>
                        <a:pt x="709" y="614"/>
                      </a:cubicBezTo>
                      <a:cubicBezTo>
                        <a:pt x="697" y="620"/>
                        <a:pt x="684" y="627"/>
                        <a:pt x="669" y="635"/>
                      </a:cubicBezTo>
                      <a:cubicBezTo>
                        <a:pt x="663" y="637"/>
                        <a:pt x="656" y="639"/>
                        <a:pt x="648" y="643"/>
                      </a:cubicBezTo>
                      <a:cubicBezTo>
                        <a:pt x="647" y="643"/>
                        <a:pt x="647" y="643"/>
                        <a:pt x="647" y="643"/>
                      </a:cubicBezTo>
                      <a:cubicBezTo>
                        <a:pt x="580" y="665"/>
                        <a:pt x="502" y="678"/>
                        <a:pt x="410" y="678"/>
                      </a:cubicBezTo>
                      <a:cubicBezTo>
                        <a:pt x="409" y="678"/>
                        <a:pt x="409" y="678"/>
                        <a:pt x="409" y="678"/>
                      </a:cubicBezTo>
                      <a:cubicBezTo>
                        <a:pt x="405" y="678"/>
                        <a:pt x="400" y="678"/>
                        <a:pt x="396" y="678"/>
                      </a:cubicBezTo>
                      <a:cubicBezTo>
                        <a:pt x="373" y="678"/>
                        <a:pt x="352" y="678"/>
                        <a:pt x="331" y="677"/>
                      </a:cubicBezTo>
                      <a:cubicBezTo>
                        <a:pt x="325" y="676"/>
                        <a:pt x="319" y="676"/>
                        <a:pt x="314" y="676"/>
                      </a:cubicBezTo>
                      <a:cubicBezTo>
                        <a:pt x="285" y="673"/>
                        <a:pt x="257" y="670"/>
                        <a:pt x="231" y="665"/>
                      </a:cubicBezTo>
                      <a:cubicBezTo>
                        <a:pt x="226" y="664"/>
                        <a:pt x="220" y="663"/>
                        <a:pt x="214" y="663"/>
                      </a:cubicBezTo>
                      <a:cubicBezTo>
                        <a:pt x="189" y="657"/>
                        <a:pt x="165" y="650"/>
                        <a:pt x="143" y="643"/>
                      </a:cubicBezTo>
                      <a:cubicBezTo>
                        <a:pt x="140" y="641"/>
                        <a:pt x="138" y="640"/>
                        <a:pt x="135" y="640"/>
                      </a:cubicBezTo>
                      <a:cubicBezTo>
                        <a:pt x="134" y="639"/>
                        <a:pt x="134" y="639"/>
                        <a:pt x="134" y="639"/>
                      </a:cubicBezTo>
                      <a:cubicBezTo>
                        <a:pt x="128" y="636"/>
                        <a:pt x="123" y="635"/>
                        <a:pt x="118" y="633"/>
                      </a:cubicBezTo>
                      <a:cubicBezTo>
                        <a:pt x="104" y="627"/>
                        <a:pt x="92" y="620"/>
                        <a:pt x="82" y="614"/>
                      </a:cubicBezTo>
                      <a:cubicBezTo>
                        <a:pt x="67" y="604"/>
                        <a:pt x="57" y="593"/>
                        <a:pt x="53" y="581"/>
                      </a:cubicBezTo>
                      <a:cubicBezTo>
                        <a:pt x="53" y="571"/>
                        <a:pt x="53" y="571"/>
                        <a:pt x="53" y="571"/>
                      </a:cubicBezTo>
                      <a:cubicBezTo>
                        <a:pt x="66" y="579"/>
                        <a:pt x="80" y="586"/>
                        <a:pt x="97" y="594"/>
                      </a:cubicBezTo>
                      <a:cubicBezTo>
                        <a:pt x="98" y="594"/>
                        <a:pt x="98" y="594"/>
                        <a:pt x="99" y="595"/>
                      </a:cubicBezTo>
                      <a:cubicBezTo>
                        <a:pt x="99" y="595"/>
                        <a:pt x="100" y="596"/>
                        <a:pt x="101" y="596"/>
                      </a:cubicBezTo>
                      <a:cubicBezTo>
                        <a:pt x="102" y="596"/>
                        <a:pt x="102" y="596"/>
                        <a:pt x="102" y="596"/>
                      </a:cubicBezTo>
                      <a:cubicBezTo>
                        <a:pt x="106" y="597"/>
                        <a:pt x="110" y="599"/>
                        <a:pt x="114" y="601"/>
                      </a:cubicBezTo>
                      <a:cubicBezTo>
                        <a:pt x="115" y="601"/>
                        <a:pt x="115" y="601"/>
                        <a:pt x="115" y="601"/>
                      </a:cubicBezTo>
                      <a:cubicBezTo>
                        <a:pt x="119" y="602"/>
                        <a:pt x="122" y="603"/>
                        <a:pt x="126" y="605"/>
                      </a:cubicBezTo>
                      <a:cubicBezTo>
                        <a:pt x="125" y="605"/>
                        <a:pt x="125" y="605"/>
                        <a:pt x="125" y="605"/>
                      </a:cubicBezTo>
                      <a:cubicBezTo>
                        <a:pt x="150" y="614"/>
                        <a:pt x="177" y="621"/>
                        <a:pt x="204" y="627"/>
                      </a:cubicBezTo>
                      <a:cubicBezTo>
                        <a:pt x="205" y="628"/>
                        <a:pt x="205" y="628"/>
                        <a:pt x="205" y="628"/>
                      </a:cubicBezTo>
                      <a:cubicBezTo>
                        <a:pt x="206" y="628"/>
                        <a:pt x="207" y="628"/>
                        <a:pt x="207" y="628"/>
                      </a:cubicBezTo>
                      <a:cubicBezTo>
                        <a:pt x="212" y="629"/>
                        <a:pt x="217" y="630"/>
                        <a:pt x="222" y="630"/>
                      </a:cubicBezTo>
                      <a:cubicBezTo>
                        <a:pt x="249" y="635"/>
                        <a:pt x="279" y="639"/>
                        <a:pt x="310" y="641"/>
                      </a:cubicBezTo>
                      <a:cubicBezTo>
                        <a:pt x="311" y="641"/>
                        <a:pt x="311" y="641"/>
                        <a:pt x="312" y="641"/>
                      </a:cubicBezTo>
                      <a:cubicBezTo>
                        <a:pt x="316" y="641"/>
                        <a:pt x="320" y="642"/>
                        <a:pt x="324" y="643"/>
                      </a:cubicBezTo>
                      <a:cubicBezTo>
                        <a:pt x="325" y="643"/>
                        <a:pt x="326" y="643"/>
                        <a:pt x="327" y="643"/>
                      </a:cubicBezTo>
                      <a:cubicBezTo>
                        <a:pt x="348" y="644"/>
                        <a:pt x="372" y="644"/>
                        <a:pt x="396" y="644"/>
                      </a:cubicBezTo>
                      <a:cubicBezTo>
                        <a:pt x="400" y="644"/>
                        <a:pt x="405" y="644"/>
                        <a:pt x="409" y="644"/>
                      </a:cubicBezTo>
                      <a:cubicBezTo>
                        <a:pt x="411" y="644"/>
                        <a:pt x="411" y="644"/>
                        <a:pt x="411" y="644"/>
                      </a:cubicBezTo>
                      <a:cubicBezTo>
                        <a:pt x="508" y="643"/>
                        <a:pt x="593" y="630"/>
                        <a:pt x="664" y="605"/>
                      </a:cubicBezTo>
                      <a:cubicBezTo>
                        <a:pt x="673" y="601"/>
                        <a:pt x="682" y="599"/>
                        <a:pt x="689" y="596"/>
                      </a:cubicBezTo>
                      <a:cubicBezTo>
                        <a:pt x="690" y="596"/>
                        <a:pt x="690" y="596"/>
                        <a:pt x="690" y="596"/>
                      </a:cubicBezTo>
                      <a:cubicBezTo>
                        <a:pt x="691" y="595"/>
                        <a:pt x="691" y="595"/>
                        <a:pt x="691" y="595"/>
                      </a:cubicBezTo>
                      <a:cubicBezTo>
                        <a:pt x="709" y="587"/>
                        <a:pt x="725" y="579"/>
                        <a:pt x="737" y="571"/>
                      </a:cubicBezTo>
                      <a:cubicBezTo>
                        <a:pt x="738" y="572"/>
                        <a:pt x="738" y="573"/>
                        <a:pt x="738" y="574"/>
                      </a:cubicBezTo>
                      <a:lnTo>
                        <a:pt x="738" y="575"/>
                      </a:lnTo>
                      <a:close/>
                      <a:moveTo>
                        <a:pt x="135" y="554"/>
                      </a:moveTo>
                      <a:cubicBezTo>
                        <a:pt x="135" y="489"/>
                        <a:pt x="135" y="489"/>
                        <a:pt x="135" y="489"/>
                      </a:cubicBezTo>
                      <a:cubicBezTo>
                        <a:pt x="151" y="494"/>
                        <a:pt x="168" y="499"/>
                        <a:pt x="184" y="503"/>
                      </a:cubicBezTo>
                      <a:cubicBezTo>
                        <a:pt x="184" y="567"/>
                        <a:pt x="184" y="567"/>
                        <a:pt x="184" y="567"/>
                      </a:cubicBezTo>
                      <a:cubicBezTo>
                        <a:pt x="184" y="570"/>
                        <a:pt x="184" y="570"/>
                        <a:pt x="184" y="570"/>
                      </a:cubicBezTo>
                      <a:cubicBezTo>
                        <a:pt x="182" y="569"/>
                        <a:pt x="178" y="567"/>
                        <a:pt x="175" y="567"/>
                      </a:cubicBezTo>
                      <a:cubicBezTo>
                        <a:pt x="164" y="563"/>
                        <a:pt x="153" y="560"/>
                        <a:pt x="143" y="557"/>
                      </a:cubicBezTo>
                      <a:cubicBezTo>
                        <a:pt x="140" y="556"/>
                        <a:pt x="138" y="555"/>
                        <a:pt x="135" y="554"/>
                      </a:cubicBezTo>
                      <a:close/>
                      <a:moveTo>
                        <a:pt x="286" y="567"/>
                      </a:moveTo>
                      <a:cubicBezTo>
                        <a:pt x="286" y="587"/>
                        <a:pt x="286" y="587"/>
                        <a:pt x="286" y="587"/>
                      </a:cubicBezTo>
                      <a:cubicBezTo>
                        <a:pt x="269" y="586"/>
                        <a:pt x="252" y="583"/>
                        <a:pt x="236" y="580"/>
                      </a:cubicBezTo>
                      <a:cubicBezTo>
                        <a:pt x="236" y="567"/>
                        <a:pt x="236" y="567"/>
                        <a:pt x="236" y="567"/>
                      </a:cubicBezTo>
                      <a:cubicBezTo>
                        <a:pt x="236" y="513"/>
                        <a:pt x="236" y="513"/>
                        <a:pt x="236" y="513"/>
                      </a:cubicBezTo>
                      <a:cubicBezTo>
                        <a:pt x="252" y="515"/>
                        <a:pt x="269" y="517"/>
                        <a:pt x="286" y="519"/>
                      </a:cubicBezTo>
                      <a:cubicBezTo>
                        <a:pt x="286" y="567"/>
                        <a:pt x="286" y="567"/>
                        <a:pt x="286" y="567"/>
                      </a:cubicBezTo>
                      <a:close/>
                      <a:moveTo>
                        <a:pt x="338" y="591"/>
                      </a:moveTo>
                      <a:cubicBezTo>
                        <a:pt x="338" y="567"/>
                        <a:pt x="338" y="567"/>
                        <a:pt x="338" y="567"/>
                      </a:cubicBezTo>
                      <a:cubicBezTo>
                        <a:pt x="338" y="523"/>
                        <a:pt x="338" y="523"/>
                        <a:pt x="338" y="523"/>
                      </a:cubicBezTo>
                      <a:cubicBezTo>
                        <a:pt x="352" y="523"/>
                        <a:pt x="368" y="523"/>
                        <a:pt x="384" y="523"/>
                      </a:cubicBezTo>
                      <a:cubicBezTo>
                        <a:pt x="384" y="567"/>
                        <a:pt x="384" y="567"/>
                        <a:pt x="384" y="567"/>
                      </a:cubicBezTo>
                      <a:cubicBezTo>
                        <a:pt x="384" y="592"/>
                        <a:pt x="384" y="592"/>
                        <a:pt x="384" y="592"/>
                      </a:cubicBezTo>
                      <a:cubicBezTo>
                        <a:pt x="368" y="592"/>
                        <a:pt x="352" y="592"/>
                        <a:pt x="338" y="591"/>
                      </a:cubicBezTo>
                      <a:close/>
                      <a:moveTo>
                        <a:pt x="738" y="490"/>
                      </a:moveTo>
                      <a:cubicBezTo>
                        <a:pt x="735" y="504"/>
                        <a:pt x="725" y="518"/>
                        <a:pt x="706" y="530"/>
                      </a:cubicBezTo>
                      <a:cubicBezTo>
                        <a:pt x="706" y="469"/>
                        <a:pt x="706" y="469"/>
                        <a:pt x="706" y="469"/>
                      </a:cubicBezTo>
                      <a:cubicBezTo>
                        <a:pt x="716" y="462"/>
                        <a:pt x="727" y="456"/>
                        <a:pt x="737" y="452"/>
                      </a:cubicBezTo>
                      <a:cubicBezTo>
                        <a:pt x="738" y="450"/>
                        <a:pt x="738" y="450"/>
                        <a:pt x="738" y="450"/>
                      </a:cubicBezTo>
                      <a:lnTo>
                        <a:pt x="738" y="490"/>
                      </a:lnTo>
                      <a:close/>
                      <a:moveTo>
                        <a:pt x="738" y="369"/>
                      </a:moveTo>
                      <a:cubicBezTo>
                        <a:pt x="736" y="383"/>
                        <a:pt x="726" y="396"/>
                        <a:pt x="709" y="407"/>
                      </a:cubicBezTo>
                      <a:cubicBezTo>
                        <a:pt x="697" y="414"/>
                        <a:pt x="684" y="421"/>
                        <a:pt x="669" y="428"/>
                      </a:cubicBezTo>
                      <a:cubicBezTo>
                        <a:pt x="663" y="431"/>
                        <a:pt x="656" y="433"/>
                        <a:pt x="648" y="436"/>
                      </a:cubicBezTo>
                      <a:cubicBezTo>
                        <a:pt x="647" y="436"/>
                        <a:pt x="647" y="436"/>
                        <a:pt x="647" y="436"/>
                      </a:cubicBezTo>
                      <a:cubicBezTo>
                        <a:pt x="580" y="460"/>
                        <a:pt x="502" y="471"/>
                        <a:pt x="410" y="472"/>
                      </a:cubicBezTo>
                      <a:cubicBezTo>
                        <a:pt x="409" y="472"/>
                        <a:pt x="409" y="472"/>
                        <a:pt x="409" y="472"/>
                      </a:cubicBezTo>
                      <a:cubicBezTo>
                        <a:pt x="405" y="472"/>
                        <a:pt x="400" y="472"/>
                        <a:pt x="396" y="472"/>
                      </a:cubicBezTo>
                      <a:cubicBezTo>
                        <a:pt x="373" y="472"/>
                        <a:pt x="352" y="472"/>
                        <a:pt x="331" y="471"/>
                      </a:cubicBezTo>
                      <a:cubicBezTo>
                        <a:pt x="325" y="470"/>
                        <a:pt x="319" y="470"/>
                        <a:pt x="314" y="470"/>
                      </a:cubicBezTo>
                      <a:cubicBezTo>
                        <a:pt x="285" y="467"/>
                        <a:pt x="257" y="464"/>
                        <a:pt x="231" y="459"/>
                      </a:cubicBezTo>
                      <a:cubicBezTo>
                        <a:pt x="226" y="457"/>
                        <a:pt x="220" y="456"/>
                        <a:pt x="214" y="456"/>
                      </a:cubicBezTo>
                      <a:cubicBezTo>
                        <a:pt x="189" y="451"/>
                        <a:pt x="165" y="444"/>
                        <a:pt x="143" y="436"/>
                      </a:cubicBezTo>
                      <a:cubicBezTo>
                        <a:pt x="140" y="435"/>
                        <a:pt x="138" y="434"/>
                        <a:pt x="135" y="434"/>
                      </a:cubicBezTo>
                      <a:cubicBezTo>
                        <a:pt x="134" y="433"/>
                        <a:pt x="134" y="433"/>
                        <a:pt x="134" y="433"/>
                      </a:cubicBezTo>
                      <a:cubicBezTo>
                        <a:pt x="128" y="431"/>
                        <a:pt x="123" y="429"/>
                        <a:pt x="118" y="426"/>
                      </a:cubicBezTo>
                      <a:cubicBezTo>
                        <a:pt x="104" y="421"/>
                        <a:pt x="92" y="414"/>
                        <a:pt x="82" y="407"/>
                      </a:cubicBezTo>
                      <a:cubicBezTo>
                        <a:pt x="67" y="397"/>
                        <a:pt x="57" y="387"/>
                        <a:pt x="53" y="375"/>
                      </a:cubicBezTo>
                      <a:cubicBezTo>
                        <a:pt x="53" y="364"/>
                        <a:pt x="53" y="364"/>
                        <a:pt x="53" y="364"/>
                      </a:cubicBezTo>
                      <a:cubicBezTo>
                        <a:pt x="53" y="361"/>
                        <a:pt x="54" y="359"/>
                        <a:pt x="55" y="359"/>
                      </a:cubicBezTo>
                      <a:cubicBezTo>
                        <a:pt x="67" y="366"/>
                        <a:pt x="81" y="373"/>
                        <a:pt x="97" y="381"/>
                      </a:cubicBezTo>
                      <a:cubicBezTo>
                        <a:pt x="98" y="381"/>
                        <a:pt x="98" y="382"/>
                        <a:pt x="99" y="383"/>
                      </a:cubicBezTo>
                      <a:cubicBezTo>
                        <a:pt x="99" y="383"/>
                        <a:pt x="100" y="383"/>
                        <a:pt x="101" y="383"/>
                      </a:cubicBezTo>
                      <a:cubicBezTo>
                        <a:pt x="102" y="383"/>
                        <a:pt x="102" y="383"/>
                        <a:pt x="102" y="383"/>
                      </a:cubicBezTo>
                      <a:cubicBezTo>
                        <a:pt x="106" y="384"/>
                        <a:pt x="110" y="386"/>
                        <a:pt x="114" y="388"/>
                      </a:cubicBezTo>
                      <a:cubicBezTo>
                        <a:pt x="115" y="388"/>
                        <a:pt x="115" y="388"/>
                        <a:pt x="115" y="388"/>
                      </a:cubicBezTo>
                      <a:cubicBezTo>
                        <a:pt x="119" y="389"/>
                        <a:pt x="122" y="391"/>
                        <a:pt x="126" y="392"/>
                      </a:cubicBezTo>
                      <a:cubicBezTo>
                        <a:pt x="125" y="392"/>
                        <a:pt x="125" y="392"/>
                        <a:pt x="125" y="392"/>
                      </a:cubicBezTo>
                      <a:cubicBezTo>
                        <a:pt x="150" y="401"/>
                        <a:pt x="177" y="407"/>
                        <a:pt x="204" y="413"/>
                      </a:cubicBezTo>
                      <a:cubicBezTo>
                        <a:pt x="205" y="415"/>
                        <a:pt x="205" y="415"/>
                        <a:pt x="205" y="415"/>
                      </a:cubicBezTo>
                      <a:cubicBezTo>
                        <a:pt x="206" y="415"/>
                        <a:pt x="207" y="415"/>
                        <a:pt x="207" y="415"/>
                      </a:cubicBezTo>
                      <a:cubicBezTo>
                        <a:pt x="212" y="415"/>
                        <a:pt x="217" y="416"/>
                        <a:pt x="222" y="417"/>
                      </a:cubicBezTo>
                      <a:cubicBezTo>
                        <a:pt x="249" y="422"/>
                        <a:pt x="279" y="426"/>
                        <a:pt x="310" y="428"/>
                      </a:cubicBezTo>
                      <a:cubicBezTo>
                        <a:pt x="311" y="428"/>
                        <a:pt x="311" y="428"/>
                        <a:pt x="312" y="428"/>
                      </a:cubicBezTo>
                      <a:cubicBezTo>
                        <a:pt x="316" y="428"/>
                        <a:pt x="320" y="429"/>
                        <a:pt x="324" y="430"/>
                      </a:cubicBezTo>
                      <a:cubicBezTo>
                        <a:pt x="325" y="430"/>
                        <a:pt x="326" y="430"/>
                        <a:pt x="327" y="430"/>
                      </a:cubicBezTo>
                      <a:cubicBezTo>
                        <a:pt x="348" y="431"/>
                        <a:pt x="372" y="431"/>
                        <a:pt x="396" y="431"/>
                      </a:cubicBezTo>
                      <a:cubicBezTo>
                        <a:pt x="400" y="431"/>
                        <a:pt x="405" y="431"/>
                        <a:pt x="409" y="431"/>
                      </a:cubicBezTo>
                      <a:cubicBezTo>
                        <a:pt x="411" y="431"/>
                        <a:pt x="411" y="431"/>
                        <a:pt x="411" y="431"/>
                      </a:cubicBezTo>
                      <a:cubicBezTo>
                        <a:pt x="508" y="430"/>
                        <a:pt x="593" y="417"/>
                        <a:pt x="664" y="392"/>
                      </a:cubicBezTo>
                      <a:cubicBezTo>
                        <a:pt x="673" y="388"/>
                        <a:pt x="682" y="385"/>
                        <a:pt x="689" y="383"/>
                      </a:cubicBezTo>
                      <a:cubicBezTo>
                        <a:pt x="690" y="383"/>
                        <a:pt x="690" y="383"/>
                        <a:pt x="690" y="383"/>
                      </a:cubicBezTo>
                      <a:cubicBezTo>
                        <a:pt x="691" y="383"/>
                        <a:pt x="691" y="383"/>
                        <a:pt x="691" y="383"/>
                      </a:cubicBezTo>
                      <a:cubicBezTo>
                        <a:pt x="708" y="375"/>
                        <a:pt x="723" y="367"/>
                        <a:pt x="735" y="359"/>
                      </a:cubicBezTo>
                      <a:cubicBezTo>
                        <a:pt x="736" y="362"/>
                        <a:pt x="737" y="365"/>
                        <a:pt x="738" y="368"/>
                      </a:cubicBezTo>
                      <a:lnTo>
                        <a:pt x="738" y="369"/>
                      </a:lnTo>
                      <a:close/>
                      <a:moveTo>
                        <a:pt x="135" y="341"/>
                      </a:moveTo>
                      <a:cubicBezTo>
                        <a:pt x="135" y="284"/>
                        <a:pt x="135" y="284"/>
                        <a:pt x="135" y="284"/>
                      </a:cubicBezTo>
                      <a:cubicBezTo>
                        <a:pt x="135" y="275"/>
                        <a:pt x="135" y="275"/>
                        <a:pt x="135" y="275"/>
                      </a:cubicBezTo>
                      <a:cubicBezTo>
                        <a:pt x="144" y="278"/>
                        <a:pt x="153" y="281"/>
                        <a:pt x="162" y="284"/>
                      </a:cubicBezTo>
                      <a:cubicBezTo>
                        <a:pt x="169" y="286"/>
                        <a:pt x="177" y="288"/>
                        <a:pt x="184" y="290"/>
                      </a:cubicBezTo>
                      <a:cubicBezTo>
                        <a:pt x="184" y="356"/>
                        <a:pt x="184" y="356"/>
                        <a:pt x="184" y="356"/>
                      </a:cubicBezTo>
                      <a:cubicBezTo>
                        <a:pt x="170" y="352"/>
                        <a:pt x="156" y="348"/>
                        <a:pt x="143" y="344"/>
                      </a:cubicBezTo>
                      <a:cubicBezTo>
                        <a:pt x="140" y="342"/>
                        <a:pt x="138" y="341"/>
                        <a:pt x="135" y="341"/>
                      </a:cubicBezTo>
                      <a:close/>
                      <a:moveTo>
                        <a:pt x="236" y="368"/>
                      </a:moveTo>
                      <a:cubicBezTo>
                        <a:pt x="236" y="300"/>
                        <a:pt x="236" y="300"/>
                        <a:pt x="236" y="300"/>
                      </a:cubicBezTo>
                      <a:cubicBezTo>
                        <a:pt x="252" y="302"/>
                        <a:pt x="269" y="304"/>
                        <a:pt x="286" y="306"/>
                      </a:cubicBezTo>
                      <a:cubicBezTo>
                        <a:pt x="286" y="373"/>
                        <a:pt x="286" y="373"/>
                        <a:pt x="286" y="373"/>
                      </a:cubicBezTo>
                      <a:cubicBezTo>
                        <a:pt x="269" y="372"/>
                        <a:pt x="252" y="370"/>
                        <a:pt x="236" y="368"/>
                      </a:cubicBezTo>
                      <a:close/>
                      <a:moveTo>
                        <a:pt x="338" y="378"/>
                      </a:moveTo>
                      <a:cubicBezTo>
                        <a:pt x="338" y="310"/>
                        <a:pt x="338" y="310"/>
                        <a:pt x="338" y="310"/>
                      </a:cubicBezTo>
                      <a:cubicBezTo>
                        <a:pt x="352" y="310"/>
                        <a:pt x="368" y="310"/>
                        <a:pt x="384" y="310"/>
                      </a:cubicBezTo>
                      <a:cubicBezTo>
                        <a:pt x="384" y="379"/>
                        <a:pt x="384" y="379"/>
                        <a:pt x="384" y="379"/>
                      </a:cubicBezTo>
                      <a:cubicBezTo>
                        <a:pt x="368" y="379"/>
                        <a:pt x="352" y="379"/>
                        <a:pt x="338" y="378"/>
                      </a:cubicBezTo>
                      <a:close/>
                      <a:moveTo>
                        <a:pt x="738" y="277"/>
                      </a:moveTo>
                      <a:cubicBezTo>
                        <a:pt x="737" y="280"/>
                        <a:pt x="737" y="281"/>
                        <a:pt x="736" y="284"/>
                      </a:cubicBezTo>
                      <a:cubicBezTo>
                        <a:pt x="732" y="295"/>
                        <a:pt x="722" y="305"/>
                        <a:pt x="706" y="316"/>
                      </a:cubicBezTo>
                      <a:cubicBezTo>
                        <a:pt x="706" y="284"/>
                        <a:pt x="706" y="284"/>
                        <a:pt x="706" y="284"/>
                      </a:cubicBezTo>
                      <a:cubicBezTo>
                        <a:pt x="706" y="256"/>
                        <a:pt x="706" y="256"/>
                        <a:pt x="706" y="256"/>
                      </a:cubicBezTo>
                      <a:cubicBezTo>
                        <a:pt x="716" y="249"/>
                        <a:pt x="727" y="243"/>
                        <a:pt x="737" y="238"/>
                      </a:cubicBezTo>
                      <a:cubicBezTo>
                        <a:pt x="738" y="237"/>
                        <a:pt x="738" y="237"/>
                        <a:pt x="738" y="237"/>
                      </a:cubicBezTo>
                      <a:lnTo>
                        <a:pt x="738" y="277"/>
                      </a:lnTo>
                      <a:close/>
                      <a:moveTo>
                        <a:pt x="738" y="155"/>
                      </a:moveTo>
                      <a:cubicBezTo>
                        <a:pt x="736" y="170"/>
                        <a:pt x="726" y="182"/>
                        <a:pt x="709" y="194"/>
                      </a:cubicBezTo>
                      <a:cubicBezTo>
                        <a:pt x="697" y="201"/>
                        <a:pt x="684" y="208"/>
                        <a:pt x="669" y="215"/>
                      </a:cubicBezTo>
                      <a:cubicBezTo>
                        <a:pt x="663" y="218"/>
                        <a:pt x="656" y="220"/>
                        <a:pt x="648" y="223"/>
                      </a:cubicBezTo>
                      <a:cubicBezTo>
                        <a:pt x="647" y="223"/>
                        <a:pt x="647" y="223"/>
                        <a:pt x="647" y="223"/>
                      </a:cubicBezTo>
                      <a:cubicBezTo>
                        <a:pt x="580" y="246"/>
                        <a:pt x="502" y="258"/>
                        <a:pt x="410" y="259"/>
                      </a:cubicBezTo>
                      <a:cubicBezTo>
                        <a:pt x="409" y="259"/>
                        <a:pt x="409" y="259"/>
                        <a:pt x="409" y="259"/>
                      </a:cubicBezTo>
                      <a:cubicBezTo>
                        <a:pt x="405" y="259"/>
                        <a:pt x="400" y="259"/>
                        <a:pt x="396" y="259"/>
                      </a:cubicBezTo>
                      <a:cubicBezTo>
                        <a:pt x="373" y="259"/>
                        <a:pt x="352" y="258"/>
                        <a:pt x="331" y="257"/>
                      </a:cubicBezTo>
                      <a:cubicBezTo>
                        <a:pt x="325" y="257"/>
                        <a:pt x="319" y="256"/>
                        <a:pt x="314" y="256"/>
                      </a:cubicBezTo>
                      <a:cubicBezTo>
                        <a:pt x="285" y="254"/>
                        <a:pt x="257" y="251"/>
                        <a:pt x="231" y="246"/>
                      </a:cubicBezTo>
                      <a:cubicBezTo>
                        <a:pt x="226" y="244"/>
                        <a:pt x="220" y="243"/>
                        <a:pt x="214" y="243"/>
                      </a:cubicBezTo>
                      <a:cubicBezTo>
                        <a:pt x="189" y="237"/>
                        <a:pt x="165" y="231"/>
                        <a:pt x="143" y="223"/>
                      </a:cubicBezTo>
                      <a:cubicBezTo>
                        <a:pt x="140" y="222"/>
                        <a:pt x="138" y="221"/>
                        <a:pt x="135" y="221"/>
                      </a:cubicBezTo>
                      <a:cubicBezTo>
                        <a:pt x="134" y="219"/>
                        <a:pt x="134" y="219"/>
                        <a:pt x="134" y="219"/>
                      </a:cubicBezTo>
                      <a:cubicBezTo>
                        <a:pt x="128" y="217"/>
                        <a:pt x="123" y="215"/>
                        <a:pt x="118" y="213"/>
                      </a:cubicBezTo>
                      <a:cubicBezTo>
                        <a:pt x="104" y="208"/>
                        <a:pt x="92" y="201"/>
                        <a:pt x="82" y="194"/>
                      </a:cubicBezTo>
                      <a:cubicBezTo>
                        <a:pt x="67" y="184"/>
                        <a:pt x="57" y="174"/>
                        <a:pt x="53" y="162"/>
                      </a:cubicBezTo>
                      <a:cubicBezTo>
                        <a:pt x="53" y="150"/>
                        <a:pt x="53" y="150"/>
                        <a:pt x="53" y="150"/>
                      </a:cubicBezTo>
                      <a:cubicBezTo>
                        <a:pt x="61" y="127"/>
                        <a:pt x="91" y="107"/>
                        <a:pt x="143" y="90"/>
                      </a:cubicBezTo>
                      <a:cubicBezTo>
                        <a:pt x="143" y="89"/>
                        <a:pt x="143" y="89"/>
                        <a:pt x="143" y="89"/>
                      </a:cubicBezTo>
                      <a:cubicBezTo>
                        <a:pt x="175" y="78"/>
                        <a:pt x="214" y="68"/>
                        <a:pt x="260" y="62"/>
                      </a:cubicBezTo>
                      <a:cubicBezTo>
                        <a:pt x="260" y="62"/>
                        <a:pt x="261" y="62"/>
                        <a:pt x="263" y="62"/>
                      </a:cubicBezTo>
                      <a:cubicBezTo>
                        <a:pt x="264" y="62"/>
                        <a:pt x="265" y="62"/>
                        <a:pt x="266" y="62"/>
                      </a:cubicBezTo>
                      <a:cubicBezTo>
                        <a:pt x="307" y="54"/>
                        <a:pt x="351" y="51"/>
                        <a:pt x="396" y="51"/>
                      </a:cubicBezTo>
                      <a:cubicBezTo>
                        <a:pt x="444" y="51"/>
                        <a:pt x="488" y="54"/>
                        <a:pt x="528" y="61"/>
                      </a:cubicBezTo>
                      <a:cubicBezTo>
                        <a:pt x="530" y="62"/>
                        <a:pt x="532" y="63"/>
                        <a:pt x="535" y="63"/>
                      </a:cubicBezTo>
                      <a:cubicBezTo>
                        <a:pt x="576" y="68"/>
                        <a:pt x="614" y="78"/>
                        <a:pt x="647" y="90"/>
                      </a:cubicBezTo>
                      <a:cubicBezTo>
                        <a:pt x="704" y="109"/>
                        <a:pt x="734" y="131"/>
                        <a:pt x="738" y="155"/>
                      </a:cubicBezTo>
                      <a:close/>
                    </a:path>
                  </a:pathLst>
                </a:custGeom>
                <a:solidFill>
                  <a:srgbClr val="005DA3"/>
                </a:solidFill>
                <a:ln>
                  <a:noFill/>
                </a:ln>
              </p:spPr>
              <p:txBody>
                <a:bodyPr vert="horz" wrap="square" lIns="94586" tIns="47293" rIns="94586" bIns="4729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05043">
                    <a:defRPr/>
                  </a:pPr>
                  <a:endParaRPr lang="ko-KR" altLang="en-US" sz="1459" dirty="0">
                    <a:solidFill>
                      <a:prstClr val="black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endParaRPr>
                </a:p>
              </p:txBody>
            </p:sp>
          </p:grpSp>
          <p:sp>
            <p:nvSpPr>
              <p:cNvPr id="57" name="TextBox 292">
                <a:extLst>
                  <a:ext uri="{FF2B5EF4-FFF2-40B4-BE49-F238E27FC236}">
                    <a16:creationId xmlns:a16="http://schemas.microsoft.com/office/drawing/2014/main" id="{9A506430-CD1D-42E4-8604-0D48A86442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1004" y="4308589"/>
                <a:ext cx="840346" cy="25049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>
                <a:defPPr>
                  <a:defRPr lang="ko-KR"/>
                </a:defPPr>
                <a:lvl1pPr algn="ctr" fontAlgn="ctr" latinLnBrk="0">
                  <a:defRPr sz="800" b="0">
                    <a:ln>
                      <a:noFill/>
                    </a:ln>
                    <a:latin typeface="Rix고딕 B" panose="02020603020101020101" pitchFamily="18" charset="-127"/>
                    <a:ea typeface="Rix고딕 B" panose="02020603020101020101" pitchFamily="18" charset="-127"/>
                  </a:defRPr>
                </a:lvl1pPr>
              </a:lstStyle>
              <a:p>
                <a:pPr defTabSz="405043">
                  <a:defRPr/>
                </a:pPr>
                <a:r>
                  <a:rPr lang="en-US" altLang="ko-KR" sz="1200" spc="-68" dirty="0">
                    <a:ln>
                      <a:solidFill>
                        <a:sysClr val="window" lastClr="FFFFFF">
                          <a:lumMod val="85000"/>
                          <a:alpha val="0"/>
                        </a:sysClr>
                      </a:solidFill>
                    </a:ln>
                    <a:gradFill>
                      <a:gsLst>
                        <a:gs pos="33333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에스코어 드림 4 Regular" panose="020B0503030302020204" pitchFamily="34" charset="-127"/>
                    <a:cs typeface="Arial" panose="020B0604020202020204" pitchFamily="34" charset="0"/>
                  </a:rPr>
                  <a:t>DAS </a:t>
                </a:r>
                <a:r>
                  <a:rPr lang="ko-KR" altLang="en-US" sz="1200" spc="-68" dirty="0">
                    <a:ln>
                      <a:solidFill>
                        <a:sysClr val="window" lastClr="FFFFFF">
                          <a:lumMod val="85000"/>
                          <a:alpha val="0"/>
                        </a:sysClr>
                      </a:solidFill>
                    </a:ln>
                    <a:gradFill>
                      <a:gsLst>
                        <a:gs pos="33333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1"/>
                    </a:gra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스토리지</a:t>
                </a:r>
                <a:endParaRPr lang="en-US" altLang="ko-KR" sz="1200" spc="-68" dirty="0">
                  <a:ln>
                    <a:solidFill>
                      <a:sysClr val="window" lastClr="FFFFFF">
                        <a:lumMod val="85000"/>
                        <a:alpha val="0"/>
                      </a:sysClr>
                    </a:solidFill>
                  </a:ln>
                  <a:gradFill>
                    <a:gsLst>
                      <a:gs pos="33333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59" name="TextBox 292">
                <a:extLst>
                  <a:ext uri="{FF2B5EF4-FFF2-40B4-BE49-F238E27FC236}">
                    <a16:creationId xmlns:a16="http://schemas.microsoft.com/office/drawing/2014/main" id="{0126BF69-2E91-4AB0-BD65-0DE985C082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17033" y="5031862"/>
                <a:ext cx="818016" cy="25049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>
                <a:defPPr>
                  <a:defRPr lang="ko-KR"/>
                </a:defPPr>
                <a:lvl1pPr algn="ctr" fontAlgn="ctr" latinLnBrk="0">
                  <a:defRPr sz="800" b="0">
                    <a:ln>
                      <a:noFill/>
                    </a:ln>
                    <a:latin typeface="Rix고딕 B" panose="02020603020101020101" pitchFamily="18" charset="-127"/>
                    <a:ea typeface="Rix고딕 B" panose="02020603020101020101" pitchFamily="18" charset="-127"/>
                  </a:defRPr>
                </a:lvl1pPr>
              </a:lstStyle>
              <a:p>
                <a:pPr defTabSz="405043">
                  <a:defRPr/>
                </a:pPr>
                <a:r>
                  <a:rPr lang="en-US" altLang="ko-KR" sz="1200" spc="-68" dirty="0">
                    <a:ln>
                      <a:solidFill>
                        <a:sysClr val="window" lastClr="FFFFFF">
                          <a:lumMod val="85000"/>
                          <a:alpha val="0"/>
                        </a:sysClr>
                      </a:solidFill>
                    </a:ln>
                    <a:gradFill>
                      <a:gsLst>
                        <a:gs pos="33333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에스코어 드림 4 Regular" panose="020B0503030302020204" pitchFamily="34" charset="-127"/>
                    <a:cs typeface="Arial" panose="020B0604020202020204" pitchFamily="34" charset="0"/>
                  </a:rPr>
                  <a:t>NAS</a:t>
                </a:r>
                <a:r>
                  <a:rPr lang="en-US" altLang="ko-KR" sz="1200" spc="-68" dirty="0">
                    <a:ln>
                      <a:solidFill>
                        <a:sysClr val="window" lastClr="FFFFFF">
                          <a:lumMod val="85000"/>
                          <a:alpha val="0"/>
                        </a:sysClr>
                      </a:solidFill>
                    </a:ln>
                    <a:gradFill>
                      <a:gsLst>
                        <a:gs pos="33333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1"/>
                    </a:gra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 </a:t>
                </a:r>
                <a:r>
                  <a:rPr lang="ko-KR" altLang="en-US" sz="1200" spc="-68" dirty="0">
                    <a:ln>
                      <a:solidFill>
                        <a:sysClr val="window" lastClr="FFFFFF">
                          <a:lumMod val="85000"/>
                          <a:alpha val="0"/>
                        </a:sysClr>
                      </a:solidFill>
                    </a:ln>
                    <a:gradFill>
                      <a:gsLst>
                        <a:gs pos="33333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1"/>
                    </a:gra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스토리지</a:t>
                </a:r>
                <a:endParaRPr lang="en-US" altLang="ko-KR" sz="1200" spc="-68" dirty="0">
                  <a:ln>
                    <a:solidFill>
                      <a:sysClr val="window" lastClr="FFFFFF">
                        <a:lumMod val="85000"/>
                        <a:alpha val="0"/>
                      </a:sysClr>
                    </a:solidFill>
                  </a:ln>
                  <a:gradFill>
                    <a:gsLst>
                      <a:gs pos="33333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grpSp>
            <p:nvGrpSpPr>
              <p:cNvPr id="62" name="그룹 61">
                <a:extLst>
                  <a:ext uri="{FF2B5EF4-FFF2-40B4-BE49-F238E27FC236}">
                    <a16:creationId xmlns:a16="http://schemas.microsoft.com/office/drawing/2014/main" id="{C1010193-2E85-47C7-A76E-51130EDAAE97}"/>
                  </a:ext>
                </a:extLst>
              </p:cNvPr>
              <p:cNvGrpSpPr/>
              <p:nvPr/>
            </p:nvGrpSpPr>
            <p:grpSpPr>
              <a:xfrm>
                <a:off x="4465748" y="3885883"/>
                <a:ext cx="388791" cy="425784"/>
                <a:chOff x="3558540" y="5619750"/>
                <a:chExt cx="396605" cy="403700"/>
              </a:xfrm>
            </p:grpSpPr>
            <p:sp>
              <p:nvSpPr>
                <p:cNvPr id="65" name="타원 64">
                  <a:extLst>
                    <a:ext uri="{FF2B5EF4-FFF2-40B4-BE49-F238E27FC236}">
                      <a16:creationId xmlns:a16="http://schemas.microsoft.com/office/drawing/2014/main" id="{4B166EFB-A6EA-414F-BE93-0F413414276F}"/>
                    </a:ext>
                  </a:extLst>
                </p:cNvPr>
                <p:cNvSpPr/>
                <p:nvPr/>
              </p:nvSpPr>
              <p:spPr>
                <a:xfrm>
                  <a:off x="3560493" y="5638015"/>
                  <a:ext cx="380048" cy="137663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lIns="94438" tIns="47227" rIns="94438" bIns="47227" rtlCol="0" anchor="ctr"/>
                <a:lstStyle/>
                <a:p>
                  <a:pPr algn="ctr" defTabSz="1075779">
                    <a:defRPr/>
                  </a:pPr>
                  <a:endParaRPr lang="ko-KR" altLang="en-US" sz="1459" kern="0" dirty="0">
                    <a:solidFill>
                      <a:prstClr val="white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endParaRPr>
                </a:p>
              </p:txBody>
            </p:sp>
            <p:sp>
              <p:nvSpPr>
                <p:cNvPr id="66" name="Freeform 5">
                  <a:extLst>
                    <a:ext uri="{FF2B5EF4-FFF2-40B4-BE49-F238E27FC236}">
                      <a16:creationId xmlns:a16="http://schemas.microsoft.com/office/drawing/2014/main" id="{5F776ABC-58C0-4A3C-90B7-6D7ACF263AB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58540" y="5619750"/>
                  <a:ext cx="396605" cy="403700"/>
                </a:xfrm>
                <a:custGeom>
                  <a:avLst/>
                  <a:gdLst>
                    <a:gd name="T0" fmla="*/ 789 w 792"/>
                    <a:gd name="T1" fmla="*/ 371 h 850"/>
                    <a:gd name="T2" fmla="*/ 789 w 792"/>
                    <a:gd name="T3" fmla="*/ 160 h 850"/>
                    <a:gd name="T4" fmla="*/ 538 w 792"/>
                    <a:gd name="T5" fmla="*/ 10 h 850"/>
                    <a:gd name="T6" fmla="*/ 125 w 792"/>
                    <a:gd name="T7" fmla="*/ 41 h 850"/>
                    <a:gd name="T8" fmla="*/ 2 w 792"/>
                    <a:gd name="T9" fmla="*/ 265 h 850"/>
                    <a:gd name="T10" fmla="*/ 15 w 792"/>
                    <a:gd name="T11" fmla="*/ 322 h 850"/>
                    <a:gd name="T12" fmla="*/ 2 w 792"/>
                    <a:gd name="T13" fmla="*/ 477 h 850"/>
                    <a:gd name="T14" fmla="*/ 3 w 792"/>
                    <a:gd name="T15" fmla="*/ 561 h 850"/>
                    <a:gd name="T16" fmla="*/ 2 w 792"/>
                    <a:gd name="T17" fmla="*/ 683 h 850"/>
                    <a:gd name="T18" fmla="*/ 99 w 792"/>
                    <a:gd name="T19" fmla="*/ 801 h 850"/>
                    <a:gd name="T20" fmla="*/ 126 w 792"/>
                    <a:gd name="T21" fmla="*/ 812 h 850"/>
                    <a:gd name="T22" fmla="*/ 222 w 792"/>
                    <a:gd name="T23" fmla="*/ 837 h 850"/>
                    <a:gd name="T24" fmla="*/ 396 w 792"/>
                    <a:gd name="T25" fmla="*/ 850 h 850"/>
                    <a:gd name="T26" fmla="*/ 690 w 792"/>
                    <a:gd name="T27" fmla="*/ 803 h 850"/>
                    <a:gd name="T28" fmla="*/ 789 w 792"/>
                    <a:gd name="T29" fmla="*/ 574 h 850"/>
                    <a:gd name="T30" fmla="*/ 135 w 792"/>
                    <a:gd name="T31" fmla="*/ 695 h 850"/>
                    <a:gd name="T32" fmla="*/ 236 w 792"/>
                    <a:gd name="T33" fmla="*/ 719 h 850"/>
                    <a:gd name="T34" fmla="*/ 338 w 792"/>
                    <a:gd name="T35" fmla="*/ 729 h 850"/>
                    <a:gd name="T36" fmla="*/ 706 w 792"/>
                    <a:gd name="T37" fmla="*/ 675 h 850"/>
                    <a:gd name="T38" fmla="*/ 709 w 792"/>
                    <a:gd name="T39" fmla="*/ 614 h 850"/>
                    <a:gd name="T40" fmla="*/ 409 w 792"/>
                    <a:gd name="T41" fmla="*/ 678 h 850"/>
                    <a:gd name="T42" fmla="*/ 214 w 792"/>
                    <a:gd name="T43" fmla="*/ 663 h 850"/>
                    <a:gd name="T44" fmla="*/ 82 w 792"/>
                    <a:gd name="T45" fmla="*/ 614 h 850"/>
                    <a:gd name="T46" fmla="*/ 101 w 792"/>
                    <a:gd name="T47" fmla="*/ 596 h 850"/>
                    <a:gd name="T48" fmla="*/ 125 w 792"/>
                    <a:gd name="T49" fmla="*/ 605 h 850"/>
                    <a:gd name="T50" fmla="*/ 310 w 792"/>
                    <a:gd name="T51" fmla="*/ 641 h 850"/>
                    <a:gd name="T52" fmla="*/ 409 w 792"/>
                    <a:gd name="T53" fmla="*/ 644 h 850"/>
                    <a:gd name="T54" fmla="*/ 691 w 792"/>
                    <a:gd name="T55" fmla="*/ 595 h 850"/>
                    <a:gd name="T56" fmla="*/ 135 w 792"/>
                    <a:gd name="T57" fmla="*/ 489 h 850"/>
                    <a:gd name="T58" fmla="*/ 143 w 792"/>
                    <a:gd name="T59" fmla="*/ 557 h 850"/>
                    <a:gd name="T60" fmla="*/ 236 w 792"/>
                    <a:gd name="T61" fmla="*/ 567 h 850"/>
                    <a:gd name="T62" fmla="*/ 338 w 792"/>
                    <a:gd name="T63" fmla="*/ 567 h 850"/>
                    <a:gd name="T64" fmla="*/ 338 w 792"/>
                    <a:gd name="T65" fmla="*/ 591 h 850"/>
                    <a:gd name="T66" fmla="*/ 738 w 792"/>
                    <a:gd name="T67" fmla="*/ 450 h 850"/>
                    <a:gd name="T68" fmla="*/ 648 w 792"/>
                    <a:gd name="T69" fmla="*/ 436 h 850"/>
                    <a:gd name="T70" fmla="*/ 331 w 792"/>
                    <a:gd name="T71" fmla="*/ 471 h 850"/>
                    <a:gd name="T72" fmla="*/ 135 w 792"/>
                    <a:gd name="T73" fmla="*/ 434 h 850"/>
                    <a:gd name="T74" fmla="*/ 53 w 792"/>
                    <a:gd name="T75" fmla="*/ 364 h 850"/>
                    <a:gd name="T76" fmla="*/ 102 w 792"/>
                    <a:gd name="T77" fmla="*/ 383 h 850"/>
                    <a:gd name="T78" fmla="*/ 204 w 792"/>
                    <a:gd name="T79" fmla="*/ 413 h 850"/>
                    <a:gd name="T80" fmla="*/ 312 w 792"/>
                    <a:gd name="T81" fmla="*/ 428 h 850"/>
                    <a:gd name="T82" fmla="*/ 411 w 792"/>
                    <a:gd name="T83" fmla="*/ 431 h 850"/>
                    <a:gd name="T84" fmla="*/ 735 w 792"/>
                    <a:gd name="T85" fmla="*/ 359 h 850"/>
                    <a:gd name="T86" fmla="*/ 135 w 792"/>
                    <a:gd name="T87" fmla="*/ 275 h 850"/>
                    <a:gd name="T88" fmla="*/ 135 w 792"/>
                    <a:gd name="T89" fmla="*/ 341 h 850"/>
                    <a:gd name="T90" fmla="*/ 236 w 792"/>
                    <a:gd name="T91" fmla="*/ 368 h 850"/>
                    <a:gd name="T92" fmla="*/ 338 w 792"/>
                    <a:gd name="T93" fmla="*/ 378 h 850"/>
                    <a:gd name="T94" fmla="*/ 706 w 792"/>
                    <a:gd name="T95" fmla="*/ 256 h 850"/>
                    <a:gd name="T96" fmla="*/ 709 w 792"/>
                    <a:gd name="T97" fmla="*/ 194 h 850"/>
                    <a:gd name="T98" fmla="*/ 409 w 792"/>
                    <a:gd name="T99" fmla="*/ 259 h 850"/>
                    <a:gd name="T100" fmla="*/ 214 w 792"/>
                    <a:gd name="T101" fmla="*/ 243 h 850"/>
                    <a:gd name="T102" fmla="*/ 82 w 792"/>
                    <a:gd name="T103" fmla="*/ 194 h 850"/>
                    <a:gd name="T104" fmla="*/ 260 w 792"/>
                    <a:gd name="T105" fmla="*/ 62 h 850"/>
                    <a:gd name="T106" fmla="*/ 535 w 792"/>
                    <a:gd name="T107" fmla="*/ 63 h 8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792" h="850">
                      <a:moveTo>
                        <a:pt x="789" y="567"/>
                      </a:moveTo>
                      <a:cubicBezTo>
                        <a:pt x="789" y="555"/>
                        <a:pt x="785" y="543"/>
                        <a:pt x="779" y="533"/>
                      </a:cubicBezTo>
                      <a:cubicBezTo>
                        <a:pt x="786" y="520"/>
                        <a:pt x="790" y="506"/>
                        <a:pt x="789" y="492"/>
                      </a:cubicBezTo>
                      <a:cubicBezTo>
                        <a:pt x="789" y="373"/>
                        <a:pt x="789" y="373"/>
                        <a:pt x="789" y="373"/>
                      </a:cubicBezTo>
                      <a:cubicBezTo>
                        <a:pt x="789" y="372"/>
                        <a:pt x="789" y="371"/>
                        <a:pt x="789" y="371"/>
                      </a:cubicBezTo>
                      <a:cubicBezTo>
                        <a:pt x="789" y="368"/>
                        <a:pt x="789" y="368"/>
                        <a:pt x="789" y="368"/>
                      </a:cubicBezTo>
                      <a:cubicBezTo>
                        <a:pt x="790" y="352"/>
                        <a:pt x="786" y="337"/>
                        <a:pt x="776" y="323"/>
                      </a:cubicBezTo>
                      <a:cubicBezTo>
                        <a:pt x="784" y="310"/>
                        <a:pt x="789" y="298"/>
                        <a:pt x="789" y="284"/>
                      </a:cubicBezTo>
                      <a:cubicBezTo>
                        <a:pt x="789" y="281"/>
                        <a:pt x="789" y="280"/>
                        <a:pt x="789" y="279"/>
                      </a:cubicBezTo>
                      <a:cubicBezTo>
                        <a:pt x="789" y="160"/>
                        <a:pt x="789" y="160"/>
                        <a:pt x="789" y="160"/>
                      </a:cubicBezTo>
                      <a:cubicBezTo>
                        <a:pt x="789" y="160"/>
                        <a:pt x="789" y="158"/>
                        <a:pt x="789" y="157"/>
                      </a:cubicBezTo>
                      <a:cubicBezTo>
                        <a:pt x="789" y="155"/>
                        <a:pt x="789" y="155"/>
                        <a:pt x="789" y="155"/>
                      </a:cubicBezTo>
                      <a:cubicBezTo>
                        <a:pt x="792" y="109"/>
                        <a:pt x="750" y="72"/>
                        <a:pt x="664" y="41"/>
                      </a:cubicBezTo>
                      <a:cubicBezTo>
                        <a:pt x="629" y="28"/>
                        <a:pt x="589" y="19"/>
                        <a:pt x="546" y="13"/>
                      </a:cubicBezTo>
                      <a:cubicBezTo>
                        <a:pt x="544" y="11"/>
                        <a:pt x="541" y="10"/>
                        <a:pt x="538" y="10"/>
                      </a:cubicBezTo>
                      <a:cubicBezTo>
                        <a:pt x="495" y="3"/>
                        <a:pt x="448" y="0"/>
                        <a:pt x="396" y="0"/>
                      </a:cubicBezTo>
                      <a:cubicBezTo>
                        <a:pt x="348" y="0"/>
                        <a:pt x="303" y="3"/>
                        <a:pt x="260" y="10"/>
                      </a:cubicBezTo>
                      <a:cubicBezTo>
                        <a:pt x="260" y="10"/>
                        <a:pt x="260" y="10"/>
                        <a:pt x="260" y="10"/>
                      </a:cubicBezTo>
                      <a:cubicBezTo>
                        <a:pt x="259" y="10"/>
                        <a:pt x="257" y="10"/>
                        <a:pt x="256" y="10"/>
                      </a:cubicBezTo>
                      <a:cubicBezTo>
                        <a:pt x="206" y="18"/>
                        <a:pt x="162" y="28"/>
                        <a:pt x="125" y="41"/>
                      </a:cubicBezTo>
                      <a:cubicBezTo>
                        <a:pt x="48" y="68"/>
                        <a:pt x="7" y="101"/>
                        <a:pt x="3" y="141"/>
                      </a:cubicBezTo>
                      <a:cubicBezTo>
                        <a:pt x="3" y="142"/>
                        <a:pt x="3" y="142"/>
                        <a:pt x="3" y="142"/>
                      </a:cubicBezTo>
                      <a:cubicBezTo>
                        <a:pt x="1" y="146"/>
                        <a:pt x="0" y="150"/>
                        <a:pt x="0" y="155"/>
                      </a:cubicBezTo>
                      <a:cubicBezTo>
                        <a:pt x="0" y="160"/>
                        <a:pt x="1" y="164"/>
                        <a:pt x="2" y="168"/>
                      </a:cubicBezTo>
                      <a:cubicBezTo>
                        <a:pt x="2" y="265"/>
                        <a:pt x="2" y="265"/>
                        <a:pt x="2" y="265"/>
                      </a:cubicBezTo>
                      <a:cubicBezTo>
                        <a:pt x="1" y="267"/>
                        <a:pt x="0" y="271"/>
                        <a:pt x="0" y="276"/>
                      </a:cubicBezTo>
                      <a:cubicBezTo>
                        <a:pt x="0" y="278"/>
                        <a:pt x="0" y="281"/>
                        <a:pt x="1" y="284"/>
                      </a:cubicBezTo>
                      <a:cubicBezTo>
                        <a:pt x="1" y="286"/>
                        <a:pt x="1" y="287"/>
                        <a:pt x="2" y="290"/>
                      </a:cubicBezTo>
                      <a:cubicBezTo>
                        <a:pt x="3" y="291"/>
                        <a:pt x="3" y="291"/>
                        <a:pt x="3" y="291"/>
                      </a:cubicBezTo>
                      <a:cubicBezTo>
                        <a:pt x="4" y="301"/>
                        <a:pt x="9" y="312"/>
                        <a:pt x="15" y="322"/>
                      </a:cubicBezTo>
                      <a:cubicBezTo>
                        <a:pt x="9" y="333"/>
                        <a:pt x="4" y="344"/>
                        <a:pt x="3" y="354"/>
                      </a:cubicBezTo>
                      <a:cubicBezTo>
                        <a:pt x="3" y="355"/>
                        <a:pt x="3" y="355"/>
                        <a:pt x="3" y="355"/>
                      </a:cubicBezTo>
                      <a:cubicBezTo>
                        <a:pt x="1" y="359"/>
                        <a:pt x="0" y="364"/>
                        <a:pt x="0" y="369"/>
                      </a:cubicBezTo>
                      <a:cubicBezTo>
                        <a:pt x="0" y="373"/>
                        <a:pt x="1" y="377"/>
                        <a:pt x="2" y="381"/>
                      </a:cubicBezTo>
                      <a:cubicBezTo>
                        <a:pt x="2" y="477"/>
                        <a:pt x="2" y="477"/>
                        <a:pt x="2" y="477"/>
                      </a:cubicBezTo>
                      <a:cubicBezTo>
                        <a:pt x="1" y="480"/>
                        <a:pt x="0" y="485"/>
                        <a:pt x="0" y="489"/>
                      </a:cubicBezTo>
                      <a:cubicBezTo>
                        <a:pt x="0" y="494"/>
                        <a:pt x="1" y="499"/>
                        <a:pt x="2" y="503"/>
                      </a:cubicBezTo>
                      <a:cubicBezTo>
                        <a:pt x="3" y="504"/>
                        <a:pt x="3" y="504"/>
                        <a:pt x="3" y="504"/>
                      </a:cubicBezTo>
                      <a:cubicBezTo>
                        <a:pt x="4" y="514"/>
                        <a:pt x="8" y="523"/>
                        <a:pt x="13" y="533"/>
                      </a:cubicBezTo>
                      <a:cubicBezTo>
                        <a:pt x="8" y="542"/>
                        <a:pt x="4" y="551"/>
                        <a:pt x="3" y="561"/>
                      </a:cubicBezTo>
                      <a:cubicBezTo>
                        <a:pt x="3" y="562"/>
                        <a:pt x="3" y="562"/>
                        <a:pt x="3" y="562"/>
                      </a:cubicBezTo>
                      <a:cubicBezTo>
                        <a:pt x="2" y="563"/>
                        <a:pt x="2" y="565"/>
                        <a:pt x="2" y="567"/>
                      </a:cubicBezTo>
                      <a:cubicBezTo>
                        <a:pt x="1" y="569"/>
                        <a:pt x="0" y="572"/>
                        <a:pt x="0" y="575"/>
                      </a:cubicBezTo>
                      <a:cubicBezTo>
                        <a:pt x="0" y="579"/>
                        <a:pt x="1" y="583"/>
                        <a:pt x="2" y="587"/>
                      </a:cubicBezTo>
                      <a:cubicBezTo>
                        <a:pt x="2" y="683"/>
                        <a:pt x="2" y="683"/>
                        <a:pt x="2" y="683"/>
                      </a:cubicBezTo>
                      <a:cubicBezTo>
                        <a:pt x="1" y="687"/>
                        <a:pt x="0" y="691"/>
                        <a:pt x="0" y="695"/>
                      </a:cubicBezTo>
                      <a:cubicBezTo>
                        <a:pt x="0" y="700"/>
                        <a:pt x="1" y="704"/>
                        <a:pt x="2" y="708"/>
                      </a:cubicBezTo>
                      <a:cubicBezTo>
                        <a:pt x="3" y="710"/>
                        <a:pt x="3" y="710"/>
                        <a:pt x="3" y="710"/>
                      </a:cubicBezTo>
                      <a:cubicBezTo>
                        <a:pt x="7" y="744"/>
                        <a:pt x="38" y="775"/>
                        <a:pt x="97" y="800"/>
                      </a:cubicBezTo>
                      <a:cubicBezTo>
                        <a:pt x="98" y="800"/>
                        <a:pt x="98" y="800"/>
                        <a:pt x="99" y="801"/>
                      </a:cubicBezTo>
                      <a:cubicBezTo>
                        <a:pt x="99" y="801"/>
                        <a:pt x="100" y="802"/>
                        <a:pt x="101" y="803"/>
                      </a:cubicBezTo>
                      <a:cubicBezTo>
                        <a:pt x="102" y="803"/>
                        <a:pt x="102" y="803"/>
                        <a:pt x="102" y="803"/>
                      </a:cubicBezTo>
                      <a:cubicBezTo>
                        <a:pt x="106" y="804"/>
                        <a:pt x="110" y="804"/>
                        <a:pt x="114" y="807"/>
                      </a:cubicBezTo>
                      <a:cubicBezTo>
                        <a:pt x="115" y="807"/>
                        <a:pt x="115" y="807"/>
                        <a:pt x="115" y="807"/>
                      </a:cubicBezTo>
                      <a:cubicBezTo>
                        <a:pt x="119" y="808"/>
                        <a:pt x="122" y="809"/>
                        <a:pt x="126" y="812"/>
                      </a:cubicBezTo>
                      <a:cubicBezTo>
                        <a:pt x="125" y="812"/>
                        <a:pt x="125" y="812"/>
                        <a:pt x="125" y="812"/>
                      </a:cubicBezTo>
                      <a:cubicBezTo>
                        <a:pt x="150" y="820"/>
                        <a:pt x="177" y="827"/>
                        <a:pt x="204" y="833"/>
                      </a:cubicBezTo>
                      <a:cubicBezTo>
                        <a:pt x="205" y="834"/>
                        <a:pt x="205" y="834"/>
                        <a:pt x="205" y="834"/>
                      </a:cubicBezTo>
                      <a:cubicBezTo>
                        <a:pt x="206" y="834"/>
                        <a:pt x="207" y="834"/>
                        <a:pt x="207" y="834"/>
                      </a:cubicBezTo>
                      <a:cubicBezTo>
                        <a:pt x="212" y="835"/>
                        <a:pt x="217" y="836"/>
                        <a:pt x="222" y="837"/>
                      </a:cubicBezTo>
                      <a:cubicBezTo>
                        <a:pt x="249" y="842"/>
                        <a:pt x="279" y="845"/>
                        <a:pt x="310" y="847"/>
                      </a:cubicBezTo>
                      <a:cubicBezTo>
                        <a:pt x="311" y="847"/>
                        <a:pt x="311" y="847"/>
                        <a:pt x="312" y="847"/>
                      </a:cubicBezTo>
                      <a:cubicBezTo>
                        <a:pt x="316" y="847"/>
                        <a:pt x="320" y="847"/>
                        <a:pt x="324" y="848"/>
                      </a:cubicBezTo>
                      <a:cubicBezTo>
                        <a:pt x="325" y="848"/>
                        <a:pt x="326" y="848"/>
                        <a:pt x="327" y="848"/>
                      </a:cubicBezTo>
                      <a:cubicBezTo>
                        <a:pt x="348" y="849"/>
                        <a:pt x="372" y="850"/>
                        <a:pt x="396" y="850"/>
                      </a:cubicBezTo>
                      <a:cubicBezTo>
                        <a:pt x="400" y="850"/>
                        <a:pt x="405" y="850"/>
                        <a:pt x="409" y="850"/>
                      </a:cubicBezTo>
                      <a:cubicBezTo>
                        <a:pt x="411" y="850"/>
                        <a:pt x="411" y="850"/>
                        <a:pt x="411" y="850"/>
                      </a:cubicBezTo>
                      <a:cubicBezTo>
                        <a:pt x="508" y="849"/>
                        <a:pt x="593" y="836"/>
                        <a:pt x="664" y="812"/>
                      </a:cubicBezTo>
                      <a:cubicBezTo>
                        <a:pt x="673" y="808"/>
                        <a:pt x="682" y="805"/>
                        <a:pt x="689" y="803"/>
                      </a:cubicBezTo>
                      <a:cubicBezTo>
                        <a:pt x="690" y="803"/>
                        <a:pt x="690" y="803"/>
                        <a:pt x="690" y="803"/>
                      </a:cubicBezTo>
                      <a:cubicBezTo>
                        <a:pt x="691" y="801"/>
                        <a:pt x="691" y="801"/>
                        <a:pt x="691" y="801"/>
                      </a:cubicBezTo>
                      <a:cubicBezTo>
                        <a:pt x="758" y="772"/>
                        <a:pt x="791" y="738"/>
                        <a:pt x="789" y="698"/>
                      </a:cubicBezTo>
                      <a:cubicBezTo>
                        <a:pt x="789" y="580"/>
                        <a:pt x="789" y="580"/>
                        <a:pt x="789" y="580"/>
                      </a:cubicBezTo>
                      <a:cubicBezTo>
                        <a:pt x="789" y="578"/>
                        <a:pt x="789" y="577"/>
                        <a:pt x="789" y="577"/>
                      </a:cubicBezTo>
                      <a:cubicBezTo>
                        <a:pt x="789" y="574"/>
                        <a:pt x="789" y="574"/>
                        <a:pt x="789" y="574"/>
                      </a:cubicBezTo>
                      <a:cubicBezTo>
                        <a:pt x="790" y="572"/>
                        <a:pt x="790" y="569"/>
                        <a:pt x="789" y="567"/>
                      </a:cubicBezTo>
                      <a:close/>
                      <a:moveTo>
                        <a:pt x="184" y="775"/>
                      </a:moveTo>
                      <a:cubicBezTo>
                        <a:pt x="170" y="771"/>
                        <a:pt x="156" y="767"/>
                        <a:pt x="143" y="763"/>
                      </a:cubicBezTo>
                      <a:cubicBezTo>
                        <a:pt x="140" y="762"/>
                        <a:pt x="138" y="761"/>
                        <a:pt x="135" y="760"/>
                      </a:cubicBezTo>
                      <a:cubicBezTo>
                        <a:pt x="135" y="695"/>
                        <a:pt x="135" y="695"/>
                        <a:pt x="135" y="695"/>
                      </a:cubicBezTo>
                      <a:cubicBezTo>
                        <a:pt x="151" y="700"/>
                        <a:pt x="168" y="704"/>
                        <a:pt x="184" y="708"/>
                      </a:cubicBezTo>
                      <a:lnTo>
                        <a:pt x="184" y="775"/>
                      </a:lnTo>
                      <a:close/>
                      <a:moveTo>
                        <a:pt x="286" y="794"/>
                      </a:moveTo>
                      <a:cubicBezTo>
                        <a:pt x="269" y="791"/>
                        <a:pt x="252" y="789"/>
                        <a:pt x="236" y="786"/>
                      </a:cubicBezTo>
                      <a:cubicBezTo>
                        <a:pt x="236" y="719"/>
                        <a:pt x="236" y="719"/>
                        <a:pt x="236" y="719"/>
                      </a:cubicBezTo>
                      <a:cubicBezTo>
                        <a:pt x="252" y="722"/>
                        <a:pt x="269" y="723"/>
                        <a:pt x="286" y="726"/>
                      </a:cubicBezTo>
                      <a:lnTo>
                        <a:pt x="286" y="794"/>
                      </a:lnTo>
                      <a:close/>
                      <a:moveTo>
                        <a:pt x="384" y="799"/>
                      </a:moveTo>
                      <a:cubicBezTo>
                        <a:pt x="368" y="799"/>
                        <a:pt x="352" y="799"/>
                        <a:pt x="338" y="798"/>
                      </a:cubicBezTo>
                      <a:cubicBezTo>
                        <a:pt x="338" y="729"/>
                        <a:pt x="338" y="729"/>
                        <a:pt x="338" y="729"/>
                      </a:cubicBezTo>
                      <a:cubicBezTo>
                        <a:pt x="352" y="730"/>
                        <a:pt x="368" y="730"/>
                        <a:pt x="384" y="730"/>
                      </a:cubicBezTo>
                      <a:lnTo>
                        <a:pt x="384" y="799"/>
                      </a:lnTo>
                      <a:close/>
                      <a:moveTo>
                        <a:pt x="738" y="697"/>
                      </a:moveTo>
                      <a:cubicBezTo>
                        <a:pt x="735" y="711"/>
                        <a:pt x="725" y="724"/>
                        <a:pt x="706" y="736"/>
                      </a:cubicBezTo>
                      <a:cubicBezTo>
                        <a:pt x="706" y="675"/>
                        <a:pt x="706" y="675"/>
                        <a:pt x="706" y="675"/>
                      </a:cubicBezTo>
                      <a:cubicBezTo>
                        <a:pt x="716" y="668"/>
                        <a:pt x="727" y="663"/>
                        <a:pt x="737" y="658"/>
                      </a:cubicBezTo>
                      <a:cubicBezTo>
                        <a:pt x="738" y="656"/>
                        <a:pt x="738" y="656"/>
                        <a:pt x="738" y="656"/>
                      </a:cubicBezTo>
                      <a:lnTo>
                        <a:pt x="738" y="697"/>
                      </a:lnTo>
                      <a:close/>
                      <a:moveTo>
                        <a:pt x="738" y="575"/>
                      </a:moveTo>
                      <a:cubicBezTo>
                        <a:pt x="736" y="589"/>
                        <a:pt x="726" y="602"/>
                        <a:pt x="709" y="614"/>
                      </a:cubicBezTo>
                      <a:cubicBezTo>
                        <a:pt x="697" y="620"/>
                        <a:pt x="684" y="627"/>
                        <a:pt x="669" y="635"/>
                      </a:cubicBezTo>
                      <a:cubicBezTo>
                        <a:pt x="663" y="637"/>
                        <a:pt x="656" y="639"/>
                        <a:pt x="648" y="643"/>
                      </a:cubicBezTo>
                      <a:cubicBezTo>
                        <a:pt x="647" y="643"/>
                        <a:pt x="647" y="643"/>
                        <a:pt x="647" y="643"/>
                      </a:cubicBezTo>
                      <a:cubicBezTo>
                        <a:pt x="580" y="665"/>
                        <a:pt x="502" y="678"/>
                        <a:pt x="410" y="678"/>
                      </a:cubicBezTo>
                      <a:cubicBezTo>
                        <a:pt x="409" y="678"/>
                        <a:pt x="409" y="678"/>
                        <a:pt x="409" y="678"/>
                      </a:cubicBezTo>
                      <a:cubicBezTo>
                        <a:pt x="405" y="678"/>
                        <a:pt x="400" y="678"/>
                        <a:pt x="396" y="678"/>
                      </a:cubicBezTo>
                      <a:cubicBezTo>
                        <a:pt x="373" y="678"/>
                        <a:pt x="352" y="678"/>
                        <a:pt x="331" y="677"/>
                      </a:cubicBezTo>
                      <a:cubicBezTo>
                        <a:pt x="325" y="676"/>
                        <a:pt x="319" y="676"/>
                        <a:pt x="314" y="676"/>
                      </a:cubicBezTo>
                      <a:cubicBezTo>
                        <a:pt x="285" y="673"/>
                        <a:pt x="257" y="670"/>
                        <a:pt x="231" y="665"/>
                      </a:cubicBezTo>
                      <a:cubicBezTo>
                        <a:pt x="226" y="664"/>
                        <a:pt x="220" y="663"/>
                        <a:pt x="214" y="663"/>
                      </a:cubicBezTo>
                      <a:cubicBezTo>
                        <a:pt x="189" y="657"/>
                        <a:pt x="165" y="650"/>
                        <a:pt x="143" y="643"/>
                      </a:cubicBezTo>
                      <a:cubicBezTo>
                        <a:pt x="140" y="641"/>
                        <a:pt x="138" y="640"/>
                        <a:pt x="135" y="640"/>
                      </a:cubicBezTo>
                      <a:cubicBezTo>
                        <a:pt x="134" y="639"/>
                        <a:pt x="134" y="639"/>
                        <a:pt x="134" y="639"/>
                      </a:cubicBezTo>
                      <a:cubicBezTo>
                        <a:pt x="128" y="636"/>
                        <a:pt x="123" y="635"/>
                        <a:pt x="118" y="633"/>
                      </a:cubicBezTo>
                      <a:cubicBezTo>
                        <a:pt x="104" y="627"/>
                        <a:pt x="92" y="620"/>
                        <a:pt x="82" y="614"/>
                      </a:cubicBezTo>
                      <a:cubicBezTo>
                        <a:pt x="67" y="604"/>
                        <a:pt x="57" y="593"/>
                        <a:pt x="53" y="581"/>
                      </a:cubicBezTo>
                      <a:cubicBezTo>
                        <a:pt x="53" y="571"/>
                        <a:pt x="53" y="571"/>
                        <a:pt x="53" y="571"/>
                      </a:cubicBezTo>
                      <a:cubicBezTo>
                        <a:pt x="66" y="579"/>
                        <a:pt x="80" y="586"/>
                        <a:pt x="97" y="594"/>
                      </a:cubicBezTo>
                      <a:cubicBezTo>
                        <a:pt x="98" y="594"/>
                        <a:pt x="98" y="594"/>
                        <a:pt x="99" y="595"/>
                      </a:cubicBezTo>
                      <a:cubicBezTo>
                        <a:pt x="99" y="595"/>
                        <a:pt x="100" y="596"/>
                        <a:pt x="101" y="596"/>
                      </a:cubicBezTo>
                      <a:cubicBezTo>
                        <a:pt x="102" y="596"/>
                        <a:pt x="102" y="596"/>
                        <a:pt x="102" y="596"/>
                      </a:cubicBezTo>
                      <a:cubicBezTo>
                        <a:pt x="106" y="597"/>
                        <a:pt x="110" y="599"/>
                        <a:pt x="114" y="601"/>
                      </a:cubicBezTo>
                      <a:cubicBezTo>
                        <a:pt x="115" y="601"/>
                        <a:pt x="115" y="601"/>
                        <a:pt x="115" y="601"/>
                      </a:cubicBezTo>
                      <a:cubicBezTo>
                        <a:pt x="119" y="602"/>
                        <a:pt x="122" y="603"/>
                        <a:pt x="126" y="605"/>
                      </a:cubicBezTo>
                      <a:cubicBezTo>
                        <a:pt x="125" y="605"/>
                        <a:pt x="125" y="605"/>
                        <a:pt x="125" y="605"/>
                      </a:cubicBezTo>
                      <a:cubicBezTo>
                        <a:pt x="150" y="614"/>
                        <a:pt x="177" y="621"/>
                        <a:pt x="204" y="627"/>
                      </a:cubicBezTo>
                      <a:cubicBezTo>
                        <a:pt x="205" y="628"/>
                        <a:pt x="205" y="628"/>
                        <a:pt x="205" y="628"/>
                      </a:cubicBezTo>
                      <a:cubicBezTo>
                        <a:pt x="206" y="628"/>
                        <a:pt x="207" y="628"/>
                        <a:pt x="207" y="628"/>
                      </a:cubicBezTo>
                      <a:cubicBezTo>
                        <a:pt x="212" y="629"/>
                        <a:pt x="217" y="630"/>
                        <a:pt x="222" y="630"/>
                      </a:cubicBezTo>
                      <a:cubicBezTo>
                        <a:pt x="249" y="635"/>
                        <a:pt x="279" y="639"/>
                        <a:pt x="310" y="641"/>
                      </a:cubicBezTo>
                      <a:cubicBezTo>
                        <a:pt x="311" y="641"/>
                        <a:pt x="311" y="641"/>
                        <a:pt x="312" y="641"/>
                      </a:cubicBezTo>
                      <a:cubicBezTo>
                        <a:pt x="316" y="641"/>
                        <a:pt x="320" y="642"/>
                        <a:pt x="324" y="643"/>
                      </a:cubicBezTo>
                      <a:cubicBezTo>
                        <a:pt x="325" y="643"/>
                        <a:pt x="326" y="643"/>
                        <a:pt x="327" y="643"/>
                      </a:cubicBezTo>
                      <a:cubicBezTo>
                        <a:pt x="348" y="644"/>
                        <a:pt x="372" y="644"/>
                        <a:pt x="396" y="644"/>
                      </a:cubicBezTo>
                      <a:cubicBezTo>
                        <a:pt x="400" y="644"/>
                        <a:pt x="405" y="644"/>
                        <a:pt x="409" y="644"/>
                      </a:cubicBezTo>
                      <a:cubicBezTo>
                        <a:pt x="411" y="644"/>
                        <a:pt x="411" y="644"/>
                        <a:pt x="411" y="644"/>
                      </a:cubicBezTo>
                      <a:cubicBezTo>
                        <a:pt x="508" y="643"/>
                        <a:pt x="593" y="630"/>
                        <a:pt x="664" y="605"/>
                      </a:cubicBezTo>
                      <a:cubicBezTo>
                        <a:pt x="673" y="601"/>
                        <a:pt x="682" y="599"/>
                        <a:pt x="689" y="596"/>
                      </a:cubicBezTo>
                      <a:cubicBezTo>
                        <a:pt x="690" y="596"/>
                        <a:pt x="690" y="596"/>
                        <a:pt x="690" y="596"/>
                      </a:cubicBezTo>
                      <a:cubicBezTo>
                        <a:pt x="691" y="595"/>
                        <a:pt x="691" y="595"/>
                        <a:pt x="691" y="595"/>
                      </a:cubicBezTo>
                      <a:cubicBezTo>
                        <a:pt x="709" y="587"/>
                        <a:pt x="725" y="579"/>
                        <a:pt x="737" y="571"/>
                      </a:cubicBezTo>
                      <a:cubicBezTo>
                        <a:pt x="738" y="572"/>
                        <a:pt x="738" y="573"/>
                        <a:pt x="738" y="574"/>
                      </a:cubicBezTo>
                      <a:lnTo>
                        <a:pt x="738" y="575"/>
                      </a:lnTo>
                      <a:close/>
                      <a:moveTo>
                        <a:pt x="135" y="554"/>
                      </a:moveTo>
                      <a:cubicBezTo>
                        <a:pt x="135" y="489"/>
                        <a:pt x="135" y="489"/>
                        <a:pt x="135" y="489"/>
                      </a:cubicBezTo>
                      <a:cubicBezTo>
                        <a:pt x="151" y="494"/>
                        <a:pt x="168" y="499"/>
                        <a:pt x="184" y="503"/>
                      </a:cubicBezTo>
                      <a:cubicBezTo>
                        <a:pt x="184" y="567"/>
                        <a:pt x="184" y="567"/>
                        <a:pt x="184" y="567"/>
                      </a:cubicBezTo>
                      <a:cubicBezTo>
                        <a:pt x="184" y="570"/>
                        <a:pt x="184" y="570"/>
                        <a:pt x="184" y="570"/>
                      </a:cubicBezTo>
                      <a:cubicBezTo>
                        <a:pt x="182" y="569"/>
                        <a:pt x="178" y="567"/>
                        <a:pt x="175" y="567"/>
                      </a:cubicBezTo>
                      <a:cubicBezTo>
                        <a:pt x="164" y="563"/>
                        <a:pt x="153" y="560"/>
                        <a:pt x="143" y="557"/>
                      </a:cubicBezTo>
                      <a:cubicBezTo>
                        <a:pt x="140" y="556"/>
                        <a:pt x="138" y="555"/>
                        <a:pt x="135" y="554"/>
                      </a:cubicBezTo>
                      <a:close/>
                      <a:moveTo>
                        <a:pt x="286" y="567"/>
                      </a:moveTo>
                      <a:cubicBezTo>
                        <a:pt x="286" y="587"/>
                        <a:pt x="286" y="587"/>
                        <a:pt x="286" y="587"/>
                      </a:cubicBezTo>
                      <a:cubicBezTo>
                        <a:pt x="269" y="586"/>
                        <a:pt x="252" y="583"/>
                        <a:pt x="236" y="580"/>
                      </a:cubicBezTo>
                      <a:cubicBezTo>
                        <a:pt x="236" y="567"/>
                        <a:pt x="236" y="567"/>
                        <a:pt x="236" y="567"/>
                      </a:cubicBezTo>
                      <a:cubicBezTo>
                        <a:pt x="236" y="513"/>
                        <a:pt x="236" y="513"/>
                        <a:pt x="236" y="513"/>
                      </a:cubicBezTo>
                      <a:cubicBezTo>
                        <a:pt x="252" y="515"/>
                        <a:pt x="269" y="517"/>
                        <a:pt x="286" y="519"/>
                      </a:cubicBezTo>
                      <a:cubicBezTo>
                        <a:pt x="286" y="567"/>
                        <a:pt x="286" y="567"/>
                        <a:pt x="286" y="567"/>
                      </a:cubicBezTo>
                      <a:close/>
                      <a:moveTo>
                        <a:pt x="338" y="591"/>
                      </a:moveTo>
                      <a:cubicBezTo>
                        <a:pt x="338" y="567"/>
                        <a:pt x="338" y="567"/>
                        <a:pt x="338" y="567"/>
                      </a:cubicBezTo>
                      <a:cubicBezTo>
                        <a:pt x="338" y="523"/>
                        <a:pt x="338" y="523"/>
                        <a:pt x="338" y="523"/>
                      </a:cubicBezTo>
                      <a:cubicBezTo>
                        <a:pt x="352" y="523"/>
                        <a:pt x="368" y="523"/>
                        <a:pt x="384" y="523"/>
                      </a:cubicBezTo>
                      <a:cubicBezTo>
                        <a:pt x="384" y="567"/>
                        <a:pt x="384" y="567"/>
                        <a:pt x="384" y="567"/>
                      </a:cubicBezTo>
                      <a:cubicBezTo>
                        <a:pt x="384" y="592"/>
                        <a:pt x="384" y="592"/>
                        <a:pt x="384" y="592"/>
                      </a:cubicBezTo>
                      <a:cubicBezTo>
                        <a:pt x="368" y="592"/>
                        <a:pt x="352" y="592"/>
                        <a:pt x="338" y="591"/>
                      </a:cubicBezTo>
                      <a:close/>
                      <a:moveTo>
                        <a:pt x="738" y="490"/>
                      </a:moveTo>
                      <a:cubicBezTo>
                        <a:pt x="735" y="504"/>
                        <a:pt x="725" y="518"/>
                        <a:pt x="706" y="530"/>
                      </a:cubicBezTo>
                      <a:cubicBezTo>
                        <a:pt x="706" y="469"/>
                        <a:pt x="706" y="469"/>
                        <a:pt x="706" y="469"/>
                      </a:cubicBezTo>
                      <a:cubicBezTo>
                        <a:pt x="716" y="462"/>
                        <a:pt x="727" y="456"/>
                        <a:pt x="737" y="452"/>
                      </a:cubicBezTo>
                      <a:cubicBezTo>
                        <a:pt x="738" y="450"/>
                        <a:pt x="738" y="450"/>
                        <a:pt x="738" y="450"/>
                      </a:cubicBezTo>
                      <a:lnTo>
                        <a:pt x="738" y="490"/>
                      </a:lnTo>
                      <a:close/>
                      <a:moveTo>
                        <a:pt x="738" y="369"/>
                      </a:moveTo>
                      <a:cubicBezTo>
                        <a:pt x="736" y="383"/>
                        <a:pt x="726" y="396"/>
                        <a:pt x="709" y="407"/>
                      </a:cubicBezTo>
                      <a:cubicBezTo>
                        <a:pt x="697" y="414"/>
                        <a:pt x="684" y="421"/>
                        <a:pt x="669" y="428"/>
                      </a:cubicBezTo>
                      <a:cubicBezTo>
                        <a:pt x="663" y="431"/>
                        <a:pt x="656" y="433"/>
                        <a:pt x="648" y="436"/>
                      </a:cubicBezTo>
                      <a:cubicBezTo>
                        <a:pt x="647" y="436"/>
                        <a:pt x="647" y="436"/>
                        <a:pt x="647" y="436"/>
                      </a:cubicBezTo>
                      <a:cubicBezTo>
                        <a:pt x="580" y="460"/>
                        <a:pt x="502" y="471"/>
                        <a:pt x="410" y="472"/>
                      </a:cubicBezTo>
                      <a:cubicBezTo>
                        <a:pt x="409" y="472"/>
                        <a:pt x="409" y="472"/>
                        <a:pt x="409" y="472"/>
                      </a:cubicBezTo>
                      <a:cubicBezTo>
                        <a:pt x="405" y="472"/>
                        <a:pt x="400" y="472"/>
                        <a:pt x="396" y="472"/>
                      </a:cubicBezTo>
                      <a:cubicBezTo>
                        <a:pt x="373" y="472"/>
                        <a:pt x="352" y="472"/>
                        <a:pt x="331" y="471"/>
                      </a:cubicBezTo>
                      <a:cubicBezTo>
                        <a:pt x="325" y="470"/>
                        <a:pt x="319" y="470"/>
                        <a:pt x="314" y="470"/>
                      </a:cubicBezTo>
                      <a:cubicBezTo>
                        <a:pt x="285" y="467"/>
                        <a:pt x="257" y="464"/>
                        <a:pt x="231" y="459"/>
                      </a:cubicBezTo>
                      <a:cubicBezTo>
                        <a:pt x="226" y="457"/>
                        <a:pt x="220" y="456"/>
                        <a:pt x="214" y="456"/>
                      </a:cubicBezTo>
                      <a:cubicBezTo>
                        <a:pt x="189" y="451"/>
                        <a:pt x="165" y="444"/>
                        <a:pt x="143" y="436"/>
                      </a:cubicBezTo>
                      <a:cubicBezTo>
                        <a:pt x="140" y="435"/>
                        <a:pt x="138" y="434"/>
                        <a:pt x="135" y="434"/>
                      </a:cubicBezTo>
                      <a:cubicBezTo>
                        <a:pt x="134" y="433"/>
                        <a:pt x="134" y="433"/>
                        <a:pt x="134" y="433"/>
                      </a:cubicBezTo>
                      <a:cubicBezTo>
                        <a:pt x="128" y="431"/>
                        <a:pt x="123" y="429"/>
                        <a:pt x="118" y="426"/>
                      </a:cubicBezTo>
                      <a:cubicBezTo>
                        <a:pt x="104" y="421"/>
                        <a:pt x="92" y="414"/>
                        <a:pt x="82" y="407"/>
                      </a:cubicBezTo>
                      <a:cubicBezTo>
                        <a:pt x="67" y="397"/>
                        <a:pt x="57" y="387"/>
                        <a:pt x="53" y="375"/>
                      </a:cubicBezTo>
                      <a:cubicBezTo>
                        <a:pt x="53" y="364"/>
                        <a:pt x="53" y="364"/>
                        <a:pt x="53" y="364"/>
                      </a:cubicBezTo>
                      <a:cubicBezTo>
                        <a:pt x="53" y="361"/>
                        <a:pt x="54" y="359"/>
                        <a:pt x="55" y="359"/>
                      </a:cubicBezTo>
                      <a:cubicBezTo>
                        <a:pt x="67" y="366"/>
                        <a:pt x="81" y="373"/>
                        <a:pt x="97" y="381"/>
                      </a:cubicBezTo>
                      <a:cubicBezTo>
                        <a:pt x="98" y="381"/>
                        <a:pt x="98" y="382"/>
                        <a:pt x="99" y="383"/>
                      </a:cubicBezTo>
                      <a:cubicBezTo>
                        <a:pt x="99" y="383"/>
                        <a:pt x="100" y="383"/>
                        <a:pt x="101" y="383"/>
                      </a:cubicBezTo>
                      <a:cubicBezTo>
                        <a:pt x="102" y="383"/>
                        <a:pt x="102" y="383"/>
                        <a:pt x="102" y="383"/>
                      </a:cubicBezTo>
                      <a:cubicBezTo>
                        <a:pt x="106" y="384"/>
                        <a:pt x="110" y="386"/>
                        <a:pt x="114" y="388"/>
                      </a:cubicBezTo>
                      <a:cubicBezTo>
                        <a:pt x="115" y="388"/>
                        <a:pt x="115" y="388"/>
                        <a:pt x="115" y="388"/>
                      </a:cubicBezTo>
                      <a:cubicBezTo>
                        <a:pt x="119" y="389"/>
                        <a:pt x="122" y="391"/>
                        <a:pt x="126" y="392"/>
                      </a:cubicBezTo>
                      <a:cubicBezTo>
                        <a:pt x="125" y="392"/>
                        <a:pt x="125" y="392"/>
                        <a:pt x="125" y="392"/>
                      </a:cubicBezTo>
                      <a:cubicBezTo>
                        <a:pt x="150" y="401"/>
                        <a:pt x="177" y="407"/>
                        <a:pt x="204" y="413"/>
                      </a:cubicBezTo>
                      <a:cubicBezTo>
                        <a:pt x="205" y="415"/>
                        <a:pt x="205" y="415"/>
                        <a:pt x="205" y="415"/>
                      </a:cubicBezTo>
                      <a:cubicBezTo>
                        <a:pt x="206" y="415"/>
                        <a:pt x="207" y="415"/>
                        <a:pt x="207" y="415"/>
                      </a:cubicBezTo>
                      <a:cubicBezTo>
                        <a:pt x="212" y="415"/>
                        <a:pt x="217" y="416"/>
                        <a:pt x="222" y="417"/>
                      </a:cubicBezTo>
                      <a:cubicBezTo>
                        <a:pt x="249" y="422"/>
                        <a:pt x="279" y="426"/>
                        <a:pt x="310" y="428"/>
                      </a:cubicBezTo>
                      <a:cubicBezTo>
                        <a:pt x="311" y="428"/>
                        <a:pt x="311" y="428"/>
                        <a:pt x="312" y="428"/>
                      </a:cubicBezTo>
                      <a:cubicBezTo>
                        <a:pt x="316" y="428"/>
                        <a:pt x="320" y="429"/>
                        <a:pt x="324" y="430"/>
                      </a:cubicBezTo>
                      <a:cubicBezTo>
                        <a:pt x="325" y="430"/>
                        <a:pt x="326" y="430"/>
                        <a:pt x="327" y="430"/>
                      </a:cubicBezTo>
                      <a:cubicBezTo>
                        <a:pt x="348" y="431"/>
                        <a:pt x="372" y="431"/>
                        <a:pt x="396" y="431"/>
                      </a:cubicBezTo>
                      <a:cubicBezTo>
                        <a:pt x="400" y="431"/>
                        <a:pt x="405" y="431"/>
                        <a:pt x="409" y="431"/>
                      </a:cubicBezTo>
                      <a:cubicBezTo>
                        <a:pt x="411" y="431"/>
                        <a:pt x="411" y="431"/>
                        <a:pt x="411" y="431"/>
                      </a:cubicBezTo>
                      <a:cubicBezTo>
                        <a:pt x="508" y="430"/>
                        <a:pt x="593" y="417"/>
                        <a:pt x="664" y="392"/>
                      </a:cubicBezTo>
                      <a:cubicBezTo>
                        <a:pt x="673" y="388"/>
                        <a:pt x="682" y="385"/>
                        <a:pt x="689" y="383"/>
                      </a:cubicBezTo>
                      <a:cubicBezTo>
                        <a:pt x="690" y="383"/>
                        <a:pt x="690" y="383"/>
                        <a:pt x="690" y="383"/>
                      </a:cubicBezTo>
                      <a:cubicBezTo>
                        <a:pt x="691" y="383"/>
                        <a:pt x="691" y="383"/>
                        <a:pt x="691" y="383"/>
                      </a:cubicBezTo>
                      <a:cubicBezTo>
                        <a:pt x="708" y="375"/>
                        <a:pt x="723" y="367"/>
                        <a:pt x="735" y="359"/>
                      </a:cubicBezTo>
                      <a:cubicBezTo>
                        <a:pt x="736" y="362"/>
                        <a:pt x="737" y="365"/>
                        <a:pt x="738" y="368"/>
                      </a:cubicBezTo>
                      <a:lnTo>
                        <a:pt x="738" y="369"/>
                      </a:lnTo>
                      <a:close/>
                      <a:moveTo>
                        <a:pt x="135" y="341"/>
                      </a:moveTo>
                      <a:cubicBezTo>
                        <a:pt x="135" y="284"/>
                        <a:pt x="135" y="284"/>
                        <a:pt x="135" y="284"/>
                      </a:cubicBezTo>
                      <a:cubicBezTo>
                        <a:pt x="135" y="275"/>
                        <a:pt x="135" y="275"/>
                        <a:pt x="135" y="275"/>
                      </a:cubicBezTo>
                      <a:cubicBezTo>
                        <a:pt x="144" y="278"/>
                        <a:pt x="153" y="281"/>
                        <a:pt x="162" y="284"/>
                      </a:cubicBezTo>
                      <a:cubicBezTo>
                        <a:pt x="169" y="286"/>
                        <a:pt x="177" y="288"/>
                        <a:pt x="184" y="290"/>
                      </a:cubicBezTo>
                      <a:cubicBezTo>
                        <a:pt x="184" y="356"/>
                        <a:pt x="184" y="356"/>
                        <a:pt x="184" y="356"/>
                      </a:cubicBezTo>
                      <a:cubicBezTo>
                        <a:pt x="170" y="352"/>
                        <a:pt x="156" y="348"/>
                        <a:pt x="143" y="344"/>
                      </a:cubicBezTo>
                      <a:cubicBezTo>
                        <a:pt x="140" y="342"/>
                        <a:pt x="138" y="341"/>
                        <a:pt x="135" y="341"/>
                      </a:cubicBezTo>
                      <a:close/>
                      <a:moveTo>
                        <a:pt x="236" y="368"/>
                      </a:moveTo>
                      <a:cubicBezTo>
                        <a:pt x="236" y="300"/>
                        <a:pt x="236" y="300"/>
                        <a:pt x="236" y="300"/>
                      </a:cubicBezTo>
                      <a:cubicBezTo>
                        <a:pt x="252" y="302"/>
                        <a:pt x="269" y="304"/>
                        <a:pt x="286" y="306"/>
                      </a:cubicBezTo>
                      <a:cubicBezTo>
                        <a:pt x="286" y="373"/>
                        <a:pt x="286" y="373"/>
                        <a:pt x="286" y="373"/>
                      </a:cubicBezTo>
                      <a:cubicBezTo>
                        <a:pt x="269" y="372"/>
                        <a:pt x="252" y="370"/>
                        <a:pt x="236" y="368"/>
                      </a:cubicBezTo>
                      <a:close/>
                      <a:moveTo>
                        <a:pt x="338" y="378"/>
                      </a:moveTo>
                      <a:cubicBezTo>
                        <a:pt x="338" y="310"/>
                        <a:pt x="338" y="310"/>
                        <a:pt x="338" y="310"/>
                      </a:cubicBezTo>
                      <a:cubicBezTo>
                        <a:pt x="352" y="310"/>
                        <a:pt x="368" y="310"/>
                        <a:pt x="384" y="310"/>
                      </a:cubicBezTo>
                      <a:cubicBezTo>
                        <a:pt x="384" y="379"/>
                        <a:pt x="384" y="379"/>
                        <a:pt x="384" y="379"/>
                      </a:cubicBezTo>
                      <a:cubicBezTo>
                        <a:pt x="368" y="379"/>
                        <a:pt x="352" y="379"/>
                        <a:pt x="338" y="378"/>
                      </a:cubicBezTo>
                      <a:close/>
                      <a:moveTo>
                        <a:pt x="738" y="277"/>
                      </a:moveTo>
                      <a:cubicBezTo>
                        <a:pt x="737" y="280"/>
                        <a:pt x="737" y="281"/>
                        <a:pt x="736" y="284"/>
                      </a:cubicBezTo>
                      <a:cubicBezTo>
                        <a:pt x="732" y="295"/>
                        <a:pt x="722" y="305"/>
                        <a:pt x="706" y="316"/>
                      </a:cubicBezTo>
                      <a:cubicBezTo>
                        <a:pt x="706" y="284"/>
                        <a:pt x="706" y="284"/>
                        <a:pt x="706" y="284"/>
                      </a:cubicBezTo>
                      <a:cubicBezTo>
                        <a:pt x="706" y="256"/>
                        <a:pt x="706" y="256"/>
                        <a:pt x="706" y="256"/>
                      </a:cubicBezTo>
                      <a:cubicBezTo>
                        <a:pt x="716" y="249"/>
                        <a:pt x="727" y="243"/>
                        <a:pt x="737" y="238"/>
                      </a:cubicBezTo>
                      <a:cubicBezTo>
                        <a:pt x="738" y="237"/>
                        <a:pt x="738" y="237"/>
                        <a:pt x="738" y="237"/>
                      </a:cubicBezTo>
                      <a:lnTo>
                        <a:pt x="738" y="277"/>
                      </a:lnTo>
                      <a:close/>
                      <a:moveTo>
                        <a:pt x="738" y="155"/>
                      </a:moveTo>
                      <a:cubicBezTo>
                        <a:pt x="736" y="170"/>
                        <a:pt x="726" y="182"/>
                        <a:pt x="709" y="194"/>
                      </a:cubicBezTo>
                      <a:cubicBezTo>
                        <a:pt x="697" y="201"/>
                        <a:pt x="684" y="208"/>
                        <a:pt x="669" y="215"/>
                      </a:cubicBezTo>
                      <a:cubicBezTo>
                        <a:pt x="663" y="218"/>
                        <a:pt x="656" y="220"/>
                        <a:pt x="648" y="223"/>
                      </a:cubicBezTo>
                      <a:cubicBezTo>
                        <a:pt x="647" y="223"/>
                        <a:pt x="647" y="223"/>
                        <a:pt x="647" y="223"/>
                      </a:cubicBezTo>
                      <a:cubicBezTo>
                        <a:pt x="580" y="246"/>
                        <a:pt x="502" y="258"/>
                        <a:pt x="410" y="259"/>
                      </a:cubicBezTo>
                      <a:cubicBezTo>
                        <a:pt x="409" y="259"/>
                        <a:pt x="409" y="259"/>
                        <a:pt x="409" y="259"/>
                      </a:cubicBezTo>
                      <a:cubicBezTo>
                        <a:pt x="405" y="259"/>
                        <a:pt x="400" y="259"/>
                        <a:pt x="396" y="259"/>
                      </a:cubicBezTo>
                      <a:cubicBezTo>
                        <a:pt x="373" y="259"/>
                        <a:pt x="352" y="258"/>
                        <a:pt x="331" y="257"/>
                      </a:cubicBezTo>
                      <a:cubicBezTo>
                        <a:pt x="325" y="257"/>
                        <a:pt x="319" y="256"/>
                        <a:pt x="314" y="256"/>
                      </a:cubicBezTo>
                      <a:cubicBezTo>
                        <a:pt x="285" y="254"/>
                        <a:pt x="257" y="251"/>
                        <a:pt x="231" y="246"/>
                      </a:cubicBezTo>
                      <a:cubicBezTo>
                        <a:pt x="226" y="244"/>
                        <a:pt x="220" y="243"/>
                        <a:pt x="214" y="243"/>
                      </a:cubicBezTo>
                      <a:cubicBezTo>
                        <a:pt x="189" y="237"/>
                        <a:pt x="165" y="231"/>
                        <a:pt x="143" y="223"/>
                      </a:cubicBezTo>
                      <a:cubicBezTo>
                        <a:pt x="140" y="222"/>
                        <a:pt x="138" y="221"/>
                        <a:pt x="135" y="221"/>
                      </a:cubicBezTo>
                      <a:cubicBezTo>
                        <a:pt x="134" y="219"/>
                        <a:pt x="134" y="219"/>
                        <a:pt x="134" y="219"/>
                      </a:cubicBezTo>
                      <a:cubicBezTo>
                        <a:pt x="128" y="217"/>
                        <a:pt x="123" y="215"/>
                        <a:pt x="118" y="213"/>
                      </a:cubicBezTo>
                      <a:cubicBezTo>
                        <a:pt x="104" y="208"/>
                        <a:pt x="92" y="201"/>
                        <a:pt x="82" y="194"/>
                      </a:cubicBezTo>
                      <a:cubicBezTo>
                        <a:pt x="67" y="184"/>
                        <a:pt x="57" y="174"/>
                        <a:pt x="53" y="162"/>
                      </a:cubicBezTo>
                      <a:cubicBezTo>
                        <a:pt x="53" y="150"/>
                        <a:pt x="53" y="150"/>
                        <a:pt x="53" y="150"/>
                      </a:cubicBezTo>
                      <a:cubicBezTo>
                        <a:pt x="61" y="127"/>
                        <a:pt x="91" y="107"/>
                        <a:pt x="143" y="90"/>
                      </a:cubicBezTo>
                      <a:cubicBezTo>
                        <a:pt x="143" y="89"/>
                        <a:pt x="143" y="89"/>
                        <a:pt x="143" y="89"/>
                      </a:cubicBezTo>
                      <a:cubicBezTo>
                        <a:pt x="175" y="78"/>
                        <a:pt x="214" y="68"/>
                        <a:pt x="260" y="62"/>
                      </a:cubicBezTo>
                      <a:cubicBezTo>
                        <a:pt x="260" y="62"/>
                        <a:pt x="261" y="62"/>
                        <a:pt x="263" y="62"/>
                      </a:cubicBezTo>
                      <a:cubicBezTo>
                        <a:pt x="264" y="62"/>
                        <a:pt x="265" y="62"/>
                        <a:pt x="266" y="62"/>
                      </a:cubicBezTo>
                      <a:cubicBezTo>
                        <a:pt x="307" y="54"/>
                        <a:pt x="351" y="51"/>
                        <a:pt x="396" y="51"/>
                      </a:cubicBezTo>
                      <a:cubicBezTo>
                        <a:pt x="444" y="51"/>
                        <a:pt x="488" y="54"/>
                        <a:pt x="528" y="61"/>
                      </a:cubicBezTo>
                      <a:cubicBezTo>
                        <a:pt x="530" y="62"/>
                        <a:pt x="532" y="63"/>
                        <a:pt x="535" y="63"/>
                      </a:cubicBezTo>
                      <a:cubicBezTo>
                        <a:pt x="576" y="68"/>
                        <a:pt x="614" y="78"/>
                        <a:pt x="647" y="90"/>
                      </a:cubicBezTo>
                      <a:cubicBezTo>
                        <a:pt x="704" y="109"/>
                        <a:pt x="734" y="131"/>
                        <a:pt x="738" y="155"/>
                      </a:cubicBezTo>
                      <a:close/>
                    </a:path>
                  </a:pathLst>
                </a:custGeom>
                <a:solidFill>
                  <a:srgbClr val="7ECDE6"/>
                </a:solidFill>
                <a:ln>
                  <a:noFill/>
                </a:ln>
              </p:spPr>
              <p:txBody>
                <a:bodyPr vert="horz" wrap="square" lIns="94586" tIns="47293" rIns="94586" bIns="4729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05043">
                    <a:defRPr/>
                  </a:pPr>
                  <a:endParaRPr lang="ko-KR" altLang="en-US" sz="1459" dirty="0">
                    <a:solidFill>
                      <a:prstClr val="black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endParaRPr>
                </a:p>
              </p:txBody>
            </p:sp>
          </p:grpSp>
        </p:grpSp>
        <p:sp>
          <p:nvSpPr>
            <p:cNvPr id="130" name="사각형: 둥근 위쪽 모서리 622">
              <a:extLst>
                <a:ext uri="{FF2B5EF4-FFF2-40B4-BE49-F238E27FC236}">
                  <a16:creationId xmlns:a16="http://schemas.microsoft.com/office/drawing/2014/main" id="{040B387E-BDB5-4ACB-8AB2-D0F9344B13A4}"/>
                </a:ext>
              </a:extLst>
            </p:cNvPr>
            <p:cNvSpPr/>
            <p:nvPr/>
          </p:nvSpPr>
          <p:spPr>
            <a:xfrm>
              <a:off x="8916574" y="2899543"/>
              <a:ext cx="1256034" cy="1002540"/>
            </a:xfrm>
            <a:prstGeom prst="roundRect">
              <a:avLst>
                <a:gd name="adj" fmla="val 4913"/>
              </a:avLst>
            </a:prstGeom>
            <a:solidFill>
              <a:schemeClr val="bg1"/>
            </a:solidFill>
            <a:ln>
              <a:solidFill>
                <a:srgbClr val="9FA6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5043">
                <a:defRPr/>
              </a:pPr>
              <a:endParaRPr lang="ko-KR" altLang="en-US" sz="2000" dirty="0">
                <a:solidFill>
                  <a:prstClr val="white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0A6320E9-D873-445E-AE30-EDFE9B8A2681}"/>
                </a:ext>
              </a:extLst>
            </p:cNvPr>
            <p:cNvGrpSpPr/>
            <p:nvPr/>
          </p:nvGrpSpPr>
          <p:grpSpPr>
            <a:xfrm>
              <a:off x="9080683" y="2955700"/>
              <a:ext cx="351812" cy="259965"/>
              <a:chOff x="7222903" y="6415928"/>
              <a:chExt cx="468620" cy="417070"/>
            </a:xfrm>
            <a:solidFill>
              <a:srgbClr val="8891A6"/>
            </a:solidFill>
          </p:grpSpPr>
          <p:sp>
            <p:nvSpPr>
              <p:cNvPr id="163" name="Freeform 665">
                <a:extLst>
                  <a:ext uri="{FF2B5EF4-FFF2-40B4-BE49-F238E27FC236}">
                    <a16:creationId xmlns:a16="http://schemas.microsoft.com/office/drawing/2014/main" id="{0B63F6E7-939E-4C21-A01D-44DCC0DD84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222903" y="6461228"/>
                <a:ext cx="62482" cy="371770"/>
              </a:xfrm>
              <a:custGeom>
                <a:avLst/>
                <a:gdLst>
                  <a:gd name="T0" fmla="*/ 0 w 33"/>
                  <a:gd name="T1" fmla="*/ 0 h 199"/>
                  <a:gd name="T2" fmla="*/ 0 w 33"/>
                  <a:gd name="T3" fmla="*/ 15 h 199"/>
                  <a:gd name="T4" fmla="*/ 23 w 33"/>
                  <a:gd name="T5" fmla="*/ 19 h 199"/>
                  <a:gd name="T6" fmla="*/ 30 w 33"/>
                  <a:gd name="T7" fmla="*/ 29 h 199"/>
                  <a:gd name="T8" fmla="*/ 21 w 33"/>
                  <a:gd name="T9" fmla="*/ 35 h 199"/>
                  <a:gd name="T10" fmla="*/ 20 w 33"/>
                  <a:gd name="T11" fmla="*/ 35 h 199"/>
                  <a:gd name="T12" fmla="*/ 0 w 33"/>
                  <a:gd name="T13" fmla="*/ 31 h 199"/>
                  <a:gd name="T14" fmla="*/ 0 w 33"/>
                  <a:gd name="T15" fmla="*/ 37 h 199"/>
                  <a:gd name="T16" fmla="*/ 23 w 33"/>
                  <a:gd name="T17" fmla="*/ 40 h 199"/>
                  <a:gd name="T18" fmla="*/ 30 w 33"/>
                  <a:gd name="T19" fmla="*/ 50 h 199"/>
                  <a:gd name="T20" fmla="*/ 21 w 33"/>
                  <a:gd name="T21" fmla="*/ 56 h 199"/>
                  <a:gd name="T22" fmla="*/ 20 w 33"/>
                  <a:gd name="T23" fmla="*/ 56 h 199"/>
                  <a:gd name="T24" fmla="*/ 0 w 33"/>
                  <a:gd name="T25" fmla="*/ 53 h 199"/>
                  <a:gd name="T26" fmla="*/ 0 w 33"/>
                  <a:gd name="T27" fmla="*/ 59 h 199"/>
                  <a:gd name="T28" fmla="*/ 23 w 33"/>
                  <a:gd name="T29" fmla="*/ 62 h 199"/>
                  <a:gd name="T30" fmla="*/ 30 w 33"/>
                  <a:gd name="T31" fmla="*/ 71 h 199"/>
                  <a:gd name="T32" fmla="*/ 21 w 33"/>
                  <a:gd name="T33" fmla="*/ 78 h 199"/>
                  <a:gd name="T34" fmla="*/ 20 w 33"/>
                  <a:gd name="T35" fmla="*/ 78 h 199"/>
                  <a:gd name="T36" fmla="*/ 0 w 33"/>
                  <a:gd name="T37" fmla="*/ 75 h 199"/>
                  <a:gd name="T38" fmla="*/ 0 w 33"/>
                  <a:gd name="T39" fmla="*/ 81 h 199"/>
                  <a:gd name="T40" fmla="*/ 22 w 33"/>
                  <a:gd name="T41" fmla="*/ 83 h 199"/>
                  <a:gd name="T42" fmla="*/ 30 w 33"/>
                  <a:gd name="T43" fmla="*/ 92 h 199"/>
                  <a:gd name="T44" fmla="*/ 21 w 33"/>
                  <a:gd name="T45" fmla="*/ 99 h 199"/>
                  <a:gd name="T46" fmla="*/ 20 w 33"/>
                  <a:gd name="T47" fmla="*/ 99 h 199"/>
                  <a:gd name="T48" fmla="*/ 0 w 33"/>
                  <a:gd name="T49" fmla="*/ 97 h 199"/>
                  <a:gd name="T50" fmla="*/ 0 w 33"/>
                  <a:gd name="T51" fmla="*/ 199 h 199"/>
                  <a:gd name="T52" fmla="*/ 33 w 33"/>
                  <a:gd name="T53" fmla="*/ 199 h 199"/>
                  <a:gd name="T54" fmla="*/ 33 w 33"/>
                  <a:gd name="T55" fmla="*/ 7 h 199"/>
                  <a:gd name="T56" fmla="*/ 0 w 33"/>
                  <a:gd name="T57" fmla="*/ 0 h 199"/>
                  <a:gd name="T58" fmla="*/ 15 w 33"/>
                  <a:gd name="T59" fmla="*/ 124 h 199"/>
                  <a:gd name="T60" fmla="*/ 8 w 33"/>
                  <a:gd name="T61" fmla="*/ 118 h 199"/>
                  <a:gd name="T62" fmla="*/ 15 w 33"/>
                  <a:gd name="T63" fmla="*/ 111 h 199"/>
                  <a:gd name="T64" fmla="*/ 22 w 33"/>
                  <a:gd name="T65" fmla="*/ 118 h 199"/>
                  <a:gd name="T66" fmla="*/ 15 w 33"/>
                  <a:gd name="T67" fmla="*/ 124 h 199"/>
                  <a:gd name="T68" fmla="*/ 15 w 33"/>
                  <a:gd name="T69" fmla="*/ 124 h 199"/>
                  <a:gd name="T70" fmla="*/ 15 w 33"/>
                  <a:gd name="T71" fmla="*/ 12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" h="199">
                    <a:moveTo>
                      <a:pt x="0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8" y="20"/>
                      <a:pt x="30" y="24"/>
                      <a:pt x="30" y="29"/>
                    </a:cubicBezTo>
                    <a:cubicBezTo>
                      <a:pt x="29" y="32"/>
                      <a:pt x="25" y="35"/>
                      <a:pt x="21" y="35"/>
                    </a:cubicBezTo>
                    <a:cubicBezTo>
                      <a:pt x="21" y="35"/>
                      <a:pt x="20" y="35"/>
                      <a:pt x="20" y="35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7" y="41"/>
                      <a:pt x="30" y="45"/>
                      <a:pt x="30" y="50"/>
                    </a:cubicBezTo>
                    <a:cubicBezTo>
                      <a:pt x="29" y="54"/>
                      <a:pt x="25" y="56"/>
                      <a:pt x="21" y="56"/>
                    </a:cubicBezTo>
                    <a:cubicBezTo>
                      <a:pt x="21" y="56"/>
                      <a:pt x="20" y="56"/>
                      <a:pt x="20" y="56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7" y="62"/>
                      <a:pt x="30" y="67"/>
                      <a:pt x="30" y="71"/>
                    </a:cubicBezTo>
                    <a:cubicBezTo>
                      <a:pt x="29" y="75"/>
                      <a:pt x="25" y="78"/>
                      <a:pt x="21" y="78"/>
                    </a:cubicBezTo>
                    <a:cubicBezTo>
                      <a:pt x="21" y="78"/>
                      <a:pt x="21" y="78"/>
                      <a:pt x="20" y="78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22" y="83"/>
                      <a:pt x="22" y="83"/>
                      <a:pt x="22" y="83"/>
                    </a:cubicBezTo>
                    <a:cubicBezTo>
                      <a:pt x="27" y="84"/>
                      <a:pt x="30" y="88"/>
                      <a:pt x="30" y="92"/>
                    </a:cubicBezTo>
                    <a:cubicBezTo>
                      <a:pt x="29" y="96"/>
                      <a:pt x="26" y="99"/>
                      <a:pt x="21" y="99"/>
                    </a:cubicBezTo>
                    <a:cubicBezTo>
                      <a:pt x="21" y="99"/>
                      <a:pt x="21" y="99"/>
                      <a:pt x="20" y="99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33" y="199"/>
                      <a:pt x="33" y="199"/>
                      <a:pt x="33" y="199"/>
                    </a:cubicBezTo>
                    <a:cubicBezTo>
                      <a:pt x="33" y="7"/>
                      <a:pt x="33" y="7"/>
                      <a:pt x="33" y="7"/>
                    </a:cubicBezTo>
                    <a:lnTo>
                      <a:pt x="0" y="0"/>
                    </a:lnTo>
                    <a:close/>
                    <a:moveTo>
                      <a:pt x="15" y="124"/>
                    </a:moveTo>
                    <a:cubicBezTo>
                      <a:pt x="11" y="124"/>
                      <a:pt x="8" y="121"/>
                      <a:pt x="8" y="118"/>
                    </a:cubicBezTo>
                    <a:cubicBezTo>
                      <a:pt x="8" y="114"/>
                      <a:pt x="11" y="111"/>
                      <a:pt x="15" y="111"/>
                    </a:cubicBezTo>
                    <a:cubicBezTo>
                      <a:pt x="18" y="111"/>
                      <a:pt x="22" y="114"/>
                      <a:pt x="22" y="118"/>
                    </a:cubicBezTo>
                    <a:cubicBezTo>
                      <a:pt x="22" y="121"/>
                      <a:pt x="18" y="124"/>
                      <a:pt x="15" y="124"/>
                    </a:cubicBezTo>
                    <a:close/>
                    <a:moveTo>
                      <a:pt x="15" y="124"/>
                    </a:moveTo>
                    <a:cubicBezTo>
                      <a:pt x="15" y="124"/>
                      <a:pt x="15" y="124"/>
                      <a:pt x="15" y="124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64" name="Freeform 666">
                <a:extLst>
                  <a:ext uri="{FF2B5EF4-FFF2-40B4-BE49-F238E27FC236}">
                    <a16:creationId xmlns:a16="http://schemas.microsoft.com/office/drawing/2014/main" id="{9EB2D8C3-5524-43DB-AD65-909B795394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525943" y="6415928"/>
                <a:ext cx="165578" cy="417070"/>
              </a:xfrm>
              <a:custGeom>
                <a:avLst/>
                <a:gdLst>
                  <a:gd name="T0" fmla="*/ 0 w 106"/>
                  <a:gd name="T1" fmla="*/ 267 h 267"/>
                  <a:gd name="T2" fmla="*/ 106 w 106"/>
                  <a:gd name="T3" fmla="*/ 267 h 267"/>
                  <a:gd name="T4" fmla="*/ 106 w 106"/>
                  <a:gd name="T5" fmla="*/ 0 h 267"/>
                  <a:gd name="T6" fmla="*/ 0 w 106"/>
                  <a:gd name="T7" fmla="*/ 54 h 267"/>
                  <a:gd name="T8" fmla="*/ 0 w 106"/>
                  <a:gd name="T9" fmla="*/ 267 h 267"/>
                  <a:gd name="T10" fmla="*/ 0 w 106"/>
                  <a:gd name="T11" fmla="*/ 267 h 267"/>
                  <a:gd name="T12" fmla="*/ 0 w 106"/>
                  <a:gd name="T13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267">
                    <a:moveTo>
                      <a:pt x="0" y="267"/>
                    </a:moveTo>
                    <a:lnTo>
                      <a:pt x="106" y="267"/>
                    </a:lnTo>
                    <a:lnTo>
                      <a:pt x="106" y="0"/>
                    </a:lnTo>
                    <a:lnTo>
                      <a:pt x="0" y="54"/>
                    </a:lnTo>
                    <a:lnTo>
                      <a:pt x="0" y="267"/>
                    </a:lnTo>
                    <a:close/>
                    <a:moveTo>
                      <a:pt x="0" y="267"/>
                    </a:moveTo>
                    <a:lnTo>
                      <a:pt x="0" y="26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65" name="Freeform 667">
                <a:extLst>
                  <a:ext uri="{FF2B5EF4-FFF2-40B4-BE49-F238E27FC236}">
                    <a16:creationId xmlns:a16="http://schemas.microsoft.com/office/drawing/2014/main" id="{AA9EA30D-3B60-4113-A16F-F019EBCA64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525945" y="6415928"/>
                <a:ext cx="165578" cy="417070"/>
              </a:xfrm>
              <a:custGeom>
                <a:avLst/>
                <a:gdLst>
                  <a:gd name="T0" fmla="*/ 0 w 106"/>
                  <a:gd name="T1" fmla="*/ 267 h 267"/>
                  <a:gd name="T2" fmla="*/ 106 w 106"/>
                  <a:gd name="T3" fmla="*/ 267 h 267"/>
                  <a:gd name="T4" fmla="*/ 106 w 106"/>
                  <a:gd name="T5" fmla="*/ 0 h 267"/>
                  <a:gd name="T6" fmla="*/ 0 w 106"/>
                  <a:gd name="T7" fmla="*/ 54 h 267"/>
                  <a:gd name="T8" fmla="*/ 0 w 106"/>
                  <a:gd name="T9" fmla="*/ 267 h 267"/>
                  <a:gd name="T10" fmla="*/ 0 w 106"/>
                  <a:gd name="T11" fmla="*/ 267 h 267"/>
                  <a:gd name="T12" fmla="*/ 0 w 106"/>
                  <a:gd name="T13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267">
                    <a:moveTo>
                      <a:pt x="0" y="267"/>
                    </a:moveTo>
                    <a:lnTo>
                      <a:pt x="106" y="267"/>
                    </a:lnTo>
                    <a:lnTo>
                      <a:pt x="106" y="0"/>
                    </a:lnTo>
                    <a:lnTo>
                      <a:pt x="0" y="54"/>
                    </a:lnTo>
                    <a:lnTo>
                      <a:pt x="0" y="267"/>
                    </a:lnTo>
                    <a:moveTo>
                      <a:pt x="0" y="267"/>
                    </a:moveTo>
                    <a:lnTo>
                      <a:pt x="0" y="267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66" name="Freeform 668">
                <a:extLst>
                  <a:ext uri="{FF2B5EF4-FFF2-40B4-BE49-F238E27FC236}">
                    <a16:creationId xmlns:a16="http://schemas.microsoft.com/office/drawing/2014/main" id="{495317BE-488D-4539-A3D9-D1705CD94D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305689" y="6415928"/>
                <a:ext cx="209316" cy="417070"/>
              </a:xfrm>
              <a:custGeom>
                <a:avLst/>
                <a:gdLst>
                  <a:gd name="T0" fmla="*/ 0 w 112"/>
                  <a:gd name="T1" fmla="*/ 0 h 223"/>
                  <a:gd name="T2" fmla="*/ 0 w 112"/>
                  <a:gd name="T3" fmla="*/ 15 h 223"/>
                  <a:gd name="T4" fmla="*/ 2 w 112"/>
                  <a:gd name="T5" fmla="*/ 15 h 223"/>
                  <a:gd name="T6" fmla="*/ 101 w 112"/>
                  <a:gd name="T7" fmla="*/ 35 h 223"/>
                  <a:gd name="T8" fmla="*/ 108 w 112"/>
                  <a:gd name="T9" fmla="*/ 45 h 223"/>
                  <a:gd name="T10" fmla="*/ 100 w 112"/>
                  <a:gd name="T11" fmla="*/ 52 h 223"/>
                  <a:gd name="T12" fmla="*/ 98 w 112"/>
                  <a:gd name="T13" fmla="*/ 52 h 223"/>
                  <a:gd name="T14" fmla="*/ 0 w 112"/>
                  <a:gd name="T15" fmla="*/ 32 h 223"/>
                  <a:gd name="T16" fmla="*/ 0 w 112"/>
                  <a:gd name="T17" fmla="*/ 41 h 223"/>
                  <a:gd name="T18" fmla="*/ 1 w 112"/>
                  <a:gd name="T19" fmla="*/ 41 h 223"/>
                  <a:gd name="T20" fmla="*/ 101 w 112"/>
                  <a:gd name="T21" fmla="*/ 58 h 223"/>
                  <a:gd name="T22" fmla="*/ 108 w 112"/>
                  <a:gd name="T23" fmla="*/ 67 h 223"/>
                  <a:gd name="T24" fmla="*/ 100 w 112"/>
                  <a:gd name="T25" fmla="*/ 74 h 223"/>
                  <a:gd name="T26" fmla="*/ 98 w 112"/>
                  <a:gd name="T27" fmla="*/ 74 h 223"/>
                  <a:gd name="T28" fmla="*/ 0 w 112"/>
                  <a:gd name="T29" fmla="*/ 58 h 223"/>
                  <a:gd name="T30" fmla="*/ 0 w 112"/>
                  <a:gd name="T31" fmla="*/ 65 h 223"/>
                  <a:gd name="T32" fmla="*/ 1 w 112"/>
                  <a:gd name="T33" fmla="*/ 65 h 223"/>
                  <a:gd name="T34" fmla="*/ 101 w 112"/>
                  <a:gd name="T35" fmla="*/ 80 h 223"/>
                  <a:gd name="T36" fmla="*/ 108 w 112"/>
                  <a:gd name="T37" fmla="*/ 89 h 223"/>
                  <a:gd name="T38" fmla="*/ 100 w 112"/>
                  <a:gd name="T39" fmla="*/ 96 h 223"/>
                  <a:gd name="T40" fmla="*/ 99 w 112"/>
                  <a:gd name="T41" fmla="*/ 96 h 223"/>
                  <a:gd name="T42" fmla="*/ 0 w 112"/>
                  <a:gd name="T43" fmla="*/ 82 h 223"/>
                  <a:gd name="T44" fmla="*/ 0 w 112"/>
                  <a:gd name="T45" fmla="*/ 91 h 223"/>
                  <a:gd name="T46" fmla="*/ 1 w 112"/>
                  <a:gd name="T47" fmla="*/ 90 h 223"/>
                  <a:gd name="T48" fmla="*/ 101 w 112"/>
                  <a:gd name="T49" fmla="*/ 102 h 223"/>
                  <a:gd name="T50" fmla="*/ 108 w 112"/>
                  <a:gd name="T51" fmla="*/ 111 h 223"/>
                  <a:gd name="T52" fmla="*/ 100 w 112"/>
                  <a:gd name="T53" fmla="*/ 119 h 223"/>
                  <a:gd name="T54" fmla="*/ 99 w 112"/>
                  <a:gd name="T55" fmla="*/ 119 h 223"/>
                  <a:gd name="T56" fmla="*/ 0 w 112"/>
                  <a:gd name="T57" fmla="*/ 107 h 223"/>
                  <a:gd name="T58" fmla="*/ 0 w 112"/>
                  <a:gd name="T59" fmla="*/ 223 h 223"/>
                  <a:gd name="T60" fmla="*/ 112 w 112"/>
                  <a:gd name="T61" fmla="*/ 223 h 223"/>
                  <a:gd name="T62" fmla="*/ 112 w 112"/>
                  <a:gd name="T63" fmla="*/ 22 h 223"/>
                  <a:gd name="T64" fmla="*/ 0 w 112"/>
                  <a:gd name="T65" fmla="*/ 0 h 223"/>
                  <a:gd name="T66" fmla="*/ 93 w 112"/>
                  <a:gd name="T67" fmla="*/ 145 h 223"/>
                  <a:gd name="T68" fmla="*/ 86 w 112"/>
                  <a:gd name="T69" fmla="*/ 138 h 223"/>
                  <a:gd name="T70" fmla="*/ 93 w 112"/>
                  <a:gd name="T71" fmla="*/ 131 h 223"/>
                  <a:gd name="T72" fmla="*/ 100 w 112"/>
                  <a:gd name="T73" fmla="*/ 138 h 223"/>
                  <a:gd name="T74" fmla="*/ 93 w 112"/>
                  <a:gd name="T75" fmla="*/ 145 h 223"/>
                  <a:gd name="T76" fmla="*/ 93 w 112"/>
                  <a:gd name="T77" fmla="*/ 145 h 223"/>
                  <a:gd name="T78" fmla="*/ 93 w 112"/>
                  <a:gd name="T79" fmla="*/ 145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2" h="223">
                    <a:moveTo>
                      <a:pt x="0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1" y="15"/>
                      <a:pt x="1" y="15"/>
                      <a:pt x="2" y="1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6" y="36"/>
                      <a:pt x="109" y="41"/>
                      <a:pt x="108" y="45"/>
                    </a:cubicBezTo>
                    <a:cubicBezTo>
                      <a:pt x="107" y="49"/>
                      <a:pt x="104" y="52"/>
                      <a:pt x="100" y="52"/>
                    </a:cubicBezTo>
                    <a:cubicBezTo>
                      <a:pt x="99" y="52"/>
                      <a:pt x="99" y="52"/>
                      <a:pt x="98" y="5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101" y="58"/>
                      <a:pt x="101" y="58"/>
                      <a:pt x="101" y="58"/>
                    </a:cubicBezTo>
                    <a:cubicBezTo>
                      <a:pt x="106" y="58"/>
                      <a:pt x="109" y="63"/>
                      <a:pt x="108" y="67"/>
                    </a:cubicBezTo>
                    <a:cubicBezTo>
                      <a:pt x="107" y="71"/>
                      <a:pt x="104" y="74"/>
                      <a:pt x="100" y="74"/>
                    </a:cubicBezTo>
                    <a:cubicBezTo>
                      <a:pt x="99" y="74"/>
                      <a:pt x="99" y="74"/>
                      <a:pt x="98" y="74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1" y="65"/>
                      <a:pt x="1" y="65"/>
                    </a:cubicBezTo>
                    <a:cubicBezTo>
                      <a:pt x="101" y="80"/>
                      <a:pt x="101" y="80"/>
                      <a:pt x="101" y="80"/>
                    </a:cubicBezTo>
                    <a:cubicBezTo>
                      <a:pt x="106" y="81"/>
                      <a:pt x="109" y="85"/>
                      <a:pt x="108" y="89"/>
                    </a:cubicBezTo>
                    <a:cubicBezTo>
                      <a:pt x="107" y="94"/>
                      <a:pt x="104" y="96"/>
                      <a:pt x="100" y="96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0"/>
                      <a:pt x="1" y="90"/>
                      <a:pt x="1" y="90"/>
                    </a:cubicBezTo>
                    <a:cubicBezTo>
                      <a:pt x="101" y="102"/>
                      <a:pt x="101" y="102"/>
                      <a:pt x="101" y="102"/>
                    </a:cubicBezTo>
                    <a:cubicBezTo>
                      <a:pt x="105" y="103"/>
                      <a:pt x="109" y="107"/>
                      <a:pt x="108" y="111"/>
                    </a:cubicBezTo>
                    <a:cubicBezTo>
                      <a:pt x="108" y="116"/>
                      <a:pt x="104" y="119"/>
                      <a:pt x="100" y="119"/>
                    </a:cubicBezTo>
                    <a:cubicBezTo>
                      <a:pt x="99" y="119"/>
                      <a:pt x="99" y="119"/>
                      <a:pt x="99" y="119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112" y="223"/>
                      <a:pt x="112" y="223"/>
                      <a:pt x="112" y="223"/>
                    </a:cubicBezTo>
                    <a:cubicBezTo>
                      <a:pt x="112" y="22"/>
                      <a:pt x="112" y="22"/>
                      <a:pt x="112" y="22"/>
                    </a:cubicBezTo>
                    <a:lnTo>
                      <a:pt x="0" y="0"/>
                    </a:lnTo>
                    <a:close/>
                    <a:moveTo>
                      <a:pt x="93" y="145"/>
                    </a:moveTo>
                    <a:cubicBezTo>
                      <a:pt x="89" y="145"/>
                      <a:pt x="86" y="142"/>
                      <a:pt x="86" y="138"/>
                    </a:cubicBezTo>
                    <a:cubicBezTo>
                      <a:pt x="86" y="134"/>
                      <a:pt x="89" y="131"/>
                      <a:pt x="93" y="131"/>
                    </a:cubicBezTo>
                    <a:cubicBezTo>
                      <a:pt x="97" y="131"/>
                      <a:pt x="100" y="134"/>
                      <a:pt x="100" y="138"/>
                    </a:cubicBezTo>
                    <a:cubicBezTo>
                      <a:pt x="100" y="142"/>
                      <a:pt x="97" y="145"/>
                      <a:pt x="93" y="145"/>
                    </a:cubicBezTo>
                    <a:close/>
                    <a:moveTo>
                      <a:pt x="93" y="145"/>
                    </a:moveTo>
                    <a:cubicBezTo>
                      <a:pt x="93" y="145"/>
                      <a:pt x="93" y="145"/>
                      <a:pt x="93" y="145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19F106B9-090D-46B8-95D0-A6865B0EA991}"/>
                </a:ext>
              </a:extLst>
            </p:cNvPr>
            <p:cNvGrpSpPr/>
            <p:nvPr/>
          </p:nvGrpSpPr>
          <p:grpSpPr>
            <a:xfrm>
              <a:off x="9652596" y="2955700"/>
              <a:ext cx="351812" cy="259965"/>
              <a:chOff x="7222903" y="6415928"/>
              <a:chExt cx="468620" cy="417070"/>
            </a:xfrm>
            <a:solidFill>
              <a:srgbClr val="8891A6"/>
            </a:solidFill>
          </p:grpSpPr>
          <p:sp>
            <p:nvSpPr>
              <p:cNvPr id="159" name="Freeform 665">
                <a:extLst>
                  <a:ext uri="{FF2B5EF4-FFF2-40B4-BE49-F238E27FC236}">
                    <a16:creationId xmlns:a16="http://schemas.microsoft.com/office/drawing/2014/main" id="{F44A178B-B492-4694-BE83-61A14E68EA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222903" y="6461228"/>
                <a:ext cx="62482" cy="371770"/>
              </a:xfrm>
              <a:custGeom>
                <a:avLst/>
                <a:gdLst>
                  <a:gd name="T0" fmla="*/ 0 w 33"/>
                  <a:gd name="T1" fmla="*/ 0 h 199"/>
                  <a:gd name="T2" fmla="*/ 0 w 33"/>
                  <a:gd name="T3" fmla="*/ 15 h 199"/>
                  <a:gd name="T4" fmla="*/ 23 w 33"/>
                  <a:gd name="T5" fmla="*/ 19 h 199"/>
                  <a:gd name="T6" fmla="*/ 30 w 33"/>
                  <a:gd name="T7" fmla="*/ 29 h 199"/>
                  <a:gd name="T8" fmla="*/ 21 w 33"/>
                  <a:gd name="T9" fmla="*/ 35 h 199"/>
                  <a:gd name="T10" fmla="*/ 20 w 33"/>
                  <a:gd name="T11" fmla="*/ 35 h 199"/>
                  <a:gd name="T12" fmla="*/ 0 w 33"/>
                  <a:gd name="T13" fmla="*/ 31 h 199"/>
                  <a:gd name="T14" fmla="*/ 0 w 33"/>
                  <a:gd name="T15" fmla="*/ 37 h 199"/>
                  <a:gd name="T16" fmla="*/ 23 w 33"/>
                  <a:gd name="T17" fmla="*/ 40 h 199"/>
                  <a:gd name="T18" fmla="*/ 30 w 33"/>
                  <a:gd name="T19" fmla="*/ 50 h 199"/>
                  <a:gd name="T20" fmla="*/ 21 w 33"/>
                  <a:gd name="T21" fmla="*/ 56 h 199"/>
                  <a:gd name="T22" fmla="*/ 20 w 33"/>
                  <a:gd name="T23" fmla="*/ 56 h 199"/>
                  <a:gd name="T24" fmla="*/ 0 w 33"/>
                  <a:gd name="T25" fmla="*/ 53 h 199"/>
                  <a:gd name="T26" fmla="*/ 0 w 33"/>
                  <a:gd name="T27" fmla="*/ 59 h 199"/>
                  <a:gd name="T28" fmla="*/ 23 w 33"/>
                  <a:gd name="T29" fmla="*/ 62 h 199"/>
                  <a:gd name="T30" fmla="*/ 30 w 33"/>
                  <a:gd name="T31" fmla="*/ 71 h 199"/>
                  <a:gd name="T32" fmla="*/ 21 w 33"/>
                  <a:gd name="T33" fmla="*/ 78 h 199"/>
                  <a:gd name="T34" fmla="*/ 20 w 33"/>
                  <a:gd name="T35" fmla="*/ 78 h 199"/>
                  <a:gd name="T36" fmla="*/ 0 w 33"/>
                  <a:gd name="T37" fmla="*/ 75 h 199"/>
                  <a:gd name="T38" fmla="*/ 0 w 33"/>
                  <a:gd name="T39" fmla="*/ 81 h 199"/>
                  <a:gd name="T40" fmla="*/ 22 w 33"/>
                  <a:gd name="T41" fmla="*/ 83 h 199"/>
                  <a:gd name="T42" fmla="*/ 30 w 33"/>
                  <a:gd name="T43" fmla="*/ 92 h 199"/>
                  <a:gd name="T44" fmla="*/ 21 w 33"/>
                  <a:gd name="T45" fmla="*/ 99 h 199"/>
                  <a:gd name="T46" fmla="*/ 20 w 33"/>
                  <a:gd name="T47" fmla="*/ 99 h 199"/>
                  <a:gd name="T48" fmla="*/ 0 w 33"/>
                  <a:gd name="T49" fmla="*/ 97 h 199"/>
                  <a:gd name="T50" fmla="*/ 0 w 33"/>
                  <a:gd name="T51" fmla="*/ 199 h 199"/>
                  <a:gd name="T52" fmla="*/ 33 w 33"/>
                  <a:gd name="T53" fmla="*/ 199 h 199"/>
                  <a:gd name="T54" fmla="*/ 33 w 33"/>
                  <a:gd name="T55" fmla="*/ 7 h 199"/>
                  <a:gd name="T56" fmla="*/ 0 w 33"/>
                  <a:gd name="T57" fmla="*/ 0 h 199"/>
                  <a:gd name="T58" fmla="*/ 15 w 33"/>
                  <a:gd name="T59" fmla="*/ 124 h 199"/>
                  <a:gd name="T60" fmla="*/ 8 w 33"/>
                  <a:gd name="T61" fmla="*/ 118 h 199"/>
                  <a:gd name="T62" fmla="*/ 15 w 33"/>
                  <a:gd name="T63" fmla="*/ 111 h 199"/>
                  <a:gd name="T64" fmla="*/ 22 w 33"/>
                  <a:gd name="T65" fmla="*/ 118 h 199"/>
                  <a:gd name="T66" fmla="*/ 15 w 33"/>
                  <a:gd name="T67" fmla="*/ 124 h 199"/>
                  <a:gd name="T68" fmla="*/ 15 w 33"/>
                  <a:gd name="T69" fmla="*/ 124 h 199"/>
                  <a:gd name="T70" fmla="*/ 15 w 33"/>
                  <a:gd name="T71" fmla="*/ 12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" h="199">
                    <a:moveTo>
                      <a:pt x="0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8" y="20"/>
                      <a:pt x="30" y="24"/>
                      <a:pt x="30" y="29"/>
                    </a:cubicBezTo>
                    <a:cubicBezTo>
                      <a:pt x="29" y="32"/>
                      <a:pt x="25" y="35"/>
                      <a:pt x="21" y="35"/>
                    </a:cubicBezTo>
                    <a:cubicBezTo>
                      <a:pt x="21" y="35"/>
                      <a:pt x="20" y="35"/>
                      <a:pt x="20" y="35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7" y="41"/>
                      <a:pt x="30" y="45"/>
                      <a:pt x="30" y="50"/>
                    </a:cubicBezTo>
                    <a:cubicBezTo>
                      <a:pt x="29" y="54"/>
                      <a:pt x="25" y="56"/>
                      <a:pt x="21" y="56"/>
                    </a:cubicBezTo>
                    <a:cubicBezTo>
                      <a:pt x="21" y="56"/>
                      <a:pt x="20" y="56"/>
                      <a:pt x="20" y="56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7" y="62"/>
                      <a:pt x="30" y="67"/>
                      <a:pt x="30" y="71"/>
                    </a:cubicBezTo>
                    <a:cubicBezTo>
                      <a:pt x="29" y="75"/>
                      <a:pt x="25" y="78"/>
                      <a:pt x="21" y="78"/>
                    </a:cubicBezTo>
                    <a:cubicBezTo>
                      <a:pt x="21" y="78"/>
                      <a:pt x="21" y="78"/>
                      <a:pt x="20" y="78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22" y="83"/>
                      <a:pt x="22" y="83"/>
                      <a:pt x="22" y="83"/>
                    </a:cubicBezTo>
                    <a:cubicBezTo>
                      <a:pt x="27" y="84"/>
                      <a:pt x="30" y="88"/>
                      <a:pt x="30" y="92"/>
                    </a:cubicBezTo>
                    <a:cubicBezTo>
                      <a:pt x="29" y="96"/>
                      <a:pt x="26" y="99"/>
                      <a:pt x="21" y="99"/>
                    </a:cubicBezTo>
                    <a:cubicBezTo>
                      <a:pt x="21" y="99"/>
                      <a:pt x="21" y="99"/>
                      <a:pt x="20" y="99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33" y="199"/>
                      <a:pt x="33" y="199"/>
                      <a:pt x="33" y="199"/>
                    </a:cubicBezTo>
                    <a:cubicBezTo>
                      <a:pt x="33" y="7"/>
                      <a:pt x="33" y="7"/>
                      <a:pt x="33" y="7"/>
                    </a:cubicBezTo>
                    <a:lnTo>
                      <a:pt x="0" y="0"/>
                    </a:lnTo>
                    <a:close/>
                    <a:moveTo>
                      <a:pt x="15" y="124"/>
                    </a:moveTo>
                    <a:cubicBezTo>
                      <a:pt x="11" y="124"/>
                      <a:pt x="8" y="121"/>
                      <a:pt x="8" y="118"/>
                    </a:cubicBezTo>
                    <a:cubicBezTo>
                      <a:pt x="8" y="114"/>
                      <a:pt x="11" y="111"/>
                      <a:pt x="15" y="111"/>
                    </a:cubicBezTo>
                    <a:cubicBezTo>
                      <a:pt x="18" y="111"/>
                      <a:pt x="22" y="114"/>
                      <a:pt x="22" y="118"/>
                    </a:cubicBezTo>
                    <a:cubicBezTo>
                      <a:pt x="22" y="121"/>
                      <a:pt x="18" y="124"/>
                      <a:pt x="15" y="124"/>
                    </a:cubicBezTo>
                    <a:close/>
                    <a:moveTo>
                      <a:pt x="15" y="124"/>
                    </a:moveTo>
                    <a:cubicBezTo>
                      <a:pt x="15" y="124"/>
                      <a:pt x="15" y="124"/>
                      <a:pt x="15" y="124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60" name="Freeform 666">
                <a:extLst>
                  <a:ext uri="{FF2B5EF4-FFF2-40B4-BE49-F238E27FC236}">
                    <a16:creationId xmlns:a16="http://schemas.microsoft.com/office/drawing/2014/main" id="{4B8AA779-E14A-44DC-8498-144367C723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525943" y="6415928"/>
                <a:ext cx="165578" cy="417070"/>
              </a:xfrm>
              <a:custGeom>
                <a:avLst/>
                <a:gdLst>
                  <a:gd name="T0" fmla="*/ 0 w 106"/>
                  <a:gd name="T1" fmla="*/ 267 h 267"/>
                  <a:gd name="T2" fmla="*/ 106 w 106"/>
                  <a:gd name="T3" fmla="*/ 267 h 267"/>
                  <a:gd name="T4" fmla="*/ 106 w 106"/>
                  <a:gd name="T5" fmla="*/ 0 h 267"/>
                  <a:gd name="T6" fmla="*/ 0 w 106"/>
                  <a:gd name="T7" fmla="*/ 54 h 267"/>
                  <a:gd name="T8" fmla="*/ 0 w 106"/>
                  <a:gd name="T9" fmla="*/ 267 h 267"/>
                  <a:gd name="T10" fmla="*/ 0 w 106"/>
                  <a:gd name="T11" fmla="*/ 267 h 267"/>
                  <a:gd name="T12" fmla="*/ 0 w 106"/>
                  <a:gd name="T13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267">
                    <a:moveTo>
                      <a:pt x="0" y="267"/>
                    </a:moveTo>
                    <a:lnTo>
                      <a:pt x="106" y="267"/>
                    </a:lnTo>
                    <a:lnTo>
                      <a:pt x="106" y="0"/>
                    </a:lnTo>
                    <a:lnTo>
                      <a:pt x="0" y="54"/>
                    </a:lnTo>
                    <a:lnTo>
                      <a:pt x="0" y="267"/>
                    </a:lnTo>
                    <a:close/>
                    <a:moveTo>
                      <a:pt x="0" y="267"/>
                    </a:moveTo>
                    <a:lnTo>
                      <a:pt x="0" y="26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61" name="Freeform 667">
                <a:extLst>
                  <a:ext uri="{FF2B5EF4-FFF2-40B4-BE49-F238E27FC236}">
                    <a16:creationId xmlns:a16="http://schemas.microsoft.com/office/drawing/2014/main" id="{D7704C89-6441-430C-BE50-7A2E578C04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525945" y="6415928"/>
                <a:ext cx="165578" cy="417070"/>
              </a:xfrm>
              <a:custGeom>
                <a:avLst/>
                <a:gdLst>
                  <a:gd name="T0" fmla="*/ 0 w 106"/>
                  <a:gd name="T1" fmla="*/ 267 h 267"/>
                  <a:gd name="T2" fmla="*/ 106 w 106"/>
                  <a:gd name="T3" fmla="*/ 267 h 267"/>
                  <a:gd name="T4" fmla="*/ 106 w 106"/>
                  <a:gd name="T5" fmla="*/ 0 h 267"/>
                  <a:gd name="T6" fmla="*/ 0 w 106"/>
                  <a:gd name="T7" fmla="*/ 54 h 267"/>
                  <a:gd name="T8" fmla="*/ 0 w 106"/>
                  <a:gd name="T9" fmla="*/ 267 h 267"/>
                  <a:gd name="T10" fmla="*/ 0 w 106"/>
                  <a:gd name="T11" fmla="*/ 267 h 267"/>
                  <a:gd name="T12" fmla="*/ 0 w 106"/>
                  <a:gd name="T13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267">
                    <a:moveTo>
                      <a:pt x="0" y="267"/>
                    </a:moveTo>
                    <a:lnTo>
                      <a:pt x="106" y="267"/>
                    </a:lnTo>
                    <a:lnTo>
                      <a:pt x="106" y="0"/>
                    </a:lnTo>
                    <a:lnTo>
                      <a:pt x="0" y="54"/>
                    </a:lnTo>
                    <a:lnTo>
                      <a:pt x="0" y="267"/>
                    </a:lnTo>
                    <a:moveTo>
                      <a:pt x="0" y="267"/>
                    </a:moveTo>
                    <a:lnTo>
                      <a:pt x="0" y="267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62" name="Freeform 668">
                <a:extLst>
                  <a:ext uri="{FF2B5EF4-FFF2-40B4-BE49-F238E27FC236}">
                    <a16:creationId xmlns:a16="http://schemas.microsoft.com/office/drawing/2014/main" id="{2B5EABCB-AEA5-45D5-BD96-C0217F444D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305689" y="6415928"/>
                <a:ext cx="209316" cy="417070"/>
              </a:xfrm>
              <a:custGeom>
                <a:avLst/>
                <a:gdLst>
                  <a:gd name="T0" fmla="*/ 0 w 112"/>
                  <a:gd name="T1" fmla="*/ 0 h 223"/>
                  <a:gd name="T2" fmla="*/ 0 w 112"/>
                  <a:gd name="T3" fmla="*/ 15 h 223"/>
                  <a:gd name="T4" fmla="*/ 2 w 112"/>
                  <a:gd name="T5" fmla="*/ 15 h 223"/>
                  <a:gd name="T6" fmla="*/ 101 w 112"/>
                  <a:gd name="T7" fmla="*/ 35 h 223"/>
                  <a:gd name="T8" fmla="*/ 108 w 112"/>
                  <a:gd name="T9" fmla="*/ 45 h 223"/>
                  <a:gd name="T10" fmla="*/ 100 w 112"/>
                  <a:gd name="T11" fmla="*/ 52 h 223"/>
                  <a:gd name="T12" fmla="*/ 98 w 112"/>
                  <a:gd name="T13" fmla="*/ 52 h 223"/>
                  <a:gd name="T14" fmla="*/ 0 w 112"/>
                  <a:gd name="T15" fmla="*/ 32 h 223"/>
                  <a:gd name="T16" fmla="*/ 0 w 112"/>
                  <a:gd name="T17" fmla="*/ 41 h 223"/>
                  <a:gd name="T18" fmla="*/ 1 w 112"/>
                  <a:gd name="T19" fmla="*/ 41 h 223"/>
                  <a:gd name="T20" fmla="*/ 101 w 112"/>
                  <a:gd name="T21" fmla="*/ 58 h 223"/>
                  <a:gd name="T22" fmla="*/ 108 w 112"/>
                  <a:gd name="T23" fmla="*/ 67 h 223"/>
                  <a:gd name="T24" fmla="*/ 100 w 112"/>
                  <a:gd name="T25" fmla="*/ 74 h 223"/>
                  <a:gd name="T26" fmla="*/ 98 w 112"/>
                  <a:gd name="T27" fmla="*/ 74 h 223"/>
                  <a:gd name="T28" fmla="*/ 0 w 112"/>
                  <a:gd name="T29" fmla="*/ 58 h 223"/>
                  <a:gd name="T30" fmla="*/ 0 w 112"/>
                  <a:gd name="T31" fmla="*/ 65 h 223"/>
                  <a:gd name="T32" fmla="*/ 1 w 112"/>
                  <a:gd name="T33" fmla="*/ 65 h 223"/>
                  <a:gd name="T34" fmla="*/ 101 w 112"/>
                  <a:gd name="T35" fmla="*/ 80 h 223"/>
                  <a:gd name="T36" fmla="*/ 108 w 112"/>
                  <a:gd name="T37" fmla="*/ 89 h 223"/>
                  <a:gd name="T38" fmla="*/ 100 w 112"/>
                  <a:gd name="T39" fmla="*/ 96 h 223"/>
                  <a:gd name="T40" fmla="*/ 99 w 112"/>
                  <a:gd name="T41" fmla="*/ 96 h 223"/>
                  <a:gd name="T42" fmla="*/ 0 w 112"/>
                  <a:gd name="T43" fmla="*/ 82 h 223"/>
                  <a:gd name="T44" fmla="*/ 0 w 112"/>
                  <a:gd name="T45" fmla="*/ 91 h 223"/>
                  <a:gd name="T46" fmla="*/ 1 w 112"/>
                  <a:gd name="T47" fmla="*/ 90 h 223"/>
                  <a:gd name="T48" fmla="*/ 101 w 112"/>
                  <a:gd name="T49" fmla="*/ 102 h 223"/>
                  <a:gd name="T50" fmla="*/ 108 w 112"/>
                  <a:gd name="T51" fmla="*/ 111 h 223"/>
                  <a:gd name="T52" fmla="*/ 100 w 112"/>
                  <a:gd name="T53" fmla="*/ 119 h 223"/>
                  <a:gd name="T54" fmla="*/ 99 w 112"/>
                  <a:gd name="T55" fmla="*/ 119 h 223"/>
                  <a:gd name="T56" fmla="*/ 0 w 112"/>
                  <a:gd name="T57" fmla="*/ 107 h 223"/>
                  <a:gd name="T58" fmla="*/ 0 w 112"/>
                  <a:gd name="T59" fmla="*/ 223 h 223"/>
                  <a:gd name="T60" fmla="*/ 112 w 112"/>
                  <a:gd name="T61" fmla="*/ 223 h 223"/>
                  <a:gd name="T62" fmla="*/ 112 w 112"/>
                  <a:gd name="T63" fmla="*/ 22 h 223"/>
                  <a:gd name="T64" fmla="*/ 0 w 112"/>
                  <a:gd name="T65" fmla="*/ 0 h 223"/>
                  <a:gd name="T66" fmla="*/ 93 w 112"/>
                  <a:gd name="T67" fmla="*/ 145 h 223"/>
                  <a:gd name="T68" fmla="*/ 86 w 112"/>
                  <a:gd name="T69" fmla="*/ 138 h 223"/>
                  <a:gd name="T70" fmla="*/ 93 w 112"/>
                  <a:gd name="T71" fmla="*/ 131 h 223"/>
                  <a:gd name="T72" fmla="*/ 100 w 112"/>
                  <a:gd name="T73" fmla="*/ 138 h 223"/>
                  <a:gd name="T74" fmla="*/ 93 w 112"/>
                  <a:gd name="T75" fmla="*/ 145 h 223"/>
                  <a:gd name="T76" fmla="*/ 93 w 112"/>
                  <a:gd name="T77" fmla="*/ 145 h 223"/>
                  <a:gd name="T78" fmla="*/ 93 w 112"/>
                  <a:gd name="T79" fmla="*/ 145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2" h="223">
                    <a:moveTo>
                      <a:pt x="0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1" y="15"/>
                      <a:pt x="1" y="15"/>
                      <a:pt x="2" y="1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6" y="36"/>
                      <a:pt x="109" y="41"/>
                      <a:pt x="108" y="45"/>
                    </a:cubicBezTo>
                    <a:cubicBezTo>
                      <a:pt x="107" y="49"/>
                      <a:pt x="104" y="52"/>
                      <a:pt x="100" y="52"/>
                    </a:cubicBezTo>
                    <a:cubicBezTo>
                      <a:pt x="99" y="52"/>
                      <a:pt x="99" y="52"/>
                      <a:pt x="98" y="5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101" y="58"/>
                      <a:pt x="101" y="58"/>
                      <a:pt x="101" y="58"/>
                    </a:cubicBezTo>
                    <a:cubicBezTo>
                      <a:pt x="106" y="58"/>
                      <a:pt x="109" y="63"/>
                      <a:pt x="108" y="67"/>
                    </a:cubicBezTo>
                    <a:cubicBezTo>
                      <a:pt x="107" y="71"/>
                      <a:pt x="104" y="74"/>
                      <a:pt x="100" y="74"/>
                    </a:cubicBezTo>
                    <a:cubicBezTo>
                      <a:pt x="99" y="74"/>
                      <a:pt x="99" y="74"/>
                      <a:pt x="98" y="74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1" y="65"/>
                      <a:pt x="1" y="65"/>
                    </a:cubicBezTo>
                    <a:cubicBezTo>
                      <a:pt x="101" y="80"/>
                      <a:pt x="101" y="80"/>
                      <a:pt x="101" y="80"/>
                    </a:cubicBezTo>
                    <a:cubicBezTo>
                      <a:pt x="106" y="81"/>
                      <a:pt x="109" y="85"/>
                      <a:pt x="108" y="89"/>
                    </a:cubicBezTo>
                    <a:cubicBezTo>
                      <a:pt x="107" y="94"/>
                      <a:pt x="104" y="96"/>
                      <a:pt x="100" y="96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0"/>
                      <a:pt x="1" y="90"/>
                      <a:pt x="1" y="90"/>
                    </a:cubicBezTo>
                    <a:cubicBezTo>
                      <a:pt x="101" y="102"/>
                      <a:pt x="101" y="102"/>
                      <a:pt x="101" y="102"/>
                    </a:cubicBezTo>
                    <a:cubicBezTo>
                      <a:pt x="105" y="103"/>
                      <a:pt x="109" y="107"/>
                      <a:pt x="108" y="111"/>
                    </a:cubicBezTo>
                    <a:cubicBezTo>
                      <a:pt x="108" y="116"/>
                      <a:pt x="104" y="119"/>
                      <a:pt x="100" y="119"/>
                    </a:cubicBezTo>
                    <a:cubicBezTo>
                      <a:pt x="99" y="119"/>
                      <a:pt x="99" y="119"/>
                      <a:pt x="99" y="119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112" y="223"/>
                      <a:pt x="112" y="223"/>
                      <a:pt x="112" y="223"/>
                    </a:cubicBezTo>
                    <a:cubicBezTo>
                      <a:pt x="112" y="22"/>
                      <a:pt x="112" y="22"/>
                      <a:pt x="112" y="22"/>
                    </a:cubicBezTo>
                    <a:lnTo>
                      <a:pt x="0" y="0"/>
                    </a:lnTo>
                    <a:close/>
                    <a:moveTo>
                      <a:pt x="93" y="145"/>
                    </a:moveTo>
                    <a:cubicBezTo>
                      <a:pt x="89" y="145"/>
                      <a:pt x="86" y="142"/>
                      <a:pt x="86" y="138"/>
                    </a:cubicBezTo>
                    <a:cubicBezTo>
                      <a:pt x="86" y="134"/>
                      <a:pt x="89" y="131"/>
                      <a:pt x="93" y="131"/>
                    </a:cubicBezTo>
                    <a:cubicBezTo>
                      <a:pt x="97" y="131"/>
                      <a:pt x="100" y="134"/>
                      <a:pt x="100" y="138"/>
                    </a:cubicBezTo>
                    <a:cubicBezTo>
                      <a:pt x="100" y="142"/>
                      <a:pt x="97" y="145"/>
                      <a:pt x="93" y="145"/>
                    </a:cubicBezTo>
                    <a:close/>
                    <a:moveTo>
                      <a:pt x="93" y="145"/>
                    </a:moveTo>
                    <a:cubicBezTo>
                      <a:pt x="93" y="145"/>
                      <a:pt x="93" y="145"/>
                      <a:pt x="93" y="145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</p:grpSp>
        <p:sp>
          <p:nvSpPr>
            <p:cNvPr id="134" name="직사각형 133">
              <a:extLst>
                <a:ext uri="{FF2B5EF4-FFF2-40B4-BE49-F238E27FC236}">
                  <a16:creationId xmlns:a16="http://schemas.microsoft.com/office/drawing/2014/main" id="{5BFF4406-790F-434A-A5E1-CB29A2417093}"/>
                </a:ext>
              </a:extLst>
            </p:cNvPr>
            <p:cNvSpPr/>
            <p:nvPr/>
          </p:nvSpPr>
          <p:spPr>
            <a:xfrm>
              <a:off x="9090338" y="3112502"/>
              <a:ext cx="332592" cy="1538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12700" contourW="31750">
                <a:bevelT w="0"/>
                <a:contourClr>
                  <a:schemeClr val="bg1"/>
                </a:contourClr>
              </a:sp3d>
            </a:bodyPr>
            <a:lstStyle/>
            <a:p>
              <a:pPr algn="ctr" defTabSz="1075779" fontAlgn="ctr">
                <a:defRPr/>
              </a:pPr>
              <a:r>
                <a:rPr lang="en-US" altLang="ko-KR" sz="1000" spc="-83" dirty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AI</a:t>
              </a:r>
              <a:r>
                <a:rPr lang="ko-KR" altLang="en-US" sz="1000" spc="-83" dirty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분석</a:t>
              </a:r>
              <a:endParaRPr lang="en-US" altLang="ko-KR" sz="1000" spc="-83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1"/>
                </a:gradFill>
                <a:latin typeface="Arial" panose="020B0604020202020204" pitchFamily="34" charset="0"/>
                <a:ea typeface="에스코어 드림 4 Regular" panose="020B05030303020202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35" name="직사각형 134">
              <a:extLst>
                <a:ext uri="{FF2B5EF4-FFF2-40B4-BE49-F238E27FC236}">
                  <a16:creationId xmlns:a16="http://schemas.microsoft.com/office/drawing/2014/main" id="{444C46AC-144E-4BD2-A2BC-0F4871C141B0}"/>
                </a:ext>
              </a:extLst>
            </p:cNvPr>
            <p:cNvSpPr/>
            <p:nvPr/>
          </p:nvSpPr>
          <p:spPr>
            <a:xfrm>
              <a:off x="9585860" y="3109431"/>
              <a:ext cx="449072" cy="1538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12700" contourW="31750">
                <a:bevelT w="0"/>
                <a:contourClr>
                  <a:schemeClr val="bg1"/>
                </a:contourClr>
              </a:sp3d>
            </a:bodyPr>
            <a:lstStyle/>
            <a:p>
              <a:pPr algn="ctr" defTabSz="1075779" fontAlgn="ctr">
                <a:defRPr/>
              </a:pPr>
              <a:r>
                <a:rPr lang="ko-KR" altLang="en-US" sz="1000" spc="-83" dirty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고속연산</a:t>
              </a:r>
              <a:endParaRPr lang="en-US" altLang="ko-KR" sz="1000" spc="-83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1"/>
                </a:gradFill>
                <a:latin typeface="Arial" panose="020B0604020202020204" pitchFamily="34" charset="0"/>
                <a:ea typeface="에스코어 드림 4 Regular" panose="020B0503030302020204" pitchFamily="34" charset="-127"/>
                <a:cs typeface="Arial" panose="020B0604020202020204" pitchFamily="34" charset="0"/>
              </a:endParaRPr>
            </a:p>
          </p:txBody>
        </p:sp>
        <p:grpSp>
          <p:nvGrpSpPr>
            <p:cNvPr id="137" name="그룹 136">
              <a:extLst>
                <a:ext uri="{FF2B5EF4-FFF2-40B4-BE49-F238E27FC236}">
                  <a16:creationId xmlns:a16="http://schemas.microsoft.com/office/drawing/2014/main" id="{AB949C91-4B6E-4027-9199-A20EFC84D088}"/>
                </a:ext>
              </a:extLst>
            </p:cNvPr>
            <p:cNvGrpSpPr/>
            <p:nvPr/>
          </p:nvGrpSpPr>
          <p:grpSpPr>
            <a:xfrm>
              <a:off x="9080683" y="3260481"/>
              <a:ext cx="351812" cy="259965"/>
              <a:chOff x="7222903" y="6415928"/>
              <a:chExt cx="468620" cy="417070"/>
            </a:xfrm>
            <a:solidFill>
              <a:srgbClr val="8891A6"/>
            </a:solidFill>
          </p:grpSpPr>
          <p:sp>
            <p:nvSpPr>
              <p:cNvPr id="151" name="Freeform 665">
                <a:extLst>
                  <a:ext uri="{FF2B5EF4-FFF2-40B4-BE49-F238E27FC236}">
                    <a16:creationId xmlns:a16="http://schemas.microsoft.com/office/drawing/2014/main" id="{4564F616-C54A-4C7D-9921-C537636239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222903" y="6461228"/>
                <a:ext cx="62482" cy="371770"/>
              </a:xfrm>
              <a:custGeom>
                <a:avLst/>
                <a:gdLst>
                  <a:gd name="T0" fmla="*/ 0 w 33"/>
                  <a:gd name="T1" fmla="*/ 0 h 199"/>
                  <a:gd name="T2" fmla="*/ 0 w 33"/>
                  <a:gd name="T3" fmla="*/ 15 h 199"/>
                  <a:gd name="T4" fmla="*/ 23 w 33"/>
                  <a:gd name="T5" fmla="*/ 19 h 199"/>
                  <a:gd name="T6" fmla="*/ 30 w 33"/>
                  <a:gd name="T7" fmla="*/ 29 h 199"/>
                  <a:gd name="T8" fmla="*/ 21 w 33"/>
                  <a:gd name="T9" fmla="*/ 35 h 199"/>
                  <a:gd name="T10" fmla="*/ 20 w 33"/>
                  <a:gd name="T11" fmla="*/ 35 h 199"/>
                  <a:gd name="T12" fmla="*/ 0 w 33"/>
                  <a:gd name="T13" fmla="*/ 31 h 199"/>
                  <a:gd name="T14" fmla="*/ 0 w 33"/>
                  <a:gd name="T15" fmla="*/ 37 h 199"/>
                  <a:gd name="T16" fmla="*/ 23 w 33"/>
                  <a:gd name="T17" fmla="*/ 40 h 199"/>
                  <a:gd name="T18" fmla="*/ 30 w 33"/>
                  <a:gd name="T19" fmla="*/ 50 h 199"/>
                  <a:gd name="T20" fmla="*/ 21 w 33"/>
                  <a:gd name="T21" fmla="*/ 56 h 199"/>
                  <a:gd name="T22" fmla="*/ 20 w 33"/>
                  <a:gd name="T23" fmla="*/ 56 h 199"/>
                  <a:gd name="T24" fmla="*/ 0 w 33"/>
                  <a:gd name="T25" fmla="*/ 53 h 199"/>
                  <a:gd name="T26" fmla="*/ 0 w 33"/>
                  <a:gd name="T27" fmla="*/ 59 h 199"/>
                  <a:gd name="T28" fmla="*/ 23 w 33"/>
                  <a:gd name="T29" fmla="*/ 62 h 199"/>
                  <a:gd name="T30" fmla="*/ 30 w 33"/>
                  <a:gd name="T31" fmla="*/ 71 h 199"/>
                  <a:gd name="T32" fmla="*/ 21 w 33"/>
                  <a:gd name="T33" fmla="*/ 78 h 199"/>
                  <a:gd name="T34" fmla="*/ 20 w 33"/>
                  <a:gd name="T35" fmla="*/ 78 h 199"/>
                  <a:gd name="T36" fmla="*/ 0 w 33"/>
                  <a:gd name="T37" fmla="*/ 75 h 199"/>
                  <a:gd name="T38" fmla="*/ 0 w 33"/>
                  <a:gd name="T39" fmla="*/ 81 h 199"/>
                  <a:gd name="T40" fmla="*/ 22 w 33"/>
                  <a:gd name="T41" fmla="*/ 83 h 199"/>
                  <a:gd name="T42" fmla="*/ 30 w 33"/>
                  <a:gd name="T43" fmla="*/ 92 h 199"/>
                  <a:gd name="T44" fmla="*/ 21 w 33"/>
                  <a:gd name="T45" fmla="*/ 99 h 199"/>
                  <a:gd name="T46" fmla="*/ 20 w 33"/>
                  <a:gd name="T47" fmla="*/ 99 h 199"/>
                  <a:gd name="T48" fmla="*/ 0 w 33"/>
                  <a:gd name="T49" fmla="*/ 97 h 199"/>
                  <a:gd name="T50" fmla="*/ 0 w 33"/>
                  <a:gd name="T51" fmla="*/ 199 h 199"/>
                  <a:gd name="T52" fmla="*/ 33 w 33"/>
                  <a:gd name="T53" fmla="*/ 199 h 199"/>
                  <a:gd name="T54" fmla="*/ 33 w 33"/>
                  <a:gd name="T55" fmla="*/ 7 h 199"/>
                  <a:gd name="T56" fmla="*/ 0 w 33"/>
                  <a:gd name="T57" fmla="*/ 0 h 199"/>
                  <a:gd name="T58" fmla="*/ 15 w 33"/>
                  <a:gd name="T59" fmla="*/ 124 h 199"/>
                  <a:gd name="T60" fmla="*/ 8 w 33"/>
                  <a:gd name="T61" fmla="*/ 118 h 199"/>
                  <a:gd name="T62" fmla="*/ 15 w 33"/>
                  <a:gd name="T63" fmla="*/ 111 h 199"/>
                  <a:gd name="T64" fmla="*/ 22 w 33"/>
                  <a:gd name="T65" fmla="*/ 118 h 199"/>
                  <a:gd name="T66" fmla="*/ 15 w 33"/>
                  <a:gd name="T67" fmla="*/ 124 h 199"/>
                  <a:gd name="T68" fmla="*/ 15 w 33"/>
                  <a:gd name="T69" fmla="*/ 124 h 199"/>
                  <a:gd name="T70" fmla="*/ 15 w 33"/>
                  <a:gd name="T71" fmla="*/ 12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" h="199">
                    <a:moveTo>
                      <a:pt x="0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8" y="20"/>
                      <a:pt x="30" y="24"/>
                      <a:pt x="30" y="29"/>
                    </a:cubicBezTo>
                    <a:cubicBezTo>
                      <a:pt x="29" y="32"/>
                      <a:pt x="25" y="35"/>
                      <a:pt x="21" y="35"/>
                    </a:cubicBezTo>
                    <a:cubicBezTo>
                      <a:pt x="21" y="35"/>
                      <a:pt x="20" y="35"/>
                      <a:pt x="20" y="35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7" y="41"/>
                      <a:pt x="30" y="45"/>
                      <a:pt x="30" y="50"/>
                    </a:cubicBezTo>
                    <a:cubicBezTo>
                      <a:pt x="29" y="54"/>
                      <a:pt x="25" y="56"/>
                      <a:pt x="21" y="56"/>
                    </a:cubicBezTo>
                    <a:cubicBezTo>
                      <a:pt x="21" y="56"/>
                      <a:pt x="20" y="56"/>
                      <a:pt x="20" y="56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7" y="62"/>
                      <a:pt x="30" y="67"/>
                      <a:pt x="30" y="71"/>
                    </a:cubicBezTo>
                    <a:cubicBezTo>
                      <a:pt x="29" y="75"/>
                      <a:pt x="25" y="78"/>
                      <a:pt x="21" y="78"/>
                    </a:cubicBezTo>
                    <a:cubicBezTo>
                      <a:pt x="21" y="78"/>
                      <a:pt x="21" y="78"/>
                      <a:pt x="20" y="78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22" y="83"/>
                      <a:pt x="22" y="83"/>
                      <a:pt x="22" y="83"/>
                    </a:cubicBezTo>
                    <a:cubicBezTo>
                      <a:pt x="27" y="84"/>
                      <a:pt x="30" y="88"/>
                      <a:pt x="30" y="92"/>
                    </a:cubicBezTo>
                    <a:cubicBezTo>
                      <a:pt x="29" y="96"/>
                      <a:pt x="26" y="99"/>
                      <a:pt x="21" y="99"/>
                    </a:cubicBezTo>
                    <a:cubicBezTo>
                      <a:pt x="21" y="99"/>
                      <a:pt x="21" y="99"/>
                      <a:pt x="20" y="99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33" y="199"/>
                      <a:pt x="33" y="199"/>
                      <a:pt x="33" y="199"/>
                    </a:cubicBezTo>
                    <a:cubicBezTo>
                      <a:pt x="33" y="7"/>
                      <a:pt x="33" y="7"/>
                      <a:pt x="33" y="7"/>
                    </a:cubicBezTo>
                    <a:lnTo>
                      <a:pt x="0" y="0"/>
                    </a:lnTo>
                    <a:close/>
                    <a:moveTo>
                      <a:pt x="15" y="124"/>
                    </a:moveTo>
                    <a:cubicBezTo>
                      <a:pt x="11" y="124"/>
                      <a:pt x="8" y="121"/>
                      <a:pt x="8" y="118"/>
                    </a:cubicBezTo>
                    <a:cubicBezTo>
                      <a:pt x="8" y="114"/>
                      <a:pt x="11" y="111"/>
                      <a:pt x="15" y="111"/>
                    </a:cubicBezTo>
                    <a:cubicBezTo>
                      <a:pt x="18" y="111"/>
                      <a:pt x="22" y="114"/>
                      <a:pt x="22" y="118"/>
                    </a:cubicBezTo>
                    <a:cubicBezTo>
                      <a:pt x="22" y="121"/>
                      <a:pt x="18" y="124"/>
                      <a:pt x="15" y="124"/>
                    </a:cubicBezTo>
                    <a:close/>
                    <a:moveTo>
                      <a:pt x="15" y="124"/>
                    </a:moveTo>
                    <a:cubicBezTo>
                      <a:pt x="15" y="124"/>
                      <a:pt x="15" y="124"/>
                      <a:pt x="15" y="124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52" name="Freeform 666">
                <a:extLst>
                  <a:ext uri="{FF2B5EF4-FFF2-40B4-BE49-F238E27FC236}">
                    <a16:creationId xmlns:a16="http://schemas.microsoft.com/office/drawing/2014/main" id="{B71BFBDC-9A16-4244-9CC9-8084CC67D4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525943" y="6415928"/>
                <a:ext cx="165578" cy="417070"/>
              </a:xfrm>
              <a:custGeom>
                <a:avLst/>
                <a:gdLst>
                  <a:gd name="T0" fmla="*/ 0 w 106"/>
                  <a:gd name="T1" fmla="*/ 267 h 267"/>
                  <a:gd name="T2" fmla="*/ 106 w 106"/>
                  <a:gd name="T3" fmla="*/ 267 h 267"/>
                  <a:gd name="T4" fmla="*/ 106 w 106"/>
                  <a:gd name="T5" fmla="*/ 0 h 267"/>
                  <a:gd name="T6" fmla="*/ 0 w 106"/>
                  <a:gd name="T7" fmla="*/ 54 h 267"/>
                  <a:gd name="T8" fmla="*/ 0 w 106"/>
                  <a:gd name="T9" fmla="*/ 267 h 267"/>
                  <a:gd name="T10" fmla="*/ 0 w 106"/>
                  <a:gd name="T11" fmla="*/ 267 h 267"/>
                  <a:gd name="T12" fmla="*/ 0 w 106"/>
                  <a:gd name="T13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267">
                    <a:moveTo>
                      <a:pt x="0" y="267"/>
                    </a:moveTo>
                    <a:lnTo>
                      <a:pt x="106" y="267"/>
                    </a:lnTo>
                    <a:lnTo>
                      <a:pt x="106" y="0"/>
                    </a:lnTo>
                    <a:lnTo>
                      <a:pt x="0" y="54"/>
                    </a:lnTo>
                    <a:lnTo>
                      <a:pt x="0" y="267"/>
                    </a:lnTo>
                    <a:close/>
                    <a:moveTo>
                      <a:pt x="0" y="267"/>
                    </a:moveTo>
                    <a:lnTo>
                      <a:pt x="0" y="26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53" name="Freeform 667">
                <a:extLst>
                  <a:ext uri="{FF2B5EF4-FFF2-40B4-BE49-F238E27FC236}">
                    <a16:creationId xmlns:a16="http://schemas.microsoft.com/office/drawing/2014/main" id="{5CF7656F-50F3-4470-A8F4-010006347A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525945" y="6415928"/>
                <a:ext cx="165578" cy="417070"/>
              </a:xfrm>
              <a:custGeom>
                <a:avLst/>
                <a:gdLst>
                  <a:gd name="T0" fmla="*/ 0 w 106"/>
                  <a:gd name="T1" fmla="*/ 267 h 267"/>
                  <a:gd name="T2" fmla="*/ 106 w 106"/>
                  <a:gd name="T3" fmla="*/ 267 h 267"/>
                  <a:gd name="T4" fmla="*/ 106 w 106"/>
                  <a:gd name="T5" fmla="*/ 0 h 267"/>
                  <a:gd name="T6" fmla="*/ 0 w 106"/>
                  <a:gd name="T7" fmla="*/ 54 h 267"/>
                  <a:gd name="T8" fmla="*/ 0 w 106"/>
                  <a:gd name="T9" fmla="*/ 267 h 267"/>
                  <a:gd name="T10" fmla="*/ 0 w 106"/>
                  <a:gd name="T11" fmla="*/ 267 h 267"/>
                  <a:gd name="T12" fmla="*/ 0 w 106"/>
                  <a:gd name="T13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267">
                    <a:moveTo>
                      <a:pt x="0" y="267"/>
                    </a:moveTo>
                    <a:lnTo>
                      <a:pt x="106" y="267"/>
                    </a:lnTo>
                    <a:lnTo>
                      <a:pt x="106" y="0"/>
                    </a:lnTo>
                    <a:lnTo>
                      <a:pt x="0" y="54"/>
                    </a:lnTo>
                    <a:lnTo>
                      <a:pt x="0" y="267"/>
                    </a:lnTo>
                    <a:moveTo>
                      <a:pt x="0" y="267"/>
                    </a:moveTo>
                    <a:lnTo>
                      <a:pt x="0" y="267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54" name="Freeform 668">
                <a:extLst>
                  <a:ext uri="{FF2B5EF4-FFF2-40B4-BE49-F238E27FC236}">
                    <a16:creationId xmlns:a16="http://schemas.microsoft.com/office/drawing/2014/main" id="{93E8FD44-7B07-45F5-B009-B6F903A869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305689" y="6415928"/>
                <a:ext cx="209316" cy="417070"/>
              </a:xfrm>
              <a:custGeom>
                <a:avLst/>
                <a:gdLst>
                  <a:gd name="T0" fmla="*/ 0 w 112"/>
                  <a:gd name="T1" fmla="*/ 0 h 223"/>
                  <a:gd name="T2" fmla="*/ 0 w 112"/>
                  <a:gd name="T3" fmla="*/ 15 h 223"/>
                  <a:gd name="T4" fmla="*/ 2 w 112"/>
                  <a:gd name="T5" fmla="*/ 15 h 223"/>
                  <a:gd name="T6" fmla="*/ 101 w 112"/>
                  <a:gd name="T7" fmla="*/ 35 h 223"/>
                  <a:gd name="T8" fmla="*/ 108 w 112"/>
                  <a:gd name="T9" fmla="*/ 45 h 223"/>
                  <a:gd name="T10" fmla="*/ 100 w 112"/>
                  <a:gd name="T11" fmla="*/ 52 h 223"/>
                  <a:gd name="T12" fmla="*/ 98 w 112"/>
                  <a:gd name="T13" fmla="*/ 52 h 223"/>
                  <a:gd name="T14" fmla="*/ 0 w 112"/>
                  <a:gd name="T15" fmla="*/ 32 h 223"/>
                  <a:gd name="T16" fmla="*/ 0 w 112"/>
                  <a:gd name="T17" fmla="*/ 41 h 223"/>
                  <a:gd name="T18" fmla="*/ 1 w 112"/>
                  <a:gd name="T19" fmla="*/ 41 h 223"/>
                  <a:gd name="T20" fmla="*/ 101 w 112"/>
                  <a:gd name="T21" fmla="*/ 58 h 223"/>
                  <a:gd name="T22" fmla="*/ 108 w 112"/>
                  <a:gd name="T23" fmla="*/ 67 h 223"/>
                  <a:gd name="T24" fmla="*/ 100 w 112"/>
                  <a:gd name="T25" fmla="*/ 74 h 223"/>
                  <a:gd name="T26" fmla="*/ 98 w 112"/>
                  <a:gd name="T27" fmla="*/ 74 h 223"/>
                  <a:gd name="T28" fmla="*/ 0 w 112"/>
                  <a:gd name="T29" fmla="*/ 58 h 223"/>
                  <a:gd name="T30" fmla="*/ 0 w 112"/>
                  <a:gd name="T31" fmla="*/ 65 h 223"/>
                  <a:gd name="T32" fmla="*/ 1 w 112"/>
                  <a:gd name="T33" fmla="*/ 65 h 223"/>
                  <a:gd name="T34" fmla="*/ 101 w 112"/>
                  <a:gd name="T35" fmla="*/ 80 h 223"/>
                  <a:gd name="T36" fmla="*/ 108 w 112"/>
                  <a:gd name="T37" fmla="*/ 89 h 223"/>
                  <a:gd name="T38" fmla="*/ 100 w 112"/>
                  <a:gd name="T39" fmla="*/ 96 h 223"/>
                  <a:gd name="T40" fmla="*/ 99 w 112"/>
                  <a:gd name="T41" fmla="*/ 96 h 223"/>
                  <a:gd name="T42" fmla="*/ 0 w 112"/>
                  <a:gd name="T43" fmla="*/ 82 h 223"/>
                  <a:gd name="T44" fmla="*/ 0 w 112"/>
                  <a:gd name="T45" fmla="*/ 91 h 223"/>
                  <a:gd name="T46" fmla="*/ 1 w 112"/>
                  <a:gd name="T47" fmla="*/ 90 h 223"/>
                  <a:gd name="T48" fmla="*/ 101 w 112"/>
                  <a:gd name="T49" fmla="*/ 102 h 223"/>
                  <a:gd name="T50" fmla="*/ 108 w 112"/>
                  <a:gd name="T51" fmla="*/ 111 h 223"/>
                  <a:gd name="T52" fmla="*/ 100 w 112"/>
                  <a:gd name="T53" fmla="*/ 119 h 223"/>
                  <a:gd name="T54" fmla="*/ 99 w 112"/>
                  <a:gd name="T55" fmla="*/ 119 h 223"/>
                  <a:gd name="T56" fmla="*/ 0 w 112"/>
                  <a:gd name="T57" fmla="*/ 107 h 223"/>
                  <a:gd name="T58" fmla="*/ 0 w 112"/>
                  <a:gd name="T59" fmla="*/ 223 h 223"/>
                  <a:gd name="T60" fmla="*/ 112 w 112"/>
                  <a:gd name="T61" fmla="*/ 223 h 223"/>
                  <a:gd name="T62" fmla="*/ 112 w 112"/>
                  <a:gd name="T63" fmla="*/ 22 h 223"/>
                  <a:gd name="T64" fmla="*/ 0 w 112"/>
                  <a:gd name="T65" fmla="*/ 0 h 223"/>
                  <a:gd name="T66" fmla="*/ 93 w 112"/>
                  <a:gd name="T67" fmla="*/ 145 h 223"/>
                  <a:gd name="T68" fmla="*/ 86 w 112"/>
                  <a:gd name="T69" fmla="*/ 138 h 223"/>
                  <a:gd name="T70" fmla="*/ 93 w 112"/>
                  <a:gd name="T71" fmla="*/ 131 h 223"/>
                  <a:gd name="T72" fmla="*/ 100 w 112"/>
                  <a:gd name="T73" fmla="*/ 138 h 223"/>
                  <a:gd name="T74" fmla="*/ 93 w 112"/>
                  <a:gd name="T75" fmla="*/ 145 h 223"/>
                  <a:gd name="T76" fmla="*/ 93 w 112"/>
                  <a:gd name="T77" fmla="*/ 145 h 223"/>
                  <a:gd name="T78" fmla="*/ 93 w 112"/>
                  <a:gd name="T79" fmla="*/ 145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2" h="223">
                    <a:moveTo>
                      <a:pt x="0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1" y="15"/>
                      <a:pt x="1" y="15"/>
                      <a:pt x="2" y="1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6" y="36"/>
                      <a:pt x="109" y="41"/>
                      <a:pt x="108" y="45"/>
                    </a:cubicBezTo>
                    <a:cubicBezTo>
                      <a:pt x="107" y="49"/>
                      <a:pt x="104" y="52"/>
                      <a:pt x="100" y="52"/>
                    </a:cubicBezTo>
                    <a:cubicBezTo>
                      <a:pt x="99" y="52"/>
                      <a:pt x="99" y="52"/>
                      <a:pt x="98" y="5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101" y="58"/>
                      <a:pt x="101" y="58"/>
                      <a:pt x="101" y="58"/>
                    </a:cubicBezTo>
                    <a:cubicBezTo>
                      <a:pt x="106" y="58"/>
                      <a:pt x="109" y="63"/>
                      <a:pt x="108" y="67"/>
                    </a:cubicBezTo>
                    <a:cubicBezTo>
                      <a:pt x="107" y="71"/>
                      <a:pt x="104" y="74"/>
                      <a:pt x="100" y="74"/>
                    </a:cubicBezTo>
                    <a:cubicBezTo>
                      <a:pt x="99" y="74"/>
                      <a:pt x="99" y="74"/>
                      <a:pt x="98" y="74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1" y="65"/>
                      <a:pt x="1" y="65"/>
                    </a:cubicBezTo>
                    <a:cubicBezTo>
                      <a:pt x="101" y="80"/>
                      <a:pt x="101" y="80"/>
                      <a:pt x="101" y="80"/>
                    </a:cubicBezTo>
                    <a:cubicBezTo>
                      <a:pt x="106" y="81"/>
                      <a:pt x="109" y="85"/>
                      <a:pt x="108" y="89"/>
                    </a:cubicBezTo>
                    <a:cubicBezTo>
                      <a:pt x="107" y="94"/>
                      <a:pt x="104" y="96"/>
                      <a:pt x="100" y="96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0"/>
                      <a:pt x="1" y="90"/>
                      <a:pt x="1" y="90"/>
                    </a:cubicBezTo>
                    <a:cubicBezTo>
                      <a:pt x="101" y="102"/>
                      <a:pt x="101" y="102"/>
                      <a:pt x="101" y="102"/>
                    </a:cubicBezTo>
                    <a:cubicBezTo>
                      <a:pt x="105" y="103"/>
                      <a:pt x="109" y="107"/>
                      <a:pt x="108" y="111"/>
                    </a:cubicBezTo>
                    <a:cubicBezTo>
                      <a:pt x="108" y="116"/>
                      <a:pt x="104" y="119"/>
                      <a:pt x="100" y="119"/>
                    </a:cubicBezTo>
                    <a:cubicBezTo>
                      <a:pt x="99" y="119"/>
                      <a:pt x="99" y="119"/>
                      <a:pt x="99" y="119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112" y="223"/>
                      <a:pt x="112" y="223"/>
                      <a:pt x="112" y="223"/>
                    </a:cubicBezTo>
                    <a:cubicBezTo>
                      <a:pt x="112" y="22"/>
                      <a:pt x="112" y="22"/>
                      <a:pt x="112" y="22"/>
                    </a:cubicBezTo>
                    <a:lnTo>
                      <a:pt x="0" y="0"/>
                    </a:lnTo>
                    <a:close/>
                    <a:moveTo>
                      <a:pt x="93" y="145"/>
                    </a:moveTo>
                    <a:cubicBezTo>
                      <a:pt x="89" y="145"/>
                      <a:pt x="86" y="142"/>
                      <a:pt x="86" y="138"/>
                    </a:cubicBezTo>
                    <a:cubicBezTo>
                      <a:pt x="86" y="134"/>
                      <a:pt x="89" y="131"/>
                      <a:pt x="93" y="131"/>
                    </a:cubicBezTo>
                    <a:cubicBezTo>
                      <a:pt x="97" y="131"/>
                      <a:pt x="100" y="134"/>
                      <a:pt x="100" y="138"/>
                    </a:cubicBezTo>
                    <a:cubicBezTo>
                      <a:pt x="100" y="142"/>
                      <a:pt x="97" y="145"/>
                      <a:pt x="93" y="145"/>
                    </a:cubicBezTo>
                    <a:close/>
                    <a:moveTo>
                      <a:pt x="93" y="145"/>
                    </a:moveTo>
                    <a:cubicBezTo>
                      <a:pt x="93" y="145"/>
                      <a:pt x="93" y="145"/>
                      <a:pt x="93" y="145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</p:grpSp>
        <p:grpSp>
          <p:nvGrpSpPr>
            <p:cNvPr id="138" name="그룹 137">
              <a:extLst>
                <a:ext uri="{FF2B5EF4-FFF2-40B4-BE49-F238E27FC236}">
                  <a16:creationId xmlns:a16="http://schemas.microsoft.com/office/drawing/2014/main" id="{A01C1163-3ECB-41BB-BAED-38B12B4389DC}"/>
                </a:ext>
              </a:extLst>
            </p:cNvPr>
            <p:cNvGrpSpPr/>
            <p:nvPr/>
          </p:nvGrpSpPr>
          <p:grpSpPr>
            <a:xfrm>
              <a:off x="9652597" y="3260481"/>
              <a:ext cx="351812" cy="259965"/>
              <a:chOff x="7222903" y="6415928"/>
              <a:chExt cx="468620" cy="417070"/>
            </a:xfrm>
            <a:solidFill>
              <a:srgbClr val="8891A6"/>
            </a:solidFill>
          </p:grpSpPr>
          <p:sp>
            <p:nvSpPr>
              <p:cNvPr id="147" name="Freeform 665">
                <a:extLst>
                  <a:ext uri="{FF2B5EF4-FFF2-40B4-BE49-F238E27FC236}">
                    <a16:creationId xmlns:a16="http://schemas.microsoft.com/office/drawing/2014/main" id="{63DF16E6-CB24-4D9F-987E-CFEA3CEA65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222903" y="6461228"/>
                <a:ext cx="62482" cy="371770"/>
              </a:xfrm>
              <a:custGeom>
                <a:avLst/>
                <a:gdLst>
                  <a:gd name="T0" fmla="*/ 0 w 33"/>
                  <a:gd name="T1" fmla="*/ 0 h 199"/>
                  <a:gd name="T2" fmla="*/ 0 w 33"/>
                  <a:gd name="T3" fmla="*/ 15 h 199"/>
                  <a:gd name="T4" fmla="*/ 23 w 33"/>
                  <a:gd name="T5" fmla="*/ 19 h 199"/>
                  <a:gd name="T6" fmla="*/ 30 w 33"/>
                  <a:gd name="T7" fmla="*/ 29 h 199"/>
                  <a:gd name="T8" fmla="*/ 21 w 33"/>
                  <a:gd name="T9" fmla="*/ 35 h 199"/>
                  <a:gd name="T10" fmla="*/ 20 w 33"/>
                  <a:gd name="T11" fmla="*/ 35 h 199"/>
                  <a:gd name="T12" fmla="*/ 0 w 33"/>
                  <a:gd name="T13" fmla="*/ 31 h 199"/>
                  <a:gd name="T14" fmla="*/ 0 w 33"/>
                  <a:gd name="T15" fmla="*/ 37 h 199"/>
                  <a:gd name="T16" fmla="*/ 23 w 33"/>
                  <a:gd name="T17" fmla="*/ 40 h 199"/>
                  <a:gd name="T18" fmla="*/ 30 w 33"/>
                  <a:gd name="T19" fmla="*/ 50 h 199"/>
                  <a:gd name="T20" fmla="*/ 21 w 33"/>
                  <a:gd name="T21" fmla="*/ 56 h 199"/>
                  <a:gd name="T22" fmla="*/ 20 w 33"/>
                  <a:gd name="T23" fmla="*/ 56 h 199"/>
                  <a:gd name="T24" fmla="*/ 0 w 33"/>
                  <a:gd name="T25" fmla="*/ 53 h 199"/>
                  <a:gd name="T26" fmla="*/ 0 w 33"/>
                  <a:gd name="T27" fmla="*/ 59 h 199"/>
                  <a:gd name="T28" fmla="*/ 23 w 33"/>
                  <a:gd name="T29" fmla="*/ 62 h 199"/>
                  <a:gd name="T30" fmla="*/ 30 w 33"/>
                  <a:gd name="T31" fmla="*/ 71 h 199"/>
                  <a:gd name="T32" fmla="*/ 21 w 33"/>
                  <a:gd name="T33" fmla="*/ 78 h 199"/>
                  <a:gd name="T34" fmla="*/ 20 w 33"/>
                  <a:gd name="T35" fmla="*/ 78 h 199"/>
                  <a:gd name="T36" fmla="*/ 0 w 33"/>
                  <a:gd name="T37" fmla="*/ 75 h 199"/>
                  <a:gd name="T38" fmla="*/ 0 w 33"/>
                  <a:gd name="T39" fmla="*/ 81 h 199"/>
                  <a:gd name="T40" fmla="*/ 22 w 33"/>
                  <a:gd name="T41" fmla="*/ 83 h 199"/>
                  <a:gd name="T42" fmla="*/ 30 w 33"/>
                  <a:gd name="T43" fmla="*/ 92 h 199"/>
                  <a:gd name="T44" fmla="*/ 21 w 33"/>
                  <a:gd name="T45" fmla="*/ 99 h 199"/>
                  <a:gd name="T46" fmla="*/ 20 w 33"/>
                  <a:gd name="T47" fmla="*/ 99 h 199"/>
                  <a:gd name="T48" fmla="*/ 0 w 33"/>
                  <a:gd name="T49" fmla="*/ 97 h 199"/>
                  <a:gd name="T50" fmla="*/ 0 w 33"/>
                  <a:gd name="T51" fmla="*/ 199 h 199"/>
                  <a:gd name="T52" fmla="*/ 33 w 33"/>
                  <a:gd name="T53" fmla="*/ 199 h 199"/>
                  <a:gd name="T54" fmla="*/ 33 w 33"/>
                  <a:gd name="T55" fmla="*/ 7 h 199"/>
                  <a:gd name="T56" fmla="*/ 0 w 33"/>
                  <a:gd name="T57" fmla="*/ 0 h 199"/>
                  <a:gd name="T58" fmla="*/ 15 w 33"/>
                  <a:gd name="T59" fmla="*/ 124 h 199"/>
                  <a:gd name="T60" fmla="*/ 8 w 33"/>
                  <a:gd name="T61" fmla="*/ 118 h 199"/>
                  <a:gd name="T62" fmla="*/ 15 w 33"/>
                  <a:gd name="T63" fmla="*/ 111 h 199"/>
                  <a:gd name="T64" fmla="*/ 22 w 33"/>
                  <a:gd name="T65" fmla="*/ 118 h 199"/>
                  <a:gd name="T66" fmla="*/ 15 w 33"/>
                  <a:gd name="T67" fmla="*/ 124 h 199"/>
                  <a:gd name="T68" fmla="*/ 15 w 33"/>
                  <a:gd name="T69" fmla="*/ 124 h 199"/>
                  <a:gd name="T70" fmla="*/ 15 w 33"/>
                  <a:gd name="T71" fmla="*/ 12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" h="199">
                    <a:moveTo>
                      <a:pt x="0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8" y="20"/>
                      <a:pt x="30" y="24"/>
                      <a:pt x="30" y="29"/>
                    </a:cubicBezTo>
                    <a:cubicBezTo>
                      <a:pt x="29" y="32"/>
                      <a:pt x="25" y="35"/>
                      <a:pt x="21" y="35"/>
                    </a:cubicBezTo>
                    <a:cubicBezTo>
                      <a:pt x="21" y="35"/>
                      <a:pt x="20" y="35"/>
                      <a:pt x="20" y="35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7" y="41"/>
                      <a:pt x="30" y="45"/>
                      <a:pt x="30" y="50"/>
                    </a:cubicBezTo>
                    <a:cubicBezTo>
                      <a:pt x="29" y="54"/>
                      <a:pt x="25" y="56"/>
                      <a:pt x="21" y="56"/>
                    </a:cubicBezTo>
                    <a:cubicBezTo>
                      <a:pt x="21" y="56"/>
                      <a:pt x="20" y="56"/>
                      <a:pt x="20" y="56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7" y="62"/>
                      <a:pt x="30" y="67"/>
                      <a:pt x="30" y="71"/>
                    </a:cubicBezTo>
                    <a:cubicBezTo>
                      <a:pt x="29" y="75"/>
                      <a:pt x="25" y="78"/>
                      <a:pt x="21" y="78"/>
                    </a:cubicBezTo>
                    <a:cubicBezTo>
                      <a:pt x="21" y="78"/>
                      <a:pt x="21" y="78"/>
                      <a:pt x="20" y="78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22" y="83"/>
                      <a:pt x="22" y="83"/>
                      <a:pt x="22" y="83"/>
                    </a:cubicBezTo>
                    <a:cubicBezTo>
                      <a:pt x="27" y="84"/>
                      <a:pt x="30" y="88"/>
                      <a:pt x="30" y="92"/>
                    </a:cubicBezTo>
                    <a:cubicBezTo>
                      <a:pt x="29" y="96"/>
                      <a:pt x="26" y="99"/>
                      <a:pt x="21" y="99"/>
                    </a:cubicBezTo>
                    <a:cubicBezTo>
                      <a:pt x="21" y="99"/>
                      <a:pt x="21" y="99"/>
                      <a:pt x="20" y="99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33" y="199"/>
                      <a:pt x="33" y="199"/>
                      <a:pt x="33" y="199"/>
                    </a:cubicBezTo>
                    <a:cubicBezTo>
                      <a:pt x="33" y="7"/>
                      <a:pt x="33" y="7"/>
                      <a:pt x="33" y="7"/>
                    </a:cubicBezTo>
                    <a:lnTo>
                      <a:pt x="0" y="0"/>
                    </a:lnTo>
                    <a:close/>
                    <a:moveTo>
                      <a:pt x="15" y="124"/>
                    </a:moveTo>
                    <a:cubicBezTo>
                      <a:pt x="11" y="124"/>
                      <a:pt x="8" y="121"/>
                      <a:pt x="8" y="118"/>
                    </a:cubicBezTo>
                    <a:cubicBezTo>
                      <a:pt x="8" y="114"/>
                      <a:pt x="11" y="111"/>
                      <a:pt x="15" y="111"/>
                    </a:cubicBezTo>
                    <a:cubicBezTo>
                      <a:pt x="18" y="111"/>
                      <a:pt x="22" y="114"/>
                      <a:pt x="22" y="118"/>
                    </a:cubicBezTo>
                    <a:cubicBezTo>
                      <a:pt x="22" y="121"/>
                      <a:pt x="18" y="124"/>
                      <a:pt x="15" y="124"/>
                    </a:cubicBezTo>
                    <a:close/>
                    <a:moveTo>
                      <a:pt x="15" y="124"/>
                    </a:moveTo>
                    <a:cubicBezTo>
                      <a:pt x="15" y="124"/>
                      <a:pt x="15" y="124"/>
                      <a:pt x="15" y="124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48" name="Freeform 666">
                <a:extLst>
                  <a:ext uri="{FF2B5EF4-FFF2-40B4-BE49-F238E27FC236}">
                    <a16:creationId xmlns:a16="http://schemas.microsoft.com/office/drawing/2014/main" id="{853563A8-CBE8-4873-9A28-DA1D700576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525943" y="6415928"/>
                <a:ext cx="165578" cy="417070"/>
              </a:xfrm>
              <a:custGeom>
                <a:avLst/>
                <a:gdLst>
                  <a:gd name="T0" fmla="*/ 0 w 106"/>
                  <a:gd name="T1" fmla="*/ 267 h 267"/>
                  <a:gd name="T2" fmla="*/ 106 w 106"/>
                  <a:gd name="T3" fmla="*/ 267 h 267"/>
                  <a:gd name="T4" fmla="*/ 106 w 106"/>
                  <a:gd name="T5" fmla="*/ 0 h 267"/>
                  <a:gd name="T6" fmla="*/ 0 w 106"/>
                  <a:gd name="T7" fmla="*/ 54 h 267"/>
                  <a:gd name="T8" fmla="*/ 0 w 106"/>
                  <a:gd name="T9" fmla="*/ 267 h 267"/>
                  <a:gd name="T10" fmla="*/ 0 w 106"/>
                  <a:gd name="T11" fmla="*/ 267 h 267"/>
                  <a:gd name="T12" fmla="*/ 0 w 106"/>
                  <a:gd name="T13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267">
                    <a:moveTo>
                      <a:pt x="0" y="267"/>
                    </a:moveTo>
                    <a:lnTo>
                      <a:pt x="106" y="267"/>
                    </a:lnTo>
                    <a:lnTo>
                      <a:pt x="106" y="0"/>
                    </a:lnTo>
                    <a:lnTo>
                      <a:pt x="0" y="54"/>
                    </a:lnTo>
                    <a:lnTo>
                      <a:pt x="0" y="267"/>
                    </a:lnTo>
                    <a:close/>
                    <a:moveTo>
                      <a:pt x="0" y="267"/>
                    </a:moveTo>
                    <a:lnTo>
                      <a:pt x="0" y="26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49" name="Freeform 667">
                <a:extLst>
                  <a:ext uri="{FF2B5EF4-FFF2-40B4-BE49-F238E27FC236}">
                    <a16:creationId xmlns:a16="http://schemas.microsoft.com/office/drawing/2014/main" id="{97A98375-9D71-4383-812E-67D365F3A7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525945" y="6415928"/>
                <a:ext cx="165578" cy="417070"/>
              </a:xfrm>
              <a:custGeom>
                <a:avLst/>
                <a:gdLst>
                  <a:gd name="T0" fmla="*/ 0 w 106"/>
                  <a:gd name="T1" fmla="*/ 267 h 267"/>
                  <a:gd name="T2" fmla="*/ 106 w 106"/>
                  <a:gd name="T3" fmla="*/ 267 h 267"/>
                  <a:gd name="T4" fmla="*/ 106 w 106"/>
                  <a:gd name="T5" fmla="*/ 0 h 267"/>
                  <a:gd name="T6" fmla="*/ 0 w 106"/>
                  <a:gd name="T7" fmla="*/ 54 h 267"/>
                  <a:gd name="T8" fmla="*/ 0 w 106"/>
                  <a:gd name="T9" fmla="*/ 267 h 267"/>
                  <a:gd name="T10" fmla="*/ 0 w 106"/>
                  <a:gd name="T11" fmla="*/ 267 h 267"/>
                  <a:gd name="T12" fmla="*/ 0 w 106"/>
                  <a:gd name="T13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267">
                    <a:moveTo>
                      <a:pt x="0" y="267"/>
                    </a:moveTo>
                    <a:lnTo>
                      <a:pt x="106" y="267"/>
                    </a:lnTo>
                    <a:lnTo>
                      <a:pt x="106" y="0"/>
                    </a:lnTo>
                    <a:lnTo>
                      <a:pt x="0" y="54"/>
                    </a:lnTo>
                    <a:lnTo>
                      <a:pt x="0" y="267"/>
                    </a:lnTo>
                    <a:moveTo>
                      <a:pt x="0" y="267"/>
                    </a:moveTo>
                    <a:lnTo>
                      <a:pt x="0" y="267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50" name="Freeform 668">
                <a:extLst>
                  <a:ext uri="{FF2B5EF4-FFF2-40B4-BE49-F238E27FC236}">
                    <a16:creationId xmlns:a16="http://schemas.microsoft.com/office/drawing/2014/main" id="{A4CD2998-9F85-45B4-ACBB-06175E3CD4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305689" y="6415928"/>
                <a:ext cx="209316" cy="417070"/>
              </a:xfrm>
              <a:custGeom>
                <a:avLst/>
                <a:gdLst>
                  <a:gd name="T0" fmla="*/ 0 w 112"/>
                  <a:gd name="T1" fmla="*/ 0 h 223"/>
                  <a:gd name="T2" fmla="*/ 0 w 112"/>
                  <a:gd name="T3" fmla="*/ 15 h 223"/>
                  <a:gd name="T4" fmla="*/ 2 w 112"/>
                  <a:gd name="T5" fmla="*/ 15 h 223"/>
                  <a:gd name="T6" fmla="*/ 101 w 112"/>
                  <a:gd name="T7" fmla="*/ 35 h 223"/>
                  <a:gd name="T8" fmla="*/ 108 w 112"/>
                  <a:gd name="T9" fmla="*/ 45 h 223"/>
                  <a:gd name="T10" fmla="*/ 100 w 112"/>
                  <a:gd name="T11" fmla="*/ 52 h 223"/>
                  <a:gd name="T12" fmla="*/ 98 w 112"/>
                  <a:gd name="T13" fmla="*/ 52 h 223"/>
                  <a:gd name="T14" fmla="*/ 0 w 112"/>
                  <a:gd name="T15" fmla="*/ 32 h 223"/>
                  <a:gd name="T16" fmla="*/ 0 w 112"/>
                  <a:gd name="T17" fmla="*/ 41 h 223"/>
                  <a:gd name="T18" fmla="*/ 1 w 112"/>
                  <a:gd name="T19" fmla="*/ 41 h 223"/>
                  <a:gd name="T20" fmla="*/ 101 w 112"/>
                  <a:gd name="T21" fmla="*/ 58 h 223"/>
                  <a:gd name="T22" fmla="*/ 108 w 112"/>
                  <a:gd name="T23" fmla="*/ 67 h 223"/>
                  <a:gd name="T24" fmla="*/ 100 w 112"/>
                  <a:gd name="T25" fmla="*/ 74 h 223"/>
                  <a:gd name="T26" fmla="*/ 98 w 112"/>
                  <a:gd name="T27" fmla="*/ 74 h 223"/>
                  <a:gd name="T28" fmla="*/ 0 w 112"/>
                  <a:gd name="T29" fmla="*/ 58 h 223"/>
                  <a:gd name="T30" fmla="*/ 0 w 112"/>
                  <a:gd name="T31" fmla="*/ 65 h 223"/>
                  <a:gd name="T32" fmla="*/ 1 w 112"/>
                  <a:gd name="T33" fmla="*/ 65 h 223"/>
                  <a:gd name="T34" fmla="*/ 101 w 112"/>
                  <a:gd name="T35" fmla="*/ 80 h 223"/>
                  <a:gd name="T36" fmla="*/ 108 w 112"/>
                  <a:gd name="T37" fmla="*/ 89 h 223"/>
                  <a:gd name="T38" fmla="*/ 100 w 112"/>
                  <a:gd name="T39" fmla="*/ 96 h 223"/>
                  <a:gd name="T40" fmla="*/ 99 w 112"/>
                  <a:gd name="T41" fmla="*/ 96 h 223"/>
                  <a:gd name="T42" fmla="*/ 0 w 112"/>
                  <a:gd name="T43" fmla="*/ 82 h 223"/>
                  <a:gd name="T44" fmla="*/ 0 w 112"/>
                  <a:gd name="T45" fmla="*/ 91 h 223"/>
                  <a:gd name="T46" fmla="*/ 1 w 112"/>
                  <a:gd name="T47" fmla="*/ 90 h 223"/>
                  <a:gd name="T48" fmla="*/ 101 w 112"/>
                  <a:gd name="T49" fmla="*/ 102 h 223"/>
                  <a:gd name="T50" fmla="*/ 108 w 112"/>
                  <a:gd name="T51" fmla="*/ 111 h 223"/>
                  <a:gd name="T52" fmla="*/ 100 w 112"/>
                  <a:gd name="T53" fmla="*/ 119 h 223"/>
                  <a:gd name="T54" fmla="*/ 99 w 112"/>
                  <a:gd name="T55" fmla="*/ 119 h 223"/>
                  <a:gd name="T56" fmla="*/ 0 w 112"/>
                  <a:gd name="T57" fmla="*/ 107 h 223"/>
                  <a:gd name="T58" fmla="*/ 0 w 112"/>
                  <a:gd name="T59" fmla="*/ 223 h 223"/>
                  <a:gd name="T60" fmla="*/ 112 w 112"/>
                  <a:gd name="T61" fmla="*/ 223 h 223"/>
                  <a:gd name="T62" fmla="*/ 112 w 112"/>
                  <a:gd name="T63" fmla="*/ 22 h 223"/>
                  <a:gd name="T64" fmla="*/ 0 w 112"/>
                  <a:gd name="T65" fmla="*/ 0 h 223"/>
                  <a:gd name="T66" fmla="*/ 93 w 112"/>
                  <a:gd name="T67" fmla="*/ 145 h 223"/>
                  <a:gd name="T68" fmla="*/ 86 w 112"/>
                  <a:gd name="T69" fmla="*/ 138 h 223"/>
                  <a:gd name="T70" fmla="*/ 93 w 112"/>
                  <a:gd name="T71" fmla="*/ 131 h 223"/>
                  <a:gd name="T72" fmla="*/ 100 w 112"/>
                  <a:gd name="T73" fmla="*/ 138 h 223"/>
                  <a:gd name="T74" fmla="*/ 93 w 112"/>
                  <a:gd name="T75" fmla="*/ 145 h 223"/>
                  <a:gd name="T76" fmla="*/ 93 w 112"/>
                  <a:gd name="T77" fmla="*/ 145 h 223"/>
                  <a:gd name="T78" fmla="*/ 93 w 112"/>
                  <a:gd name="T79" fmla="*/ 145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2" h="223">
                    <a:moveTo>
                      <a:pt x="0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1" y="15"/>
                      <a:pt x="1" y="15"/>
                      <a:pt x="2" y="1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6" y="36"/>
                      <a:pt x="109" y="41"/>
                      <a:pt x="108" y="45"/>
                    </a:cubicBezTo>
                    <a:cubicBezTo>
                      <a:pt x="107" y="49"/>
                      <a:pt x="104" y="52"/>
                      <a:pt x="100" y="52"/>
                    </a:cubicBezTo>
                    <a:cubicBezTo>
                      <a:pt x="99" y="52"/>
                      <a:pt x="99" y="52"/>
                      <a:pt x="98" y="5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101" y="58"/>
                      <a:pt x="101" y="58"/>
                      <a:pt x="101" y="58"/>
                    </a:cubicBezTo>
                    <a:cubicBezTo>
                      <a:pt x="106" y="58"/>
                      <a:pt x="109" y="63"/>
                      <a:pt x="108" y="67"/>
                    </a:cubicBezTo>
                    <a:cubicBezTo>
                      <a:pt x="107" y="71"/>
                      <a:pt x="104" y="74"/>
                      <a:pt x="100" y="74"/>
                    </a:cubicBezTo>
                    <a:cubicBezTo>
                      <a:pt x="99" y="74"/>
                      <a:pt x="99" y="74"/>
                      <a:pt x="98" y="74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1" y="65"/>
                      <a:pt x="1" y="65"/>
                    </a:cubicBezTo>
                    <a:cubicBezTo>
                      <a:pt x="101" y="80"/>
                      <a:pt x="101" y="80"/>
                      <a:pt x="101" y="80"/>
                    </a:cubicBezTo>
                    <a:cubicBezTo>
                      <a:pt x="106" y="81"/>
                      <a:pt x="109" y="85"/>
                      <a:pt x="108" y="89"/>
                    </a:cubicBezTo>
                    <a:cubicBezTo>
                      <a:pt x="107" y="94"/>
                      <a:pt x="104" y="96"/>
                      <a:pt x="100" y="96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0"/>
                      <a:pt x="1" y="90"/>
                      <a:pt x="1" y="90"/>
                    </a:cubicBezTo>
                    <a:cubicBezTo>
                      <a:pt x="101" y="102"/>
                      <a:pt x="101" y="102"/>
                      <a:pt x="101" y="102"/>
                    </a:cubicBezTo>
                    <a:cubicBezTo>
                      <a:pt x="105" y="103"/>
                      <a:pt x="109" y="107"/>
                      <a:pt x="108" y="111"/>
                    </a:cubicBezTo>
                    <a:cubicBezTo>
                      <a:pt x="108" y="116"/>
                      <a:pt x="104" y="119"/>
                      <a:pt x="100" y="119"/>
                    </a:cubicBezTo>
                    <a:cubicBezTo>
                      <a:pt x="99" y="119"/>
                      <a:pt x="99" y="119"/>
                      <a:pt x="99" y="119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112" y="223"/>
                      <a:pt x="112" y="223"/>
                      <a:pt x="112" y="223"/>
                    </a:cubicBezTo>
                    <a:cubicBezTo>
                      <a:pt x="112" y="22"/>
                      <a:pt x="112" y="22"/>
                      <a:pt x="112" y="22"/>
                    </a:cubicBezTo>
                    <a:lnTo>
                      <a:pt x="0" y="0"/>
                    </a:lnTo>
                    <a:close/>
                    <a:moveTo>
                      <a:pt x="93" y="145"/>
                    </a:moveTo>
                    <a:cubicBezTo>
                      <a:pt x="89" y="145"/>
                      <a:pt x="86" y="142"/>
                      <a:pt x="86" y="138"/>
                    </a:cubicBezTo>
                    <a:cubicBezTo>
                      <a:pt x="86" y="134"/>
                      <a:pt x="89" y="131"/>
                      <a:pt x="93" y="131"/>
                    </a:cubicBezTo>
                    <a:cubicBezTo>
                      <a:pt x="97" y="131"/>
                      <a:pt x="100" y="134"/>
                      <a:pt x="100" y="138"/>
                    </a:cubicBezTo>
                    <a:cubicBezTo>
                      <a:pt x="100" y="142"/>
                      <a:pt x="97" y="145"/>
                      <a:pt x="93" y="145"/>
                    </a:cubicBezTo>
                    <a:close/>
                    <a:moveTo>
                      <a:pt x="93" y="145"/>
                    </a:moveTo>
                    <a:cubicBezTo>
                      <a:pt x="93" y="145"/>
                      <a:pt x="93" y="145"/>
                      <a:pt x="93" y="145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</p:grpSp>
        <p:sp>
          <p:nvSpPr>
            <p:cNvPr id="140" name="직사각형 139">
              <a:extLst>
                <a:ext uri="{FF2B5EF4-FFF2-40B4-BE49-F238E27FC236}">
                  <a16:creationId xmlns:a16="http://schemas.microsoft.com/office/drawing/2014/main" id="{CCDB1A57-C617-4454-8E9B-3FE3E4EBFC24}"/>
                </a:ext>
              </a:extLst>
            </p:cNvPr>
            <p:cNvSpPr/>
            <p:nvPr/>
          </p:nvSpPr>
          <p:spPr>
            <a:xfrm>
              <a:off x="9088221" y="3417283"/>
              <a:ext cx="336804" cy="1538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12700" contourW="31750">
                <a:bevelT w="0"/>
                <a:contourClr>
                  <a:schemeClr val="bg1"/>
                </a:contourClr>
              </a:sp3d>
            </a:bodyPr>
            <a:lstStyle/>
            <a:p>
              <a:pPr algn="ctr" defTabSz="1075779" fontAlgn="ctr">
                <a:defRPr/>
              </a:pPr>
              <a:r>
                <a:rPr lang="ko-KR" altLang="en-US" sz="1000" spc="-83" dirty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모델링</a:t>
              </a:r>
            </a:p>
          </p:txBody>
        </p:sp>
        <p:sp>
          <p:nvSpPr>
            <p:cNvPr id="141" name="직사각형 140">
              <a:extLst>
                <a:ext uri="{FF2B5EF4-FFF2-40B4-BE49-F238E27FC236}">
                  <a16:creationId xmlns:a16="http://schemas.microsoft.com/office/drawing/2014/main" id="{0E8F8B61-CADB-436E-8BBC-49D06A844F3F}"/>
                </a:ext>
              </a:extLst>
            </p:cNvPr>
            <p:cNvSpPr/>
            <p:nvPr/>
          </p:nvSpPr>
          <p:spPr>
            <a:xfrm>
              <a:off x="9642252" y="3414211"/>
              <a:ext cx="336804" cy="1538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12700" contourW="31750">
                <a:bevelT w="0"/>
                <a:contourClr>
                  <a:schemeClr val="bg1"/>
                </a:contourClr>
              </a:sp3d>
            </a:bodyPr>
            <a:lstStyle/>
            <a:p>
              <a:pPr algn="ctr" defTabSz="1075779" fontAlgn="ctr">
                <a:defRPr/>
              </a:pPr>
              <a:r>
                <a:rPr lang="ko-KR" altLang="en-US" sz="1000" spc="-83" dirty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시각화</a:t>
              </a:r>
              <a:endParaRPr lang="en-US" altLang="ko-KR" sz="1000" spc="-83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1"/>
                </a:gradFill>
                <a:latin typeface="Arial" panose="020B0604020202020204" pitchFamily="34" charset="0"/>
                <a:ea typeface="에스코어 드림 4 Regular" panose="020B05030303020202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67" name="Freeform 665">
              <a:extLst>
                <a:ext uri="{FF2B5EF4-FFF2-40B4-BE49-F238E27FC236}">
                  <a16:creationId xmlns:a16="http://schemas.microsoft.com/office/drawing/2014/main" id="{E17DA700-A753-47F0-A0A2-E68F3F6E60EC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9090488" y="3593498"/>
              <a:ext cx="46908" cy="231729"/>
            </a:xfrm>
            <a:custGeom>
              <a:avLst/>
              <a:gdLst>
                <a:gd name="T0" fmla="*/ 0 w 33"/>
                <a:gd name="T1" fmla="*/ 0 h 199"/>
                <a:gd name="T2" fmla="*/ 0 w 33"/>
                <a:gd name="T3" fmla="*/ 15 h 199"/>
                <a:gd name="T4" fmla="*/ 23 w 33"/>
                <a:gd name="T5" fmla="*/ 19 h 199"/>
                <a:gd name="T6" fmla="*/ 30 w 33"/>
                <a:gd name="T7" fmla="*/ 29 h 199"/>
                <a:gd name="T8" fmla="*/ 21 w 33"/>
                <a:gd name="T9" fmla="*/ 35 h 199"/>
                <a:gd name="T10" fmla="*/ 20 w 33"/>
                <a:gd name="T11" fmla="*/ 35 h 199"/>
                <a:gd name="T12" fmla="*/ 0 w 33"/>
                <a:gd name="T13" fmla="*/ 31 h 199"/>
                <a:gd name="T14" fmla="*/ 0 w 33"/>
                <a:gd name="T15" fmla="*/ 37 h 199"/>
                <a:gd name="T16" fmla="*/ 23 w 33"/>
                <a:gd name="T17" fmla="*/ 40 h 199"/>
                <a:gd name="T18" fmla="*/ 30 w 33"/>
                <a:gd name="T19" fmla="*/ 50 h 199"/>
                <a:gd name="T20" fmla="*/ 21 w 33"/>
                <a:gd name="T21" fmla="*/ 56 h 199"/>
                <a:gd name="T22" fmla="*/ 20 w 33"/>
                <a:gd name="T23" fmla="*/ 56 h 199"/>
                <a:gd name="T24" fmla="*/ 0 w 33"/>
                <a:gd name="T25" fmla="*/ 53 h 199"/>
                <a:gd name="T26" fmla="*/ 0 w 33"/>
                <a:gd name="T27" fmla="*/ 59 h 199"/>
                <a:gd name="T28" fmla="*/ 23 w 33"/>
                <a:gd name="T29" fmla="*/ 62 h 199"/>
                <a:gd name="T30" fmla="*/ 30 w 33"/>
                <a:gd name="T31" fmla="*/ 71 h 199"/>
                <a:gd name="T32" fmla="*/ 21 w 33"/>
                <a:gd name="T33" fmla="*/ 78 h 199"/>
                <a:gd name="T34" fmla="*/ 20 w 33"/>
                <a:gd name="T35" fmla="*/ 78 h 199"/>
                <a:gd name="T36" fmla="*/ 0 w 33"/>
                <a:gd name="T37" fmla="*/ 75 h 199"/>
                <a:gd name="T38" fmla="*/ 0 w 33"/>
                <a:gd name="T39" fmla="*/ 81 h 199"/>
                <a:gd name="T40" fmla="*/ 22 w 33"/>
                <a:gd name="T41" fmla="*/ 83 h 199"/>
                <a:gd name="T42" fmla="*/ 30 w 33"/>
                <a:gd name="T43" fmla="*/ 92 h 199"/>
                <a:gd name="T44" fmla="*/ 21 w 33"/>
                <a:gd name="T45" fmla="*/ 99 h 199"/>
                <a:gd name="T46" fmla="*/ 20 w 33"/>
                <a:gd name="T47" fmla="*/ 99 h 199"/>
                <a:gd name="T48" fmla="*/ 0 w 33"/>
                <a:gd name="T49" fmla="*/ 97 h 199"/>
                <a:gd name="T50" fmla="*/ 0 w 33"/>
                <a:gd name="T51" fmla="*/ 199 h 199"/>
                <a:gd name="T52" fmla="*/ 33 w 33"/>
                <a:gd name="T53" fmla="*/ 199 h 199"/>
                <a:gd name="T54" fmla="*/ 33 w 33"/>
                <a:gd name="T55" fmla="*/ 7 h 199"/>
                <a:gd name="T56" fmla="*/ 0 w 33"/>
                <a:gd name="T57" fmla="*/ 0 h 199"/>
                <a:gd name="T58" fmla="*/ 15 w 33"/>
                <a:gd name="T59" fmla="*/ 124 h 199"/>
                <a:gd name="T60" fmla="*/ 8 w 33"/>
                <a:gd name="T61" fmla="*/ 118 h 199"/>
                <a:gd name="T62" fmla="*/ 15 w 33"/>
                <a:gd name="T63" fmla="*/ 111 h 199"/>
                <a:gd name="T64" fmla="*/ 22 w 33"/>
                <a:gd name="T65" fmla="*/ 118 h 199"/>
                <a:gd name="T66" fmla="*/ 15 w 33"/>
                <a:gd name="T67" fmla="*/ 124 h 199"/>
                <a:gd name="T68" fmla="*/ 15 w 33"/>
                <a:gd name="T69" fmla="*/ 124 h 199"/>
                <a:gd name="T70" fmla="*/ 15 w 33"/>
                <a:gd name="T71" fmla="*/ 12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" h="199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8" y="20"/>
                    <a:pt x="30" y="24"/>
                    <a:pt x="30" y="29"/>
                  </a:cubicBezTo>
                  <a:cubicBezTo>
                    <a:pt x="29" y="32"/>
                    <a:pt x="25" y="35"/>
                    <a:pt x="21" y="35"/>
                  </a:cubicBezTo>
                  <a:cubicBezTo>
                    <a:pt x="21" y="35"/>
                    <a:pt x="20" y="35"/>
                    <a:pt x="20" y="3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7" y="41"/>
                    <a:pt x="30" y="45"/>
                    <a:pt x="30" y="50"/>
                  </a:cubicBezTo>
                  <a:cubicBezTo>
                    <a:pt x="29" y="54"/>
                    <a:pt x="25" y="56"/>
                    <a:pt x="21" y="56"/>
                  </a:cubicBezTo>
                  <a:cubicBezTo>
                    <a:pt x="21" y="56"/>
                    <a:pt x="20" y="56"/>
                    <a:pt x="20" y="5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7" y="62"/>
                    <a:pt x="30" y="67"/>
                    <a:pt x="30" y="71"/>
                  </a:cubicBezTo>
                  <a:cubicBezTo>
                    <a:pt x="29" y="75"/>
                    <a:pt x="25" y="78"/>
                    <a:pt x="21" y="78"/>
                  </a:cubicBezTo>
                  <a:cubicBezTo>
                    <a:pt x="21" y="78"/>
                    <a:pt x="21" y="78"/>
                    <a:pt x="20" y="78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2" y="83"/>
                    <a:pt x="22" y="83"/>
                    <a:pt x="22" y="83"/>
                  </a:cubicBezTo>
                  <a:cubicBezTo>
                    <a:pt x="27" y="84"/>
                    <a:pt x="30" y="88"/>
                    <a:pt x="30" y="92"/>
                  </a:cubicBezTo>
                  <a:cubicBezTo>
                    <a:pt x="29" y="96"/>
                    <a:pt x="26" y="99"/>
                    <a:pt x="21" y="99"/>
                  </a:cubicBezTo>
                  <a:cubicBezTo>
                    <a:pt x="21" y="99"/>
                    <a:pt x="21" y="99"/>
                    <a:pt x="20" y="99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0" y="0"/>
                  </a:lnTo>
                  <a:close/>
                  <a:moveTo>
                    <a:pt x="15" y="124"/>
                  </a:moveTo>
                  <a:cubicBezTo>
                    <a:pt x="11" y="124"/>
                    <a:pt x="8" y="121"/>
                    <a:pt x="8" y="118"/>
                  </a:cubicBezTo>
                  <a:cubicBezTo>
                    <a:pt x="8" y="114"/>
                    <a:pt x="11" y="111"/>
                    <a:pt x="15" y="111"/>
                  </a:cubicBezTo>
                  <a:cubicBezTo>
                    <a:pt x="18" y="111"/>
                    <a:pt x="22" y="114"/>
                    <a:pt x="22" y="118"/>
                  </a:cubicBezTo>
                  <a:cubicBezTo>
                    <a:pt x="22" y="121"/>
                    <a:pt x="18" y="124"/>
                    <a:pt x="15" y="124"/>
                  </a:cubicBezTo>
                  <a:close/>
                  <a:moveTo>
                    <a:pt x="15" y="124"/>
                  </a:moveTo>
                  <a:cubicBezTo>
                    <a:pt x="15" y="124"/>
                    <a:pt x="15" y="124"/>
                    <a:pt x="15" y="124"/>
                  </a:cubicBezTo>
                </a:path>
              </a:pathLst>
            </a:custGeom>
            <a:solidFill>
              <a:srgbClr val="889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5043">
                <a:defRPr/>
              </a:pPr>
              <a:endParaRPr lang="ko-KR" altLang="en-US" sz="1100" dirty="0">
                <a:solidFill>
                  <a:prstClr val="white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168" name="Freeform 666">
              <a:extLst>
                <a:ext uri="{FF2B5EF4-FFF2-40B4-BE49-F238E27FC236}">
                  <a16:creationId xmlns:a16="http://schemas.microsoft.com/office/drawing/2014/main" id="{61DEF7D9-A57B-42C5-BADB-D70173E92949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9319045" y="3565262"/>
              <a:ext cx="124306" cy="259965"/>
            </a:xfrm>
            <a:custGeom>
              <a:avLst/>
              <a:gdLst>
                <a:gd name="T0" fmla="*/ 0 w 106"/>
                <a:gd name="T1" fmla="*/ 267 h 267"/>
                <a:gd name="T2" fmla="*/ 106 w 106"/>
                <a:gd name="T3" fmla="*/ 267 h 267"/>
                <a:gd name="T4" fmla="*/ 106 w 106"/>
                <a:gd name="T5" fmla="*/ 0 h 267"/>
                <a:gd name="T6" fmla="*/ 0 w 106"/>
                <a:gd name="T7" fmla="*/ 54 h 267"/>
                <a:gd name="T8" fmla="*/ 0 w 106"/>
                <a:gd name="T9" fmla="*/ 267 h 267"/>
                <a:gd name="T10" fmla="*/ 0 w 106"/>
                <a:gd name="T11" fmla="*/ 267 h 267"/>
                <a:gd name="T12" fmla="*/ 0 w 106"/>
                <a:gd name="T13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267">
                  <a:moveTo>
                    <a:pt x="0" y="267"/>
                  </a:moveTo>
                  <a:lnTo>
                    <a:pt x="106" y="267"/>
                  </a:lnTo>
                  <a:lnTo>
                    <a:pt x="106" y="0"/>
                  </a:lnTo>
                  <a:lnTo>
                    <a:pt x="0" y="54"/>
                  </a:lnTo>
                  <a:lnTo>
                    <a:pt x="0" y="267"/>
                  </a:lnTo>
                  <a:close/>
                  <a:moveTo>
                    <a:pt x="0" y="267"/>
                  </a:moveTo>
                  <a:lnTo>
                    <a:pt x="0" y="267"/>
                  </a:lnTo>
                  <a:close/>
                </a:path>
              </a:pathLst>
            </a:custGeom>
            <a:solidFill>
              <a:srgbClr val="889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5043">
                <a:defRPr/>
              </a:pPr>
              <a:endParaRPr lang="ko-KR" altLang="en-US" sz="1100" dirty="0">
                <a:solidFill>
                  <a:prstClr val="white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169" name="Freeform 667">
              <a:extLst>
                <a:ext uri="{FF2B5EF4-FFF2-40B4-BE49-F238E27FC236}">
                  <a16:creationId xmlns:a16="http://schemas.microsoft.com/office/drawing/2014/main" id="{73420E94-8474-442B-8B4D-C5FABE4F6AF7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9319046" y="3565262"/>
              <a:ext cx="124306" cy="259965"/>
            </a:xfrm>
            <a:custGeom>
              <a:avLst/>
              <a:gdLst>
                <a:gd name="T0" fmla="*/ 0 w 106"/>
                <a:gd name="T1" fmla="*/ 267 h 267"/>
                <a:gd name="T2" fmla="*/ 106 w 106"/>
                <a:gd name="T3" fmla="*/ 267 h 267"/>
                <a:gd name="T4" fmla="*/ 106 w 106"/>
                <a:gd name="T5" fmla="*/ 0 h 267"/>
                <a:gd name="T6" fmla="*/ 0 w 106"/>
                <a:gd name="T7" fmla="*/ 54 h 267"/>
                <a:gd name="T8" fmla="*/ 0 w 106"/>
                <a:gd name="T9" fmla="*/ 267 h 267"/>
                <a:gd name="T10" fmla="*/ 0 w 106"/>
                <a:gd name="T11" fmla="*/ 267 h 267"/>
                <a:gd name="T12" fmla="*/ 0 w 106"/>
                <a:gd name="T13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267">
                  <a:moveTo>
                    <a:pt x="0" y="267"/>
                  </a:moveTo>
                  <a:lnTo>
                    <a:pt x="106" y="267"/>
                  </a:lnTo>
                  <a:lnTo>
                    <a:pt x="106" y="0"/>
                  </a:lnTo>
                  <a:lnTo>
                    <a:pt x="0" y="54"/>
                  </a:lnTo>
                  <a:lnTo>
                    <a:pt x="0" y="267"/>
                  </a:lnTo>
                  <a:moveTo>
                    <a:pt x="0" y="267"/>
                  </a:moveTo>
                  <a:lnTo>
                    <a:pt x="0" y="267"/>
                  </a:lnTo>
                </a:path>
              </a:pathLst>
            </a:custGeom>
            <a:solidFill>
              <a:srgbClr val="889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5043">
                <a:defRPr/>
              </a:pPr>
              <a:endParaRPr lang="ko-KR" altLang="en-US" sz="1100" dirty="0">
                <a:solidFill>
                  <a:prstClr val="white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170" name="Freeform 668">
              <a:extLst>
                <a:ext uri="{FF2B5EF4-FFF2-40B4-BE49-F238E27FC236}">
                  <a16:creationId xmlns:a16="http://schemas.microsoft.com/office/drawing/2014/main" id="{D6A374F9-E0A7-4D00-AC13-4C3047C770DC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9152926" y="3565262"/>
              <a:ext cx="157142" cy="259965"/>
            </a:xfrm>
            <a:custGeom>
              <a:avLst/>
              <a:gdLst>
                <a:gd name="T0" fmla="*/ 0 w 112"/>
                <a:gd name="T1" fmla="*/ 0 h 223"/>
                <a:gd name="T2" fmla="*/ 0 w 112"/>
                <a:gd name="T3" fmla="*/ 15 h 223"/>
                <a:gd name="T4" fmla="*/ 2 w 112"/>
                <a:gd name="T5" fmla="*/ 15 h 223"/>
                <a:gd name="T6" fmla="*/ 101 w 112"/>
                <a:gd name="T7" fmla="*/ 35 h 223"/>
                <a:gd name="T8" fmla="*/ 108 w 112"/>
                <a:gd name="T9" fmla="*/ 45 h 223"/>
                <a:gd name="T10" fmla="*/ 100 w 112"/>
                <a:gd name="T11" fmla="*/ 52 h 223"/>
                <a:gd name="T12" fmla="*/ 98 w 112"/>
                <a:gd name="T13" fmla="*/ 52 h 223"/>
                <a:gd name="T14" fmla="*/ 0 w 112"/>
                <a:gd name="T15" fmla="*/ 32 h 223"/>
                <a:gd name="T16" fmla="*/ 0 w 112"/>
                <a:gd name="T17" fmla="*/ 41 h 223"/>
                <a:gd name="T18" fmla="*/ 1 w 112"/>
                <a:gd name="T19" fmla="*/ 41 h 223"/>
                <a:gd name="T20" fmla="*/ 101 w 112"/>
                <a:gd name="T21" fmla="*/ 58 h 223"/>
                <a:gd name="T22" fmla="*/ 108 w 112"/>
                <a:gd name="T23" fmla="*/ 67 h 223"/>
                <a:gd name="T24" fmla="*/ 100 w 112"/>
                <a:gd name="T25" fmla="*/ 74 h 223"/>
                <a:gd name="T26" fmla="*/ 98 w 112"/>
                <a:gd name="T27" fmla="*/ 74 h 223"/>
                <a:gd name="T28" fmla="*/ 0 w 112"/>
                <a:gd name="T29" fmla="*/ 58 h 223"/>
                <a:gd name="T30" fmla="*/ 0 w 112"/>
                <a:gd name="T31" fmla="*/ 65 h 223"/>
                <a:gd name="T32" fmla="*/ 1 w 112"/>
                <a:gd name="T33" fmla="*/ 65 h 223"/>
                <a:gd name="T34" fmla="*/ 101 w 112"/>
                <a:gd name="T35" fmla="*/ 80 h 223"/>
                <a:gd name="T36" fmla="*/ 108 w 112"/>
                <a:gd name="T37" fmla="*/ 89 h 223"/>
                <a:gd name="T38" fmla="*/ 100 w 112"/>
                <a:gd name="T39" fmla="*/ 96 h 223"/>
                <a:gd name="T40" fmla="*/ 99 w 112"/>
                <a:gd name="T41" fmla="*/ 96 h 223"/>
                <a:gd name="T42" fmla="*/ 0 w 112"/>
                <a:gd name="T43" fmla="*/ 82 h 223"/>
                <a:gd name="T44" fmla="*/ 0 w 112"/>
                <a:gd name="T45" fmla="*/ 91 h 223"/>
                <a:gd name="T46" fmla="*/ 1 w 112"/>
                <a:gd name="T47" fmla="*/ 90 h 223"/>
                <a:gd name="T48" fmla="*/ 101 w 112"/>
                <a:gd name="T49" fmla="*/ 102 h 223"/>
                <a:gd name="T50" fmla="*/ 108 w 112"/>
                <a:gd name="T51" fmla="*/ 111 h 223"/>
                <a:gd name="T52" fmla="*/ 100 w 112"/>
                <a:gd name="T53" fmla="*/ 119 h 223"/>
                <a:gd name="T54" fmla="*/ 99 w 112"/>
                <a:gd name="T55" fmla="*/ 119 h 223"/>
                <a:gd name="T56" fmla="*/ 0 w 112"/>
                <a:gd name="T57" fmla="*/ 107 h 223"/>
                <a:gd name="T58" fmla="*/ 0 w 112"/>
                <a:gd name="T59" fmla="*/ 223 h 223"/>
                <a:gd name="T60" fmla="*/ 112 w 112"/>
                <a:gd name="T61" fmla="*/ 223 h 223"/>
                <a:gd name="T62" fmla="*/ 112 w 112"/>
                <a:gd name="T63" fmla="*/ 22 h 223"/>
                <a:gd name="T64" fmla="*/ 0 w 112"/>
                <a:gd name="T65" fmla="*/ 0 h 223"/>
                <a:gd name="T66" fmla="*/ 93 w 112"/>
                <a:gd name="T67" fmla="*/ 145 h 223"/>
                <a:gd name="T68" fmla="*/ 86 w 112"/>
                <a:gd name="T69" fmla="*/ 138 h 223"/>
                <a:gd name="T70" fmla="*/ 93 w 112"/>
                <a:gd name="T71" fmla="*/ 131 h 223"/>
                <a:gd name="T72" fmla="*/ 100 w 112"/>
                <a:gd name="T73" fmla="*/ 138 h 223"/>
                <a:gd name="T74" fmla="*/ 93 w 112"/>
                <a:gd name="T75" fmla="*/ 145 h 223"/>
                <a:gd name="T76" fmla="*/ 93 w 112"/>
                <a:gd name="T77" fmla="*/ 145 h 223"/>
                <a:gd name="T78" fmla="*/ 93 w 112"/>
                <a:gd name="T79" fmla="*/ 14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" h="223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6" y="36"/>
                    <a:pt x="109" y="41"/>
                    <a:pt x="108" y="45"/>
                  </a:cubicBezTo>
                  <a:cubicBezTo>
                    <a:pt x="107" y="49"/>
                    <a:pt x="104" y="52"/>
                    <a:pt x="100" y="52"/>
                  </a:cubicBezTo>
                  <a:cubicBezTo>
                    <a:pt x="99" y="52"/>
                    <a:pt x="99" y="52"/>
                    <a:pt x="98" y="5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01" y="58"/>
                    <a:pt x="101" y="58"/>
                    <a:pt x="101" y="58"/>
                  </a:cubicBezTo>
                  <a:cubicBezTo>
                    <a:pt x="106" y="58"/>
                    <a:pt x="109" y="63"/>
                    <a:pt x="108" y="67"/>
                  </a:cubicBezTo>
                  <a:cubicBezTo>
                    <a:pt x="107" y="71"/>
                    <a:pt x="104" y="74"/>
                    <a:pt x="100" y="74"/>
                  </a:cubicBezTo>
                  <a:cubicBezTo>
                    <a:pt x="99" y="74"/>
                    <a:pt x="99" y="74"/>
                    <a:pt x="98" y="7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1" y="65"/>
                    <a:pt x="1" y="65"/>
                  </a:cubicBezTo>
                  <a:cubicBezTo>
                    <a:pt x="101" y="80"/>
                    <a:pt x="101" y="80"/>
                    <a:pt x="101" y="80"/>
                  </a:cubicBezTo>
                  <a:cubicBezTo>
                    <a:pt x="106" y="81"/>
                    <a:pt x="109" y="85"/>
                    <a:pt x="108" y="89"/>
                  </a:cubicBezTo>
                  <a:cubicBezTo>
                    <a:pt x="107" y="94"/>
                    <a:pt x="104" y="96"/>
                    <a:pt x="100" y="96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0"/>
                    <a:pt x="1" y="90"/>
                    <a:pt x="1" y="90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5" y="103"/>
                    <a:pt x="109" y="107"/>
                    <a:pt x="108" y="111"/>
                  </a:cubicBezTo>
                  <a:cubicBezTo>
                    <a:pt x="108" y="116"/>
                    <a:pt x="104" y="119"/>
                    <a:pt x="100" y="119"/>
                  </a:cubicBezTo>
                  <a:cubicBezTo>
                    <a:pt x="99" y="119"/>
                    <a:pt x="99" y="119"/>
                    <a:pt x="99" y="119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112" y="223"/>
                    <a:pt x="112" y="223"/>
                    <a:pt x="112" y="223"/>
                  </a:cubicBezTo>
                  <a:cubicBezTo>
                    <a:pt x="112" y="22"/>
                    <a:pt x="112" y="22"/>
                    <a:pt x="112" y="22"/>
                  </a:cubicBezTo>
                  <a:lnTo>
                    <a:pt x="0" y="0"/>
                  </a:lnTo>
                  <a:close/>
                  <a:moveTo>
                    <a:pt x="93" y="145"/>
                  </a:moveTo>
                  <a:cubicBezTo>
                    <a:pt x="89" y="145"/>
                    <a:pt x="86" y="142"/>
                    <a:pt x="86" y="138"/>
                  </a:cubicBezTo>
                  <a:cubicBezTo>
                    <a:pt x="86" y="134"/>
                    <a:pt x="89" y="131"/>
                    <a:pt x="93" y="131"/>
                  </a:cubicBezTo>
                  <a:cubicBezTo>
                    <a:pt x="97" y="131"/>
                    <a:pt x="100" y="134"/>
                    <a:pt x="100" y="138"/>
                  </a:cubicBezTo>
                  <a:cubicBezTo>
                    <a:pt x="100" y="142"/>
                    <a:pt x="97" y="145"/>
                    <a:pt x="93" y="145"/>
                  </a:cubicBezTo>
                  <a:close/>
                  <a:moveTo>
                    <a:pt x="93" y="145"/>
                  </a:moveTo>
                  <a:cubicBezTo>
                    <a:pt x="93" y="145"/>
                    <a:pt x="93" y="145"/>
                    <a:pt x="93" y="145"/>
                  </a:cubicBezTo>
                </a:path>
              </a:pathLst>
            </a:custGeom>
            <a:solidFill>
              <a:srgbClr val="889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5043">
                <a:defRPr/>
              </a:pPr>
              <a:endParaRPr lang="ko-KR" altLang="en-US" sz="1100" dirty="0">
                <a:solidFill>
                  <a:prstClr val="white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171" name="직사각형 170">
              <a:extLst>
                <a:ext uri="{FF2B5EF4-FFF2-40B4-BE49-F238E27FC236}">
                  <a16:creationId xmlns:a16="http://schemas.microsoft.com/office/drawing/2014/main" id="{0D48B3C3-2CB8-4A49-9B9D-6E5FFD7AC4D7}"/>
                </a:ext>
              </a:extLst>
            </p:cNvPr>
            <p:cNvSpPr/>
            <p:nvPr/>
          </p:nvSpPr>
          <p:spPr>
            <a:xfrm>
              <a:off x="9104465" y="3718993"/>
              <a:ext cx="336804" cy="1538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12700" contourW="31750">
                <a:bevelT w="0"/>
                <a:contourClr>
                  <a:schemeClr val="bg1"/>
                </a:contourClr>
              </a:sp3d>
            </a:bodyPr>
            <a:lstStyle/>
            <a:p>
              <a:pPr algn="ctr" defTabSz="1075779" fontAlgn="ctr">
                <a:defRPr/>
              </a:pPr>
              <a:r>
                <a:rPr lang="ko-KR" altLang="en-US" sz="1000" spc="-83" dirty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모델링</a:t>
              </a:r>
              <a:endParaRPr lang="en-US" altLang="ko-KR" sz="1000" spc="-83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1"/>
                </a:gradFill>
                <a:latin typeface="Arial" panose="020B0604020202020204" pitchFamily="34" charset="0"/>
                <a:ea typeface="에스코어 드림 4 Regular" panose="020B0503030302020204" pitchFamily="34" charset="-127"/>
                <a:cs typeface="Arial" panose="020B0604020202020204" pitchFamily="34" charset="0"/>
              </a:endParaRPr>
            </a:p>
          </p:txBody>
        </p:sp>
        <p:grpSp>
          <p:nvGrpSpPr>
            <p:cNvPr id="172" name="그룹 171">
              <a:extLst>
                <a:ext uri="{FF2B5EF4-FFF2-40B4-BE49-F238E27FC236}">
                  <a16:creationId xmlns:a16="http://schemas.microsoft.com/office/drawing/2014/main" id="{F4C32FDC-E446-4305-B453-D2FAF5BF53FD}"/>
                </a:ext>
              </a:extLst>
            </p:cNvPr>
            <p:cNvGrpSpPr/>
            <p:nvPr/>
          </p:nvGrpSpPr>
          <p:grpSpPr>
            <a:xfrm>
              <a:off x="9652595" y="3580485"/>
              <a:ext cx="351812" cy="259965"/>
              <a:chOff x="7222903" y="6415928"/>
              <a:chExt cx="468620" cy="417070"/>
            </a:xfrm>
            <a:solidFill>
              <a:srgbClr val="8891A6"/>
            </a:solidFill>
          </p:grpSpPr>
          <p:sp>
            <p:nvSpPr>
              <p:cNvPr id="173" name="Freeform 665">
                <a:extLst>
                  <a:ext uri="{FF2B5EF4-FFF2-40B4-BE49-F238E27FC236}">
                    <a16:creationId xmlns:a16="http://schemas.microsoft.com/office/drawing/2014/main" id="{DE135EA3-9416-4FE4-B3F9-A18F40A3A7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222903" y="6461228"/>
                <a:ext cx="62482" cy="371770"/>
              </a:xfrm>
              <a:custGeom>
                <a:avLst/>
                <a:gdLst>
                  <a:gd name="T0" fmla="*/ 0 w 33"/>
                  <a:gd name="T1" fmla="*/ 0 h 199"/>
                  <a:gd name="T2" fmla="*/ 0 w 33"/>
                  <a:gd name="T3" fmla="*/ 15 h 199"/>
                  <a:gd name="T4" fmla="*/ 23 w 33"/>
                  <a:gd name="T5" fmla="*/ 19 h 199"/>
                  <a:gd name="T6" fmla="*/ 30 w 33"/>
                  <a:gd name="T7" fmla="*/ 29 h 199"/>
                  <a:gd name="T8" fmla="*/ 21 w 33"/>
                  <a:gd name="T9" fmla="*/ 35 h 199"/>
                  <a:gd name="T10" fmla="*/ 20 w 33"/>
                  <a:gd name="T11" fmla="*/ 35 h 199"/>
                  <a:gd name="T12" fmla="*/ 0 w 33"/>
                  <a:gd name="T13" fmla="*/ 31 h 199"/>
                  <a:gd name="T14" fmla="*/ 0 w 33"/>
                  <a:gd name="T15" fmla="*/ 37 h 199"/>
                  <a:gd name="T16" fmla="*/ 23 w 33"/>
                  <a:gd name="T17" fmla="*/ 40 h 199"/>
                  <a:gd name="T18" fmla="*/ 30 w 33"/>
                  <a:gd name="T19" fmla="*/ 50 h 199"/>
                  <a:gd name="T20" fmla="*/ 21 w 33"/>
                  <a:gd name="T21" fmla="*/ 56 h 199"/>
                  <a:gd name="T22" fmla="*/ 20 w 33"/>
                  <a:gd name="T23" fmla="*/ 56 h 199"/>
                  <a:gd name="T24" fmla="*/ 0 w 33"/>
                  <a:gd name="T25" fmla="*/ 53 h 199"/>
                  <a:gd name="T26" fmla="*/ 0 w 33"/>
                  <a:gd name="T27" fmla="*/ 59 h 199"/>
                  <a:gd name="T28" fmla="*/ 23 w 33"/>
                  <a:gd name="T29" fmla="*/ 62 h 199"/>
                  <a:gd name="T30" fmla="*/ 30 w 33"/>
                  <a:gd name="T31" fmla="*/ 71 h 199"/>
                  <a:gd name="T32" fmla="*/ 21 w 33"/>
                  <a:gd name="T33" fmla="*/ 78 h 199"/>
                  <a:gd name="T34" fmla="*/ 20 w 33"/>
                  <a:gd name="T35" fmla="*/ 78 h 199"/>
                  <a:gd name="T36" fmla="*/ 0 w 33"/>
                  <a:gd name="T37" fmla="*/ 75 h 199"/>
                  <a:gd name="T38" fmla="*/ 0 w 33"/>
                  <a:gd name="T39" fmla="*/ 81 h 199"/>
                  <a:gd name="T40" fmla="*/ 22 w 33"/>
                  <a:gd name="T41" fmla="*/ 83 h 199"/>
                  <a:gd name="T42" fmla="*/ 30 w 33"/>
                  <a:gd name="T43" fmla="*/ 92 h 199"/>
                  <a:gd name="T44" fmla="*/ 21 w 33"/>
                  <a:gd name="T45" fmla="*/ 99 h 199"/>
                  <a:gd name="T46" fmla="*/ 20 w 33"/>
                  <a:gd name="T47" fmla="*/ 99 h 199"/>
                  <a:gd name="T48" fmla="*/ 0 w 33"/>
                  <a:gd name="T49" fmla="*/ 97 h 199"/>
                  <a:gd name="T50" fmla="*/ 0 w 33"/>
                  <a:gd name="T51" fmla="*/ 199 h 199"/>
                  <a:gd name="T52" fmla="*/ 33 w 33"/>
                  <a:gd name="T53" fmla="*/ 199 h 199"/>
                  <a:gd name="T54" fmla="*/ 33 w 33"/>
                  <a:gd name="T55" fmla="*/ 7 h 199"/>
                  <a:gd name="T56" fmla="*/ 0 w 33"/>
                  <a:gd name="T57" fmla="*/ 0 h 199"/>
                  <a:gd name="T58" fmla="*/ 15 w 33"/>
                  <a:gd name="T59" fmla="*/ 124 h 199"/>
                  <a:gd name="T60" fmla="*/ 8 w 33"/>
                  <a:gd name="T61" fmla="*/ 118 h 199"/>
                  <a:gd name="T62" fmla="*/ 15 w 33"/>
                  <a:gd name="T63" fmla="*/ 111 h 199"/>
                  <a:gd name="T64" fmla="*/ 22 w 33"/>
                  <a:gd name="T65" fmla="*/ 118 h 199"/>
                  <a:gd name="T66" fmla="*/ 15 w 33"/>
                  <a:gd name="T67" fmla="*/ 124 h 199"/>
                  <a:gd name="T68" fmla="*/ 15 w 33"/>
                  <a:gd name="T69" fmla="*/ 124 h 199"/>
                  <a:gd name="T70" fmla="*/ 15 w 33"/>
                  <a:gd name="T71" fmla="*/ 12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" h="199">
                    <a:moveTo>
                      <a:pt x="0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8" y="20"/>
                      <a:pt x="30" y="24"/>
                      <a:pt x="30" y="29"/>
                    </a:cubicBezTo>
                    <a:cubicBezTo>
                      <a:pt x="29" y="32"/>
                      <a:pt x="25" y="35"/>
                      <a:pt x="21" y="35"/>
                    </a:cubicBezTo>
                    <a:cubicBezTo>
                      <a:pt x="21" y="35"/>
                      <a:pt x="20" y="35"/>
                      <a:pt x="20" y="35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7" y="41"/>
                      <a:pt x="30" y="45"/>
                      <a:pt x="30" y="50"/>
                    </a:cubicBezTo>
                    <a:cubicBezTo>
                      <a:pt x="29" y="54"/>
                      <a:pt x="25" y="56"/>
                      <a:pt x="21" y="56"/>
                    </a:cubicBezTo>
                    <a:cubicBezTo>
                      <a:pt x="21" y="56"/>
                      <a:pt x="20" y="56"/>
                      <a:pt x="20" y="56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7" y="62"/>
                      <a:pt x="30" y="67"/>
                      <a:pt x="30" y="71"/>
                    </a:cubicBezTo>
                    <a:cubicBezTo>
                      <a:pt x="29" y="75"/>
                      <a:pt x="25" y="78"/>
                      <a:pt x="21" y="78"/>
                    </a:cubicBezTo>
                    <a:cubicBezTo>
                      <a:pt x="21" y="78"/>
                      <a:pt x="21" y="78"/>
                      <a:pt x="20" y="78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22" y="83"/>
                      <a:pt x="22" y="83"/>
                      <a:pt x="22" y="83"/>
                    </a:cubicBezTo>
                    <a:cubicBezTo>
                      <a:pt x="27" y="84"/>
                      <a:pt x="30" y="88"/>
                      <a:pt x="30" y="92"/>
                    </a:cubicBezTo>
                    <a:cubicBezTo>
                      <a:pt x="29" y="96"/>
                      <a:pt x="26" y="99"/>
                      <a:pt x="21" y="99"/>
                    </a:cubicBezTo>
                    <a:cubicBezTo>
                      <a:pt x="21" y="99"/>
                      <a:pt x="21" y="99"/>
                      <a:pt x="20" y="99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33" y="199"/>
                      <a:pt x="33" y="199"/>
                      <a:pt x="33" y="199"/>
                    </a:cubicBezTo>
                    <a:cubicBezTo>
                      <a:pt x="33" y="7"/>
                      <a:pt x="33" y="7"/>
                      <a:pt x="33" y="7"/>
                    </a:cubicBezTo>
                    <a:lnTo>
                      <a:pt x="0" y="0"/>
                    </a:lnTo>
                    <a:close/>
                    <a:moveTo>
                      <a:pt x="15" y="124"/>
                    </a:moveTo>
                    <a:cubicBezTo>
                      <a:pt x="11" y="124"/>
                      <a:pt x="8" y="121"/>
                      <a:pt x="8" y="118"/>
                    </a:cubicBezTo>
                    <a:cubicBezTo>
                      <a:pt x="8" y="114"/>
                      <a:pt x="11" y="111"/>
                      <a:pt x="15" y="111"/>
                    </a:cubicBezTo>
                    <a:cubicBezTo>
                      <a:pt x="18" y="111"/>
                      <a:pt x="22" y="114"/>
                      <a:pt x="22" y="118"/>
                    </a:cubicBezTo>
                    <a:cubicBezTo>
                      <a:pt x="22" y="121"/>
                      <a:pt x="18" y="124"/>
                      <a:pt x="15" y="124"/>
                    </a:cubicBezTo>
                    <a:close/>
                    <a:moveTo>
                      <a:pt x="15" y="124"/>
                    </a:moveTo>
                    <a:cubicBezTo>
                      <a:pt x="15" y="124"/>
                      <a:pt x="15" y="124"/>
                      <a:pt x="15" y="124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74" name="Freeform 666">
                <a:extLst>
                  <a:ext uri="{FF2B5EF4-FFF2-40B4-BE49-F238E27FC236}">
                    <a16:creationId xmlns:a16="http://schemas.microsoft.com/office/drawing/2014/main" id="{6F7DD90F-BF55-49BD-80CC-D48FE9DD5E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525943" y="6415928"/>
                <a:ext cx="165578" cy="417070"/>
              </a:xfrm>
              <a:custGeom>
                <a:avLst/>
                <a:gdLst>
                  <a:gd name="T0" fmla="*/ 0 w 106"/>
                  <a:gd name="T1" fmla="*/ 267 h 267"/>
                  <a:gd name="T2" fmla="*/ 106 w 106"/>
                  <a:gd name="T3" fmla="*/ 267 h 267"/>
                  <a:gd name="T4" fmla="*/ 106 w 106"/>
                  <a:gd name="T5" fmla="*/ 0 h 267"/>
                  <a:gd name="T6" fmla="*/ 0 w 106"/>
                  <a:gd name="T7" fmla="*/ 54 h 267"/>
                  <a:gd name="T8" fmla="*/ 0 w 106"/>
                  <a:gd name="T9" fmla="*/ 267 h 267"/>
                  <a:gd name="T10" fmla="*/ 0 w 106"/>
                  <a:gd name="T11" fmla="*/ 267 h 267"/>
                  <a:gd name="T12" fmla="*/ 0 w 106"/>
                  <a:gd name="T13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267">
                    <a:moveTo>
                      <a:pt x="0" y="267"/>
                    </a:moveTo>
                    <a:lnTo>
                      <a:pt x="106" y="267"/>
                    </a:lnTo>
                    <a:lnTo>
                      <a:pt x="106" y="0"/>
                    </a:lnTo>
                    <a:lnTo>
                      <a:pt x="0" y="54"/>
                    </a:lnTo>
                    <a:lnTo>
                      <a:pt x="0" y="267"/>
                    </a:lnTo>
                    <a:close/>
                    <a:moveTo>
                      <a:pt x="0" y="267"/>
                    </a:moveTo>
                    <a:lnTo>
                      <a:pt x="0" y="26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75" name="Freeform 667">
                <a:extLst>
                  <a:ext uri="{FF2B5EF4-FFF2-40B4-BE49-F238E27FC236}">
                    <a16:creationId xmlns:a16="http://schemas.microsoft.com/office/drawing/2014/main" id="{343ED930-1748-435C-A75D-62166E0563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525945" y="6415928"/>
                <a:ext cx="165578" cy="417070"/>
              </a:xfrm>
              <a:custGeom>
                <a:avLst/>
                <a:gdLst>
                  <a:gd name="T0" fmla="*/ 0 w 106"/>
                  <a:gd name="T1" fmla="*/ 267 h 267"/>
                  <a:gd name="T2" fmla="*/ 106 w 106"/>
                  <a:gd name="T3" fmla="*/ 267 h 267"/>
                  <a:gd name="T4" fmla="*/ 106 w 106"/>
                  <a:gd name="T5" fmla="*/ 0 h 267"/>
                  <a:gd name="T6" fmla="*/ 0 w 106"/>
                  <a:gd name="T7" fmla="*/ 54 h 267"/>
                  <a:gd name="T8" fmla="*/ 0 w 106"/>
                  <a:gd name="T9" fmla="*/ 267 h 267"/>
                  <a:gd name="T10" fmla="*/ 0 w 106"/>
                  <a:gd name="T11" fmla="*/ 267 h 267"/>
                  <a:gd name="T12" fmla="*/ 0 w 106"/>
                  <a:gd name="T13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267">
                    <a:moveTo>
                      <a:pt x="0" y="267"/>
                    </a:moveTo>
                    <a:lnTo>
                      <a:pt x="106" y="267"/>
                    </a:lnTo>
                    <a:lnTo>
                      <a:pt x="106" y="0"/>
                    </a:lnTo>
                    <a:lnTo>
                      <a:pt x="0" y="54"/>
                    </a:lnTo>
                    <a:lnTo>
                      <a:pt x="0" y="267"/>
                    </a:lnTo>
                    <a:moveTo>
                      <a:pt x="0" y="267"/>
                    </a:moveTo>
                    <a:lnTo>
                      <a:pt x="0" y="267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76" name="Freeform 668">
                <a:extLst>
                  <a:ext uri="{FF2B5EF4-FFF2-40B4-BE49-F238E27FC236}">
                    <a16:creationId xmlns:a16="http://schemas.microsoft.com/office/drawing/2014/main" id="{E2B6CDA1-D8DF-4B15-BAFE-F3E70A60CB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305689" y="6415928"/>
                <a:ext cx="209316" cy="417070"/>
              </a:xfrm>
              <a:custGeom>
                <a:avLst/>
                <a:gdLst>
                  <a:gd name="T0" fmla="*/ 0 w 112"/>
                  <a:gd name="T1" fmla="*/ 0 h 223"/>
                  <a:gd name="T2" fmla="*/ 0 w 112"/>
                  <a:gd name="T3" fmla="*/ 15 h 223"/>
                  <a:gd name="T4" fmla="*/ 2 w 112"/>
                  <a:gd name="T5" fmla="*/ 15 h 223"/>
                  <a:gd name="T6" fmla="*/ 101 w 112"/>
                  <a:gd name="T7" fmla="*/ 35 h 223"/>
                  <a:gd name="T8" fmla="*/ 108 w 112"/>
                  <a:gd name="T9" fmla="*/ 45 h 223"/>
                  <a:gd name="T10" fmla="*/ 100 w 112"/>
                  <a:gd name="T11" fmla="*/ 52 h 223"/>
                  <a:gd name="T12" fmla="*/ 98 w 112"/>
                  <a:gd name="T13" fmla="*/ 52 h 223"/>
                  <a:gd name="T14" fmla="*/ 0 w 112"/>
                  <a:gd name="T15" fmla="*/ 32 h 223"/>
                  <a:gd name="T16" fmla="*/ 0 w 112"/>
                  <a:gd name="T17" fmla="*/ 41 h 223"/>
                  <a:gd name="T18" fmla="*/ 1 w 112"/>
                  <a:gd name="T19" fmla="*/ 41 h 223"/>
                  <a:gd name="T20" fmla="*/ 101 w 112"/>
                  <a:gd name="T21" fmla="*/ 58 h 223"/>
                  <a:gd name="T22" fmla="*/ 108 w 112"/>
                  <a:gd name="T23" fmla="*/ 67 h 223"/>
                  <a:gd name="T24" fmla="*/ 100 w 112"/>
                  <a:gd name="T25" fmla="*/ 74 h 223"/>
                  <a:gd name="T26" fmla="*/ 98 w 112"/>
                  <a:gd name="T27" fmla="*/ 74 h 223"/>
                  <a:gd name="T28" fmla="*/ 0 w 112"/>
                  <a:gd name="T29" fmla="*/ 58 h 223"/>
                  <a:gd name="T30" fmla="*/ 0 w 112"/>
                  <a:gd name="T31" fmla="*/ 65 h 223"/>
                  <a:gd name="T32" fmla="*/ 1 w 112"/>
                  <a:gd name="T33" fmla="*/ 65 h 223"/>
                  <a:gd name="T34" fmla="*/ 101 w 112"/>
                  <a:gd name="T35" fmla="*/ 80 h 223"/>
                  <a:gd name="T36" fmla="*/ 108 w 112"/>
                  <a:gd name="T37" fmla="*/ 89 h 223"/>
                  <a:gd name="T38" fmla="*/ 100 w 112"/>
                  <a:gd name="T39" fmla="*/ 96 h 223"/>
                  <a:gd name="T40" fmla="*/ 99 w 112"/>
                  <a:gd name="T41" fmla="*/ 96 h 223"/>
                  <a:gd name="T42" fmla="*/ 0 w 112"/>
                  <a:gd name="T43" fmla="*/ 82 h 223"/>
                  <a:gd name="T44" fmla="*/ 0 w 112"/>
                  <a:gd name="T45" fmla="*/ 91 h 223"/>
                  <a:gd name="T46" fmla="*/ 1 w 112"/>
                  <a:gd name="T47" fmla="*/ 90 h 223"/>
                  <a:gd name="T48" fmla="*/ 101 w 112"/>
                  <a:gd name="T49" fmla="*/ 102 h 223"/>
                  <a:gd name="T50" fmla="*/ 108 w 112"/>
                  <a:gd name="T51" fmla="*/ 111 h 223"/>
                  <a:gd name="T52" fmla="*/ 100 w 112"/>
                  <a:gd name="T53" fmla="*/ 119 h 223"/>
                  <a:gd name="T54" fmla="*/ 99 w 112"/>
                  <a:gd name="T55" fmla="*/ 119 h 223"/>
                  <a:gd name="T56" fmla="*/ 0 w 112"/>
                  <a:gd name="T57" fmla="*/ 107 h 223"/>
                  <a:gd name="T58" fmla="*/ 0 w 112"/>
                  <a:gd name="T59" fmla="*/ 223 h 223"/>
                  <a:gd name="T60" fmla="*/ 112 w 112"/>
                  <a:gd name="T61" fmla="*/ 223 h 223"/>
                  <a:gd name="T62" fmla="*/ 112 w 112"/>
                  <a:gd name="T63" fmla="*/ 22 h 223"/>
                  <a:gd name="T64" fmla="*/ 0 w 112"/>
                  <a:gd name="T65" fmla="*/ 0 h 223"/>
                  <a:gd name="T66" fmla="*/ 93 w 112"/>
                  <a:gd name="T67" fmla="*/ 145 h 223"/>
                  <a:gd name="T68" fmla="*/ 86 w 112"/>
                  <a:gd name="T69" fmla="*/ 138 h 223"/>
                  <a:gd name="T70" fmla="*/ 93 w 112"/>
                  <a:gd name="T71" fmla="*/ 131 h 223"/>
                  <a:gd name="T72" fmla="*/ 100 w 112"/>
                  <a:gd name="T73" fmla="*/ 138 h 223"/>
                  <a:gd name="T74" fmla="*/ 93 w 112"/>
                  <a:gd name="T75" fmla="*/ 145 h 223"/>
                  <a:gd name="T76" fmla="*/ 93 w 112"/>
                  <a:gd name="T77" fmla="*/ 145 h 223"/>
                  <a:gd name="T78" fmla="*/ 93 w 112"/>
                  <a:gd name="T79" fmla="*/ 145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2" h="223">
                    <a:moveTo>
                      <a:pt x="0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1" y="15"/>
                      <a:pt x="1" y="15"/>
                      <a:pt x="2" y="1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6" y="36"/>
                      <a:pt x="109" y="41"/>
                      <a:pt x="108" y="45"/>
                    </a:cubicBezTo>
                    <a:cubicBezTo>
                      <a:pt x="107" y="49"/>
                      <a:pt x="104" y="52"/>
                      <a:pt x="100" y="52"/>
                    </a:cubicBezTo>
                    <a:cubicBezTo>
                      <a:pt x="99" y="52"/>
                      <a:pt x="99" y="52"/>
                      <a:pt x="98" y="5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101" y="58"/>
                      <a:pt x="101" y="58"/>
                      <a:pt x="101" y="58"/>
                    </a:cubicBezTo>
                    <a:cubicBezTo>
                      <a:pt x="106" y="58"/>
                      <a:pt x="109" y="63"/>
                      <a:pt x="108" y="67"/>
                    </a:cubicBezTo>
                    <a:cubicBezTo>
                      <a:pt x="107" y="71"/>
                      <a:pt x="104" y="74"/>
                      <a:pt x="100" y="74"/>
                    </a:cubicBezTo>
                    <a:cubicBezTo>
                      <a:pt x="99" y="74"/>
                      <a:pt x="99" y="74"/>
                      <a:pt x="98" y="74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1" y="65"/>
                      <a:pt x="1" y="65"/>
                    </a:cubicBezTo>
                    <a:cubicBezTo>
                      <a:pt x="101" y="80"/>
                      <a:pt x="101" y="80"/>
                      <a:pt x="101" y="80"/>
                    </a:cubicBezTo>
                    <a:cubicBezTo>
                      <a:pt x="106" y="81"/>
                      <a:pt x="109" y="85"/>
                      <a:pt x="108" y="89"/>
                    </a:cubicBezTo>
                    <a:cubicBezTo>
                      <a:pt x="107" y="94"/>
                      <a:pt x="104" y="96"/>
                      <a:pt x="100" y="96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0"/>
                      <a:pt x="1" y="90"/>
                      <a:pt x="1" y="90"/>
                    </a:cubicBezTo>
                    <a:cubicBezTo>
                      <a:pt x="101" y="102"/>
                      <a:pt x="101" y="102"/>
                      <a:pt x="101" y="102"/>
                    </a:cubicBezTo>
                    <a:cubicBezTo>
                      <a:pt x="105" y="103"/>
                      <a:pt x="109" y="107"/>
                      <a:pt x="108" y="111"/>
                    </a:cubicBezTo>
                    <a:cubicBezTo>
                      <a:pt x="108" y="116"/>
                      <a:pt x="104" y="119"/>
                      <a:pt x="100" y="119"/>
                    </a:cubicBezTo>
                    <a:cubicBezTo>
                      <a:pt x="99" y="119"/>
                      <a:pt x="99" y="119"/>
                      <a:pt x="99" y="119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112" y="223"/>
                      <a:pt x="112" y="223"/>
                      <a:pt x="112" y="223"/>
                    </a:cubicBezTo>
                    <a:cubicBezTo>
                      <a:pt x="112" y="22"/>
                      <a:pt x="112" y="22"/>
                      <a:pt x="112" y="22"/>
                    </a:cubicBezTo>
                    <a:lnTo>
                      <a:pt x="0" y="0"/>
                    </a:lnTo>
                    <a:close/>
                    <a:moveTo>
                      <a:pt x="93" y="145"/>
                    </a:moveTo>
                    <a:cubicBezTo>
                      <a:pt x="89" y="145"/>
                      <a:pt x="86" y="142"/>
                      <a:pt x="86" y="138"/>
                    </a:cubicBezTo>
                    <a:cubicBezTo>
                      <a:pt x="86" y="134"/>
                      <a:pt x="89" y="131"/>
                      <a:pt x="93" y="131"/>
                    </a:cubicBezTo>
                    <a:cubicBezTo>
                      <a:pt x="97" y="131"/>
                      <a:pt x="100" y="134"/>
                      <a:pt x="100" y="138"/>
                    </a:cubicBezTo>
                    <a:cubicBezTo>
                      <a:pt x="100" y="142"/>
                      <a:pt x="97" y="145"/>
                      <a:pt x="93" y="145"/>
                    </a:cubicBezTo>
                    <a:close/>
                    <a:moveTo>
                      <a:pt x="93" y="145"/>
                    </a:moveTo>
                    <a:cubicBezTo>
                      <a:pt x="93" y="145"/>
                      <a:pt x="93" y="145"/>
                      <a:pt x="93" y="145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5043">
                  <a:defRPr/>
                </a:pPr>
                <a:endParaRPr lang="ko-KR" altLang="en-US" sz="1100" dirty="0">
                  <a:solidFill>
                    <a:prstClr val="white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</p:grpSp>
        <p:sp>
          <p:nvSpPr>
            <p:cNvPr id="177" name="직사각형 176">
              <a:extLst>
                <a:ext uri="{FF2B5EF4-FFF2-40B4-BE49-F238E27FC236}">
                  <a16:creationId xmlns:a16="http://schemas.microsoft.com/office/drawing/2014/main" id="{13CD10D1-DD02-4BA0-B04A-D6F01F157527}"/>
                </a:ext>
              </a:extLst>
            </p:cNvPr>
            <p:cNvSpPr/>
            <p:nvPr/>
          </p:nvSpPr>
          <p:spPr>
            <a:xfrm>
              <a:off x="9610179" y="3734215"/>
              <a:ext cx="449072" cy="1538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12700" contourW="31750">
                <a:bevelT w="0"/>
                <a:contourClr>
                  <a:schemeClr val="bg1"/>
                </a:contourClr>
              </a:sp3d>
            </a:bodyPr>
            <a:lstStyle/>
            <a:p>
              <a:pPr algn="ctr" defTabSz="1075779" fontAlgn="ctr">
                <a:defRPr/>
              </a:pPr>
              <a:r>
                <a:rPr lang="ko-KR" altLang="en-US" sz="1000" spc="-83" dirty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분석반출</a:t>
              </a:r>
              <a:endParaRPr lang="en-US" altLang="ko-KR" sz="1000" spc="-83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1"/>
                </a:gradFill>
                <a:latin typeface="Arial" panose="020B0604020202020204" pitchFamily="34" charset="0"/>
                <a:ea typeface="에스코어 드림 4 Regular" panose="020B0503030302020204" pitchFamily="34" charset="-127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13" name="표 212">
            <a:extLst>
              <a:ext uri="{FF2B5EF4-FFF2-40B4-BE49-F238E27FC236}">
                <a16:creationId xmlns:a16="http://schemas.microsoft.com/office/drawing/2014/main" id="{29959C59-DB8A-44ED-89DE-FFDE3D496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851022"/>
              </p:ext>
            </p:extLst>
          </p:nvPr>
        </p:nvGraphicFramePr>
        <p:xfrm>
          <a:off x="514964" y="2160270"/>
          <a:ext cx="4489508" cy="4354598"/>
        </p:xfrm>
        <a:graphic>
          <a:graphicData uri="http://schemas.openxmlformats.org/drawingml/2006/table">
            <a:tbl>
              <a:tblPr/>
              <a:tblGrid>
                <a:gridCol w="1393581">
                  <a:extLst>
                    <a:ext uri="{9D8B030D-6E8A-4147-A177-3AD203B41FA5}">
                      <a16:colId xmlns:a16="http://schemas.microsoft.com/office/drawing/2014/main" val="488545051"/>
                    </a:ext>
                  </a:extLst>
                </a:gridCol>
                <a:gridCol w="3095927">
                  <a:extLst>
                    <a:ext uri="{9D8B030D-6E8A-4147-A177-3AD203B41FA5}">
                      <a16:colId xmlns:a16="http://schemas.microsoft.com/office/drawing/2014/main" val="3671299751"/>
                    </a:ext>
                  </a:extLst>
                </a:gridCol>
              </a:tblGrid>
              <a:tr h="3850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Server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와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Storage, Running Job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간 연관관계를 표출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384787"/>
                  </a:ext>
                </a:extLst>
              </a:tr>
              <a:tr h="385029">
                <a:tc rowSpan="3">
                  <a:txBody>
                    <a:bodyPr/>
                    <a:lstStyle/>
                    <a:p>
                      <a:pPr marL="0" marR="0" lvl="0" indent="0" algn="ctr" defTabSz="123636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레이어 상에 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Server (Node)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정보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표출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물리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/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논리 구성 및 상관관계 표시</a:t>
                      </a:r>
                      <a:endParaRPr lang="en-US" altLang="ko-KR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에스코어 드림 4 Regular" panose="020B0503030302020204" pitchFamily="34" charset="-127"/>
                        <a:ea typeface="에스코어 드림 4 Regular" panose="020B0503030302020204" pitchFamily="34" charset="-127"/>
                        <a:cs typeface="+mn-cs"/>
                      </a:endParaRPr>
                    </a:p>
                    <a:p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- Zone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그룹별 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Node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당 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Server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자원정보 표출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0846033"/>
                  </a:ext>
                </a:extLst>
              </a:tr>
              <a:tr h="476208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서버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(Node)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표출</a:t>
                      </a:r>
                    </a:p>
                    <a:p>
                      <a:pPr algn="l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- Node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기둥 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: CPU, GPU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사용률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77799"/>
                  </a:ext>
                </a:extLst>
              </a:tr>
              <a:tr h="548048">
                <a:tc vMerge="1">
                  <a:txBody>
                    <a:bodyPr/>
                    <a:lstStyle/>
                    <a:p>
                      <a:pPr latinLnBrk="1"/>
                      <a:endParaRPr lang="ko-KR" alt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5BB3E7"/>
                      </a:solidFill>
                      <a:prstDash val="soli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ToolTip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표출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-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서버 명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CPU:GPU:AIGPU:AICPU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사용률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MEM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사용률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RunJob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수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WaitJob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수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TotalJob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수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099588"/>
                  </a:ext>
                </a:extLst>
              </a:tr>
              <a:tr h="548048">
                <a:tc>
                  <a:txBody>
                    <a:bodyPr/>
                    <a:lstStyle/>
                    <a:p>
                      <a:pPr marL="0" marR="0" lvl="0" indent="0" algn="ctr" defTabSz="123636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Server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별 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Job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수행  현황과 사용률 표출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Job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상세내역 다운로드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(CSV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파일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)</a:t>
                      </a:r>
                    </a:p>
                    <a:p>
                      <a:pPr algn="l" fontAlgn="t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-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컬럼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: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클러스터명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서버명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Job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명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Job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상태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</a:t>
                      </a:r>
                      <a:b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 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확인일시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285314"/>
                  </a:ext>
                </a:extLst>
              </a:tr>
              <a:tr h="368092">
                <a:tc rowSpan="3">
                  <a:txBody>
                    <a:bodyPr/>
                    <a:lstStyle/>
                    <a:p>
                      <a:pPr marL="0" marR="0" lvl="0" indent="0" algn="ctr" defTabSz="123636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레이어 상에 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Storage(Node) </a:t>
                      </a:r>
                    </a:p>
                    <a:p>
                      <a:pPr marL="0" marR="0" lvl="0" indent="0" algn="ctr" defTabSz="123636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정보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표출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물리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/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논리 구성 및 상관관계 표시</a:t>
                      </a:r>
                      <a:endParaRPr lang="en-US" altLang="ko-KR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에스코어 드림 4 Regular" panose="020B0503030302020204" pitchFamily="34" charset="-127"/>
                        <a:ea typeface="에스코어 드림 4 Regular" panose="020B0503030302020204" pitchFamily="34" charset="-127"/>
                        <a:cs typeface="+mn-cs"/>
                      </a:endParaRPr>
                    </a:p>
                    <a:p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- Zone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그룹별 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Node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당 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Storage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자원정보 표출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426291"/>
                  </a:ext>
                </a:extLst>
              </a:tr>
              <a:tr h="548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스토리지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(Node)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정보 표출</a:t>
                      </a:r>
                    </a:p>
                    <a:p>
                      <a:pPr algn="l" fontAlgn="t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- Node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기둥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: Disk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사용률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사용량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/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전체용량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)</a:t>
                      </a:r>
                    </a:p>
                    <a:p>
                      <a:pPr algn="l" fontAlgn="t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- Node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너비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: Disk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용량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343481"/>
                  </a:ext>
                </a:extLst>
              </a:tr>
              <a:tr h="548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ToolTip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표출</a:t>
                      </a:r>
                    </a:p>
                    <a:p>
                      <a:pPr algn="l" fontAlgn="t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-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스토리지명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Disk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사용률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NETWORK IN, NETWORK OUT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에스코어 드림 4 Regular" panose="020B0503030302020204" pitchFamily="34" charset="-127"/>
                        <a:ea typeface="에스코어 드림 4 Regular" panose="020B0503030302020204" pitchFamily="34" charset="-127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100616"/>
                  </a:ext>
                </a:extLst>
              </a:tr>
              <a:tr h="548048">
                <a:tc>
                  <a:txBody>
                    <a:bodyPr/>
                    <a:lstStyle/>
                    <a:p>
                      <a:pPr marL="0" marR="0" lvl="0" indent="0" algn="ctr" defTabSz="1236369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FileSystem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별 </a:t>
                      </a:r>
                      <a:endParaRPr lang="en-US" altLang="ko-KR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에스코어 드림 4 Regular" panose="020B0503030302020204" pitchFamily="34" charset="-127"/>
                        <a:ea typeface="에스코어 드림 4 Regular" panose="020B0503030302020204" pitchFamily="34" charset="-127"/>
                        <a:cs typeface="+mn-cs"/>
                      </a:endParaRPr>
                    </a:p>
                    <a:p>
                      <a:pPr marL="0" marR="0" lvl="0" indent="0" algn="ctr" defTabSz="1236369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사용량 표출</a:t>
                      </a:r>
                    </a:p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에스코어 드림 4 Regular" panose="020B0503030302020204" pitchFamily="34" charset="-127"/>
                        <a:ea typeface="에스코어 드림 4 Regular" panose="020B0503030302020204" pitchFamily="34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Directory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상세내역 다운로드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(CSV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파일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)</a:t>
                      </a:r>
                    </a:p>
                    <a:p>
                      <a:pPr algn="l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-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컬럼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: Zone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명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스토리지명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FileSystem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에스코어 드림 4 Regular" panose="020B0503030302020204" pitchFamily="34" charset="-127"/>
                        <a:ea typeface="에스코어 드림 4 Regular" panose="020B0503030302020204" pitchFamily="34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291187"/>
                  </a:ext>
                </a:extLst>
              </a:tr>
            </a:tbl>
          </a:graphicData>
        </a:graphic>
      </p:graphicFrame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EE4AF494-10F4-4E8D-B3A5-9EC504A23684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173124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18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77" name="모서리가 둥근 직사각형 474">
            <a:extLst>
              <a:ext uri="{FF2B5EF4-FFF2-40B4-BE49-F238E27FC236}">
                <a16:creationId xmlns:a16="http://schemas.microsoft.com/office/drawing/2014/main" id="{21327DCA-2F94-40B2-8C76-8D1AE9FEE333}"/>
              </a:ext>
            </a:extLst>
          </p:cNvPr>
          <p:cNvSpPr/>
          <p:nvPr/>
        </p:nvSpPr>
        <p:spPr>
          <a:xfrm>
            <a:off x="269036" y="1212882"/>
            <a:ext cx="11119552" cy="349009"/>
          </a:xfrm>
          <a:prstGeom prst="roundRect">
            <a:avLst>
              <a:gd name="adj" fmla="val 50000"/>
            </a:avLst>
          </a:prstGeom>
          <a:solidFill>
            <a:srgbClr val="0047B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1" algn="ctr" defTabSz="228600" fontAlgn="ctr">
              <a:buClr>
                <a:sysClr val="windowText" lastClr="000000"/>
              </a:buClr>
              <a:tabLst>
                <a:tab pos="2965343" algn="l"/>
              </a:tabLst>
              <a:defRPr/>
            </a:pPr>
            <a:r>
              <a:rPr lang="en-US" altLang="ko-KR" sz="1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Visualizing System Resources : </a:t>
            </a:r>
            <a:r>
              <a:rPr lang="en-US" altLang="ko-KR" sz="1400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Getting full insights into virtualized resource consumption and environments of Servers, Storage, etc.</a:t>
            </a:r>
            <a:endParaRPr lang="ko-KR" altLang="en-US" sz="1400" spc="-25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95000"/>
                </a:schemeClr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  <a:sym typeface="Monotype Sorts" pitchFamily="2" charset="2"/>
            </a:endParaRPr>
          </a:p>
        </p:txBody>
      </p:sp>
      <p:sp>
        <p:nvSpPr>
          <p:cNvPr id="82" name="제목 1">
            <a:extLst>
              <a:ext uri="{FF2B5EF4-FFF2-40B4-BE49-F238E27FC236}">
                <a16:creationId xmlns:a16="http://schemas.microsoft.com/office/drawing/2014/main" id="{45F83343-CFCE-4773-8751-B36C9B3E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90" y="390900"/>
            <a:ext cx="11393059" cy="5014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Technical architecture design for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Visualizing System Resources </a:t>
            </a:r>
          </a:p>
        </p:txBody>
      </p:sp>
      <p:graphicFrame>
        <p:nvGraphicFramePr>
          <p:cNvPr id="6" name="Group 98">
            <a:extLst>
              <a:ext uri="{FF2B5EF4-FFF2-40B4-BE49-F238E27FC236}">
                <a16:creationId xmlns:a16="http://schemas.microsoft.com/office/drawing/2014/main" id="{FA9A3F75-FB71-7D10-C43F-6B31AAD1CE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678200"/>
              </p:ext>
            </p:extLst>
          </p:nvPr>
        </p:nvGraphicFramePr>
        <p:xfrm>
          <a:off x="514296" y="1882386"/>
          <a:ext cx="4508543" cy="301467"/>
        </p:xfrm>
        <a:graphic>
          <a:graphicData uri="http://schemas.openxmlformats.org/drawingml/2006/table">
            <a:tbl>
              <a:tblPr/>
              <a:tblGrid>
                <a:gridCol w="1422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5962">
                  <a:extLst>
                    <a:ext uri="{9D8B030D-6E8A-4147-A177-3AD203B41FA5}">
                      <a16:colId xmlns:a16="http://schemas.microsoft.com/office/drawing/2014/main" val="3918177289"/>
                    </a:ext>
                  </a:extLst>
                </a:gridCol>
              </a:tblGrid>
              <a:tr h="301467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ko-KR" altLang="en-US" sz="1200" b="0" i="0" u="none" strike="noStrike" kern="1200" cap="none" spc="0" normalizeH="0" baseline="0" dirty="0">
                          <a:ln>
                            <a:solidFill>
                              <a:srgbClr val="5B9BD5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  <a:cs typeface="+mn-cs"/>
                        </a:rPr>
                        <a:t>표출 정보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8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ko-KR" altLang="en-US" sz="1200" b="0" i="0" u="none" strike="noStrike" kern="1200" cap="none" spc="0" normalizeH="0" baseline="0" dirty="0">
                          <a:ln>
                            <a:solidFill>
                              <a:srgbClr val="5B9BD5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  <a:cs typeface="+mn-cs"/>
                        </a:rPr>
                        <a:t>상세 정보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8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2" name="그룹 71">
            <a:extLst>
              <a:ext uri="{FF2B5EF4-FFF2-40B4-BE49-F238E27FC236}">
                <a16:creationId xmlns:a16="http://schemas.microsoft.com/office/drawing/2014/main" id="{EBB41F13-AFE4-6DD2-ED65-E3281794B68C}"/>
              </a:ext>
            </a:extLst>
          </p:cNvPr>
          <p:cNvGrpSpPr/>
          <p:nvPr/>
        </p:nvGrpSpPr>
        <p:grpSpPr>
          <a:xfrm>
            <a:off x="5014585" y="3724920"/>
            <a:ext cx="525673" cy="912578"/>
            <a:chOff x="-2328936" y="3226539"/>
            <a:chExt cx="743750" cy="912578"/>
          </a:xfrm>
        </p:grpSpPr>
        <p:sp>
          <p:nvSpPr>
            <p:cNvPr id="73" name="오른쪽 화살표 484">
              <a:extLst>
                <a:ext uri="{FF2B5EF4-FFF2-40B4-BE49-F238E27FC236}">
                  <a16:creationId xmlns:a16="http://schemas.microsoft.com/office/drawing/2014/main" id="{6CD91DD8-A250-81FB-A3BA-009F1DACEABD}"/>
                </a:ext>
              </a:extLst>
            </p:cNvPr>
            <p:cNvSpPr/>
            <p:nvPr/>
          </p:nvSpPr>
          <p:spPr>
            <a:xfrm rot="10800000" flipH="1">
              <a:off x="-2328936" y="3226539"/>
              <a:ext cx="743750" cy="912578"/>
            </a:xfrm>
            <a:prstGeom prst="rightArrow">
              <a:avLst>
                <a:gd name="adj1" fmla="val 55069"/>
                <a:gd name="adj2" fmla="val 56630"/>
              </a:avLst>
            </a:prstGeom>
            <a:solidFill>
              <a:srgbClr val="FC75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85642" latinLnBrk="1">
                <a:defRPr/>
              </a:pPr>
              <a:endParaRPr lang="ko-KR" altLang="en-US" sz="4106" dirty="0">
                <a:solidFill>
                  <a:srgbClr val="FC750E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74" name="이등변 삼각형 73">
              <a:extLst>
                <a:ext uri="{FF2B5EF4-FFF2-40B4-BE49-F238E27FC236}">
                  <a16:creationId xmlns:a16="http://schemas.microsoft.com/office/drawing/2014/main" id="{572D8205-1D7E-794D-DA87-D88C6D5DE180}"/>
                </a:ext>
              </a:extLst>
            </p:cNvPr>
            <p:cNvSpPr/>
            <p:nvPr/>
          </p:nvSpPr>
          <p:spPr>
            <a:xfrm rot="16200000" flipH="1" flipV="1">
              <a:off x="-2099502" y="3607181"/>
              <a:ext cx="832570" cy="151298"/>
            </a:xfrm>
            <a:prstGeom prst="triangle">
              <a:avLst/>
            </a:prstGeom>
            <a:solidFill>
              <a:srgbClr val="FC750E"/>
            </a:solidFill>
            <a:ln w="12700">
              <a:noFill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 defTabSz="1828709" latinLnBrk="1">
                <a:defRPr/>
              </a:pPr>
              <a:endParaRPr lang="ko-KR" altLang="en-US" sz="2800" b="1" spc="-60" dirty="0">
                <a:solidFill>
                  <a:srgbClr val="FC750E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graphicFrame>
        <p:nvGraphicFramePr>
          <p:cNvPr id="75" name="Group 98">
            <a:extLst>
              <a:ext uri="{FF2B5EF4-FFF2-40B4-BE49-F238E27FC236}">
                <a16:creationId xmlns:a16="http://schemas.microsoft.com/office/drawing/2014/main" id="{364731F8-4591-CA2A-2ACC-5D36998A88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49700"/>
              </p:ext>
            </p:extLst>
          </p:nvPr>
        </p:nvGraphicFramePr>
        <p:xfrm>
          <a:off x="5540258" y="1858803"/>
          <a:ext cx="6189631" cy="301467"/>
        </p:xfrm>
        <a:graphic>
          <a:graphicData uri="http://schemas.openxmlformats.org/drawingml/2006/table">
            <a:tbl>
              <a:tblPr/>
              <a:tblGrid>
                <a:gridCol w="6189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467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ko-K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Visualizing System Resources </a:t>
                      </a:r>
                      <a:endParaRPr kumimoji="0" lang="ko-KR" altLang="en-US" sz="1200" b="0" i="0" u="none" strike="noStrike" kern="1200" cap="none" spc="0" normalizeH="0" baseline="0" dirty="0">
                        <a:ln>
                          <a:solidFill>
                            <a:srgbClr val="5B9BD5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8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9" name="그룹 78">
            <a:extLst>
              <a:ext uri="{FF2B5EF4-FFF2-40B4-BE49-F238E27FC236}">
                <a16:creationId xmlns:a16="http://schemas.microsoft.com/office/drawing/2014/main" id="{3E7303C6-DCAB-C399-061B-2667E27AF357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B1A2840-C4B1-574F-2826-3D9A6602B448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Design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82A7901-ECEC-1846-EFBB-1AD8445B10A1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Ⅲ</a:t>
              </a:r>
            </a:p>
          </p:txBody>
        </p:sp>
        <p:sp>
          <p:nvSpPr>
            <p:cNvPr id="83" name="타원 82">
              <a:extLst>
                <a:ext uri="{FF2B5EF4-FFF2-40B4-BE49-F238E27FC236}">
                  <a16:creationId xmlns:a16="http://schemas.microsoft.com/office/drawing/2014/main" id="{0FA857AA-EF7C-560B-F437-480E38589C7C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61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68">
            <a:extLst>
              <a:ext uri="{FF2B5EF4-FFF2-40B4-BE49-F238E27FC236}">
                <a16:creationId xmlns:a16="http://schemas.microsoft.com/office/drawing/2014/main" id="{BB6DBC28-BEAF-E739-8FB3-3A809051F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6" y="1308478"/>
            <a:ext cx="2893421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vl="0" defTabSz="414772" eaLnBrk="1" fontAlgn="ctr" hangingPunct="1">
              <a:defRPr/>
            </a:pPr>
            <a:r>
              <a:rPr kumimoji="0" lang="en-US" altLang="ko-KR" sz="1200" kern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white">
                    <a:lumMod val="85000"/>
                  </a:prst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OpenInfra Community Days Korea 2023</a:t>
            </a:r>
            <a:endParaRPr kumimoji="0" lang="ko-KR" altLang="en-US" sz="1200" b="0" i="0" u="none" strike="noStrike" kern="0" cap="none" spc="0" normalizeH="0" baseline="0" noProof="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279574" y="1493144"/>
            <a:ext cx="3702635" cy="1072282"/>
            <a:chOff x="6484620" y="1183853"/>
            <a:chExt cx="3702635" cy="1072282"/>
          </a:xfrm>
        </p:grpSpPr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6484620" y="1183853"/>
              <a:ext cx="920218" cy="1072282"/>
            </a:xfrm>
            <a:custGeom>
              <a:avLst/>
              <a:gdLst>
                <a:gd name="T0" fmla="*/ 399 w 399"/>
                <a:gd name="T1" fmla="*/ 311 h 446"/>
                <a:gd name="T2" fmla="*/ 399 w 399"/>
                <a:gd name="T3" fmla="*/ 135 h 446"/>
                <a:gd name="T4" fmla="*/ 374 w 399"/>
                <a:gd name="T5" fmla="*/ 93 h 446"/>
                <a:gd name="T6" fmla="*/ 374 w 399"/>
                <a:gd name="T7" fmla="*/ 93 h 446"/>
                <a:gd name="T8" fmla="*/ 221 w 399"/>
                <a:gd name="T9" fmla="*/ 5 h 446"/>
                <a:gd name="T10" fmla="*/ 199 w 399"/>
                <a:gd name="T11" fmla="*/ 0 h 446"/>
                <a:gd name="T12" fmla="*/ 178 w 399"/>
                <a:gd name="T13" fmla="*/ 5 h 446"/>
                <a:gd name="T14" fmla="*/ 25 w 399"/>
                <a:gd name="T15" fmla="*/ 93 h 446"/>
                <a:gd name="T16" fmla="*/ 24 w 399"/>
                <a:gd name="T17" fmla="*/ 93 h 446"/>
                <a:gd name="T18" fmla="*/ 0 w 399"/>
                <a:gd name="T19" fmla="*/ 134 h 446"/>
                <a:gd name="T20" fmla="*/ 0 w 399"/>
                <a:gd name="T21" fmla="*/ 134 h 446"/>
                <a:gd name="T22" fmla="*/ 0 w 399"/>
                <a:gd name="T23" fmla="*/ 312 h 446"/>
                <a:gd name="T24" fmla="*/ 0 w 399"/>
                <a:gd name="T25" fmla="*/ 312 h 446"/>
                <a:gd name="T26" fmla="*/ 23 w 399"/>
                <a:gd name="T27" fmla="*/ 351 h 446"/>
                <a:gd name="T28" fmla="*/ 178 w 399"/>
                <a:gd name="T29" fmla="*/ 441 h 446"/>
                <a:gd name="T30" fmla="*/ 199 w 399"/>
                <a:gd name="T31" fmla="*/ 446 h 446"/>
                <a:gd name="T32" fmla="*/ 221 w 399"/>
                <a:gd name="T33" fmla="*/ 441 h 446"/>
                <a:gd name="T34" fmla="*/ 376 w 399"/>
                <a:gd name="T35" fmla="*/ 351 h 446"/>
                <a:gd name="T36" fmla="*/ 399 w 399"/>
                <a:gd name="T37" fmla="*/ 311 h 446"/>
                <a:gd name="T38" fmla="*/ 399 w 399"/>
                <a:gd name="T39" fmla="*/ 311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9" h="446">
                  <a:moveTo>
                    <a:pt x="399" y="311"/>
                  </a:moveTo>
                  <a:cubicBezTo>
                    <a:pt x="399" y="135"/>
                    <a:pt x="399" y="135"/>
                    <a:pt x="399" y="135"/>
                  </a:cubicBezTo>
                  <a:cubicBezTo>
                    <a:pt x="399" y="117"/>
                    <a:pt x="389" y="101"/>
                    <a:pt x="374" y="93"/>
                  </a:cubicBezTo>
                  <a:cubicBezTo>
                    <a:pt x="374" y="93"/>
                    <a:pt x="374" y="93"/>
                    <a:pt x="374" y="93"/>
                  </a:cubicBezTo>
                  <a:cubicBezTo>
                    <a:pt x="374" y="93"/>
                    <a:pt x="222" y="6"/>
                    <a:pt x="221" y="5"/>
                  </a:cubicBezTo>
                  <a:cubicBezTo>
                    <a:pt x="214" y="2"/>
                    <a:pt x="207" y="0"/>
                    <a:pt x="199" y="0"/>
                  </a:cubicBezTo>
                  <a:cubicBezTo>
                    <a:pt x="192" y="0"/>
                    <a:pt x="184" y="2"/>
                    <a:pt x="178" y="5"/>
                  </a:cubicBezTo>
                  <a:cubicBezTo>
                    <a:pt x="176" y="6"/>
                    <a:pt x="25" y="93"/>
                    <a:pt x="25" y="93"/>
                  </a:cubicBezTo>
                  <a:cubicBezTo>
                    <a:pt x="25" y="93"/>
                    <a:pt x="24" y="93"/>
                    <a:pt x="24" y="93"/>
                  </a:cubicBezTo>
                  <a:cubicBezTo>
                    <a:pt x="10" y="101"/>
                    <a:pt x="0" y="117"/>
                    <a:pt x="0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9"/>
                    <a:pt x="9" y="343"/>
                    <a:pt x="23" y="351"/>
                  </a:cubicBezTo>
                  <a:cubicBezTo>
                    <a:pt x="23" y="352"/>
                    <a:pt x="176" y="440"/>
                    <a:pt x="178" y="441"/>
                  </a:cubicBezTo>
                  <a:cubicBezTo>
                    <a:pt x="184" y="444"/>
                    <a:pt x="192" y="446"/>
                    <a:pt x="199" y="446"/>
                  </a:cubicBezTo>
                  <a:cubicBezTo>
                    <a:pt x="207" y="446"/>
                    <a:pt x="214" y="444"/>
                    <a:pt x="221" y="441"/>
                  </a:cubicBezTo>
                  <a:cubicBezTo>
                    <a:pt x="222" y="440"/>
                    <a:pt x="375" y="352"/>
                    <a:pt x="376" y="351"/>
                  </a:cubicBezTo>
                  <a:cubicBezTo>
                    <a:pt x="390" y="343"/>
                    <a:pt x="399" y="328"/>
                    <a:pt x="399" y="311"/>
                  </a:cubicBezTo>
                  <a:cubicBezTo>
                    <a:pt x="399" y="311"/>
                    <a:pt x="399" y="311"/>
                    <a:pt x="399" y="31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65000"/>
                  </a:schemeClr>
                </a:gs>
                <a:gs pos="66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-2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581465" y="1308478"/>
              <a:ext cx="705570" cy="787772"/>
            </a:xfrm>
            <a:custGeom>
              <a:avLst/>
              <a:gdLst>
                <a:gd name="T0" fmla="*/ 399 w 399"/>
                <a:gd name="T1" fmla="*/ 311 h 446"/>
                <a:gd name="T2" fmla="*/ 399 w 399"/>
                <a:gd name="T3" fmla="*/ 135 h 446"/>
                <a:gd name="T4" fmla="*/ 374 w 399"/>
                <a:gd name="T5" fmla="*/ 93 h 446"/>
                <a:gd name="T6" fmla="*/ 374 w 399"/>
                <a:gd name="T7" fmla="*/ 93 h 446"/>
                <a:gd name="T8" fmla="*/ 221 w 399"/>
                <a:gd name="T9" fmla="*/ 5 h 446"/>
                <a:gd name="T10" fmla="*/ 199 w 399"/>
                <a:gd name="T11" fmla="*/ 0 h 446"/>
                <a:gd name="T12" fmla="*/ 178 w 399"/>
                <a:gd name="T13" fmla="*/ 5 h 446"/>
                <a:gd name="T14" fmla="*/ 25 w 399"/>
                <a:gd name="T15" fmla="*/ 93 h 446"/>
                <a:gd name="T16" fmla="*/ 24 w 399"/>
                <a:gd name="T17" fmla="*/ 93 h 446"/>
                <a:gd name="T18" fmla="*/ 0 w 399"/>
                <a:gd name="T19" fmla="*/ 134 h 446"/>
                <a:gd name="T20" fmla="*/ 0 w 399"/>
                <a:gd name="T21" fmla="*/ 134 h 446"/>
                <a:gd name="T22" fmla="*/ 0 w 399"/>
                <a:gd name="T23" fmla="*/ 312 h 446"/>
                <a:gd name="T24" fmla="*/ 0 w 399"/>
                <a:gd name="T25" fmla="*/ 312 h 446"/>
                <a:gd name="T26" fmla="*/ 23 w 399"/>
                <a:gd name="T27" fmla="*/ 351 h 446"/>
                <a:gd name="T28" fmla="*/ 178 w 399"/>
                <a:gd name="T29" fmla="*/ 441 h 446"/>
                <a:gd name="T30" fmla="*/ 199 w 399"/>
                <a:gd name="T31" fmla="*/ 446 h 446"/>
                <a:gd name="T32" fmla="*/ 221 w 399"/>
                <a:gd name="T33" fmla="*/ 441 h 446"/>
                <a:gd name="T34" fmla="*/ 376 w 399"/>
                <a:gd name="T35" fmla="*/ 351 h 446"/>
                <a:gd name="T36" fmla="*/ 399 w 399"/>
                <a:gd name="T37" fmla="*/ 311 h 446"/>
                <a:gd name="T38" fmla="*/ 399 w 399"/>
                <a:gd name="T39" fmla="*/ 311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9" h="446">
                  <a:moveTo>
                    <a:pt x="399" y="311"/>
                  </a:moveTo>
                  <a:cubicBezTo>
                    <a:pt x="399" y="135"/>
                    <a:pt x="399" y="135"/>
                    <a:pt x="399" y="135"/>
                  </a:cubicBezTo>
                  <a:cubicBezTo>
                    <a:pt x="399" y="117"/>
                    <a:pt x="389" y="101"/>
                    <a:pt x="374" y="93"/>
                  </a:cubicBezTo>
                  <a:cubicBezTo>
                    <a:pt x="374" y="93"/>
                    <a:pt x="374" y="93"/>
                    <a:pt x="374" y="93"/>
                  </a:cubicBezTo>
                  <a:cubicBezTo>
                    <a:pt x="374" y="93"/>
                    <a:pt x="222" y="6"/>
                    <a:pt x="221" y="5"/>
                  </a:cubicBezTo>
                  <a:cubicBezTo>
                    <a:pt x="214" y="2"/>
                    <a:pt x="207" y="0"/>
                    <a:pt x="199" y="0"/>
                  </a:cubicBezTo>
                  <a:cubicBezTo>
                    <a:pt x="192" y="0"/>
                    <a:pt x="184" y="2"/>
                    <a:pt x="178" y="5"/>
                  </a:cubicBezTo>
                  <a:cubicBezTo>
                    <a:pt x="176" y="6"/>
                    <a:pt x="25" y="93"/>
                    <a:pt x="25" y="93"/>
                  </a:cubicBezTo>
                  <a:cubicBezTo>
                    <a:pt x="25" y="93"/>
                    <a:pt x="24" y="93"/>
                    <a:pt x="24" y="93"/>
                  </a:cubicBezTo>
                  <a:cubicBezTo>
                    <a:pt x="10" y="101"/>
                    <a:pt x="0" y="117"/>
                    <a:pt x="0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9"/>
                    <a:pt x="9" y="343"/>
                    <a:pt x="23" y="351"/>
                  </a:cubicBezTo>
                  <a:cubicBezTo>
                    <a:pt x="23" y="352"/>
                    <a:pt x="176" y="440"/>
                    <a:pt x="178" y="441"/>
                  </a:cubicBezTo>
                  <a:cubicBezTo>
                    <a:pt x="184" y="444"/>
                    <a:pt x="192" y="446"/>
                    <a:pt x="199" y="446"/>
                  </a:cubicBezTo>
                  <a:cubicBezTo>
                    <a:pt x="207" y="446"/>
                    <a:pt x="214" y="444"/>
                    <a:pt x="221" y="441"/>
                  </a:cubicBezTo>
                  <a:cubicBezTo>
                    <a:pt x="222" y="440"/>
                    <a:pt x="375" y="352"/>
                    <a:pt x="376" y="351"/>
                  </a:cubicBezTo>
                  <a:cubicBezTo>
                    <a:pt x="390" y="343"/>
                    <a:pt x="399" y="328"/>
                    <a:pt x="399" y="311"/>
                  </a:cubicBezTo>
                  <a:cubicBezTo>
                    <a:pt x="399" y="311"/>
                    <a:pt x="399" y="311"/>
                    <a:pt x="399" y="311"/>
                  </a:cubicBezTo>
                  <a:close/>
                </a:path>
              </a:pathLst>
            </a:custGeom>
            <a:gradFill>
              <a:gsLst>
                <a:gs pos="100000">
                  <a:srgbClr val="00B0F0"/>
                </a:gs>
                <a:gs pos="40000">
                  <a:srgbClr val="0776C9"/>
                </a:gs>
              </a:gsLst>
              <a:lin ang="2700000" scaled="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17" name="TextBox 68">
              <a:extLst>
                <a:ext uri="{FF2B5EF4-FFF2-40B4-BE49-F238E27FC236}">
                  <a16:creationId xmlns:a16="http://schemas.microsoft.com/office/drawing/2014/main" id="{BB6DBC28-BEAF-E739-8FB3-3A809051F2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3035" y="1425364"/>
              <a:ext cx="442429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 anchorCtr="0">
              <a:spAutoFit/>
            </a:bodyPr>
            <a:lstStyle>
              <a:lvl1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0" cap="none" spc="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Ⅰ</a:t>
              </a:r>
              <a:endParaRPr kumimoji="0" lang="ko-KR" altLang="en-US" sz="3600" b="1" i="0" u="none" strike="noStrike" kern="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flipH="1">
              <a:off x="7523384" y="1456142"/>
              <a:ext cx="2663871" cy="49244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contourClr>
                  <a:srgbClr val="153357"/>
                </a:contourClr>
              </a:sp3d>
            </a:bodyPr>
            <a:lstStyle>
              <a:defPPr>
                <a:defRPr lang="ko-KR"/>
              </a:defPPr>
              <a:lvl1pPr defTabSz="829452" fontAlgn="b" latinLnBrk="0">
                <a:buSzPct val="100000"/>
                <a:defRPr sz="35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공체 Medium" panose="00000600000000000000" pitchFamily="2" charset="-127"/>
                  <a:ea typeface="공체 Medium" panose="00000600000000000000" pitchFamily="2" charset="-127"/>
                  <a:cs typeface="Arial" panose="020B0604020202020204" pitchFamily="34" charset="0"/>
                </a:defRPr>
              </a:lvl1pPr>
            </a:lstStyle>
            <a:p>
              <a:pPr lvl="0">
                <a:defRPr/>
              </a:pPr>
              <a:r>
                <a:rPr lang="en-US" altLang="ko-KR" sz="320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Environment </a:t>
              </a: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6279574" y="2632482"/>
            <a:ext cx="3417877" cy="1072282"/>
            <a:chOff x="6484620" y="2342645"/>
            <a:chExt cx="3417877" cy="1072282"/>
          </a:xfrm>
        </p:grpSpPr>
        <p:sp>
          <p:nvSpPr>
            <p:cNvPr id="44" name="Freeform 11"/>
            <p:cNvSpPr>
              <a:spLocks/>
            </p:cNvSpPr>
            <p:nvPr/>
          </p:nvSpPr>
          <p:spPr bwMode="auto">
            <a:xfrm>
              <a:off x="6484620" y="2342645"/>
              <a:ext cx="920218" cy="1072282"/>
            </a:xfrm>
            <a:custGeom>
              <a:avLst/>
              <a:gdLst>
                <a:gd name="T0" fmla="*/ 399 w 399"/>
                <a:gd name="T1" fmla="*/ 311 h 446"/>
                <a:gd name="T2" fmla="*/ 399 w 399"/>
                <a:gd name="T3" fmla="*/ 135 h 446"/>
                <a:gd name="T4" fmla="*/ 374 w 399"/>
                <a:gd name="T5" fmla="*/ 93 h 446"/>
                <a:gd name="T6" fmla="*/ 374 w 399"/>
                <a:gd name="T7" fmla="*/ 93 h 446"/>
                <a:gd name="T8" fmla="*/ 221 w 399"/>
                <a:gd name="T9" fmla="*/ 5 h 446"/>
                <a:gd name="T10" fmla="*/ 199 w 399"/>
                <a:gd name="T11" fmla="*/ 0 h 446"/>
                <a:gd name="T12" fmla="*/ 178 w 399"/>
                <a:gd name="T13" fmla="*/ 5 h 446"/>
                <a:gd name="T14" fmla="*/ 25 w 399"/>
                <a:gd name="T15" fmla="*/ 93 h 446"/>
                <a:gd name="T16" fmla="*/ 24 w 399"/>
                <a:gd name="T17" fmla="*/ 93 h 446"/>
                <a:gd name="T18" fmla="*/ 0 w 399"/>
                <a:gd name="T19" fmla="*/ 134 h 446"/>
                <a:gd name="T20" fmla="*/ 0 w 399"/>
                <a:gd name="T21" fmla="*/ 134 h 446"/>
                <a:gd name="T22" fmla="*/ 0 w 399"/>
                <a:gd name="T23" fmla="*/ 312 h 446"/>
                <a:gd name="T24" fmla="*/ 0 w 399"/>
                <a:gd name="T25" fmla="*/ 312 h 446"/>
                <a:gd name="T26" fmla="*/ 23 w 399"/>
                <a:gd name="T27" fmla="*/ 351 h 446"/>
                <a:gd name="T28" fmla="*/ 178 w 399"/>
                <a:gd name="T29" fmla="*/ 441 h 446"/>
                <a:gd name="T30" fmla="*/ 199 w 399"/>
                <a:gd name="T31" fmla="*/ 446 h 446"/>
                <a:gd name="T32" fmla="*/ 221 w 399"/>
                <a:gd name="T33" fmla="*/ 441 h 446"/>
                <a:gd name="T34" fmla="*/ 376 w 399"/>
                <a:gd name="T35" fmla="*/ 351 h 446"/>
                <a:gd name="T36" fmla="*/ 399 w 399"/>
                <a:gd name="T37" fmla="*/ 311 h 446"/>
                <a:gd name="T38" fmla="*/ 399 w 399"/>
                <a:gd name="T39" fmla="*/ 311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9" h="446">
                  <a:moveTo>
                    <a:pt x="399" y="311"/>
                  </a:moveTo>
                  <a:cubicBezTo>
                    <a:pt x="399" y="135"/>
                    <a:pt x="399" y="135"/>
                    <a:pt x="399" y="135"/>
                  </a:cubicBezTo>
                  <a:cubicBezTo>
                    <a:pt x="399" y="117"/>
                    <a:pt x="389" y="101"/>
                    <a:pt x="374" y="93"/>
                  </a:cubicBezTo>
                  <a:cubicBezTo>
                    <a:pt x="374" y="93"/>
                    <a:pt x="374" y="93"/>
                    <a:pt x="374" y="93"/>
                  </a:cubicBezTo>
                  <a:cubicBezTo>
                    <a:pt x="374" y="93"/>
                    <a:pt x="222" y="6"/>
                    <a:pt x="221" y="5"/>
                  </a:cubicBezTo>
                  <a:cubicBezTo>
                    <a:pt x="214" y="2"/>
                    <a:pt x="207" y="0"/>
                    <a:pt x="199" y="0"/>
                  </a:cubicBezTo>
                  <a:cubicBezTo>
                    <a:pt x="192" y="0"/>
                    <a:pt x="184" y="2"/>
                    <a:pt x="178" y="5"/>
                  </a:cubicBezTo>
                  <a:cubicBezTo>
                    <a:pt x="176" y="6"/>
                    <a:pt x="25" y="93"/>
                    <a:pt x="25" y="93"/>
                  </a:cubicBezTo>
                  <a:cubicBezTo>
                    <a:pt x="25" y="93"/>
                    <a:pt x="24" y="93"/>
                    <a:pt x="24" y="93"/>
                  </a:cubicBezTo>
                  <a:cubicBezTo>
                    <a:pt x="10" y="101"/>
                    <a:pt x="0" y="117"/>
                    <a:pt x="0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9"/>
                    <a:pt x="9" y="343"/>
                    <a:pt x="23" y="351"/>
                  </a:cubicBezTo>
                  <a:cubicBezTo>
                    <a:pt x="23" y="352"/>
                    <a:pt x="176" y="440"/>
                    <a:pt x="178" y="441"/>
                  </a:cubicBezTo>
                  <a:cubicBezTo>
                    <a:pt x="184" y="444"/>
                    <a:pt x="192" y="446"/>
                    <a:pt x="199" y="446"/>
                  </a:cubicBezTo>
                  <a:cubicBezTo>
                    <a:pt x="207" y="446"/>
                    <a:pt x="214" y="444"/>
                    <a:pt x="221" y="441"/>
                  </a:cubicBezTo>
                  <a:cubicBezTo>
                    <a:pt x="222" y="440"/>
                    <a:pt x="375" y="352"/>
                    <a:pt x="376" y="351"/>
                  </a:cubicBezTo>
                  <a:cubicBezTo>
                    <a:pt x="390" y="343"/>
                    <a:pt x="399" y="328"/>
                    <a:pt x="399" y="311"/>
                  </a:cubicBezTo>
                  <a:cubicBezTo>
                    <a:pt x="399" y="311"/>
                    <a:pt x="399" y="311"/>
                    <a:pt x="399" y="31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65000"/>
                  </a:schemeClr>
                </a:gs>
                <a:gs pos="66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-2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45" name="Freeform 11"/>
            <p:cNvSpPr>
              <a:spLocks/>
            </p:cNvSpPr>
            <p:nvPr/>
          </p:nvSpPr>
          <p:spPr bwMode="auto">
            <a:xfrm>
              <a:off x="6581465" y="2467270"/>
              <a:ext cx="705570" cy="787772"/>
            </a:xfrm>
            <a:custGeom>
              <a:avLst/>
              <a:gdLst>
                <a:gd name="T0" fmla="*/ 399 w 399"/>
                <a:gd name="T1" fmla="*/ 311 h 446"/>
                <a:gd name="T2" fmla="*/ 399 w 399"/>
                <a:gd name="T3" fmla="*/ 135 h 446"/>
                <a:gd name="T4" fmla="*/ 374 w 399"/>
                <a:gd name="T5" fmla="*/ 93 h 446"/>
                <a:gd name="T6" fmla="*/ 374 w 399"/>
                <a:gd name="T7" fmla="*/ 93 h 446"/>
                <a:gd name="T8" fmla="*/ 221 w 399"/>
                <a:gd name="T9" fmla="*/ 5 h 446"/>
                <a:gd name="T10" fmla="*/ 199 w 399"/>
                <a:gd name="T11" fmla="*/ 0 h 446"/>
                <a:gd name="T12" fmla="*/ 178 w 399"/>
                <a:gd name="T13" fmla="*/ 5 h 446"/>
                <a:gd name="T14" fmla="*/ 25 w 399"/>
                <a:gd name="T15" fmla="*/ 93 h 446"/>
                <a:gd name="T16" fmla="*/ 24 w 399"/>
                <a:gd name="T17" fmla="*/ 93 h 446"/>
                <a:gd name="T18" fmla="*/ 0 w 399"/>
                <a:gd name="T19" fmla="*/ 134 h 446"/>
                <a:gd name="T20" fmla="*/ 0 w 399"/>
                <a:gd name="T21" fmla="*/ 134 h 446"/>
                <a:gd name="T22" fmla="*/ 0 w 399"/>
                <a:gd name="T23" fmla="*/ 312 h 446"/>
                <a:gd name="T24" fmla="*/ 0 w 399"/>
                <a:gd name="T25" fmla="*/ 312 h 446"/>
                <a:gd name="T26" fmla="*/ 23 w 399"/>
                <a:gd name="T27" fmla="*/ 351 h 446"/>
                <a:gd name="T28" fmla="*/ 178 w 399"/>
                <a:gd name="T29" fmla="*/ 441 h 446"/>
                <a:gd name="T30" fmla="*/ 199 w 399"/>
                <a:gd name="T31" fmla="*/ 446 h 446"/>
                <a:gd name="T32" fmla="*/ 221 w 399"/>
                <a:gd name="T33" fmla="*/ 441 h 446"/>
                <a:gd name="T34" fmla="*/ 376 w 399"/>
                <a:gd name="T35" fmla="*/ 351 h 446"/>
                <a:gd name="T36" fmla="*/ 399 w 399"/>
                <a:gd name="T37" fmla="*/ 311 h 446"/>
                <a:gd name="T38" fmla="*/ 399 w 399"/>
                <a:gd name="T39" fmla="*/ 311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9" h="446">
                  <a:moveTo>
                    <a:pt x="399" y="311"/>
                  </a:moveTo>
                  <a:cubicBezTo>
                    <a:pt x="399" y="135"/>
                    <a:pt x="399" y="135"/>
                    <a:pt x="399" y="135"/>
                  </a:cubicBezTo>
                  <a:cubicBezTo>
                    <a:pt x="399" y="117"/>
                    <a:pt x="389" y="101"/>
                    <a:pt x="374" y="93"/>
                  </a:cubicBezTo>
                  <a:cubicBezTo>
                    <a:pt x="374" y="93"/>
                    <a:pt x="374" y="93"/>
                    <a:pt x="374" y="93"/>
                  </a:cubicBezTo>
                  <a:cubicBezTo>
                    <a:pt x="374" y="93"/>
                    <a:pt x="222" y="6"/>
                    <a:pt x="221" y="5"/>
                  </a:cubicBezTo>
                  <a:cubicBezTo>
                    <a:pt x="214" y="2"/>
                    <a:pt x="207" y="0"/>
                    <a:pt x="199" y="0"/>
                  </a:cubicBezTo>
                  <a:cubicBezTo>
                    <a:pt x="192" y="0"/>
                    <a:pt x="184" y="2"/>
                    <a:pt x="178" y="5"/>
                  </a:cubicBezTo>
                  <a:cubicBezTo>
                    <a:pt x="176" y="6"/>
                    <a:pt x="25" y="93"/>
                    <a:pt x="25" y="93"/>
                  </a:cubicBezTo>
                  <a:cubicBezTo>
                    <a:pt x="25" y="93"/>
                    <a:pt x="24" y="93"/>
                    <a:pt x="24" y="93"/>
                  </a:cubicBezTo>
                  <a:cubicBezTo>
                    <a:pt x="10" y="101"/>
                    <a:pt x="0" y="117"/>
                    <a:pt x="0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9"/>
                    <a:pt x="9" y="343"/>
                    <a:pt x="23" y="351"/>
                  </a:cubicBezTo>
                  <a:cubicBezTo>
                    <a:pt x="23" y="352"/>
                    <a:pt x="176" y="440"/>
                    <a:pt x="178" y="441"/>
                  </a:cubicBezTo>
                  <a:cubicBezTo>
                    <a:pt x="184" y="444"/>
                    <a:pt x="192" y="446"/>
                    <a:pt x="199" y="446"/>
                  </a:cubicBezTo>
                  <a:cubicBezTo>
                    <a:pt x="207" y="446"/>
                    <a:pt x="214" y="444"/>
                    <a:pt x="221" y="441"/>
                  </a:cubicBezTo>
                  <a:cubicBezTo>
                    <a:pt x="222" y="440"/>
                    <a:pt x="375" y="352"/>
                    <a:pt x="376" y="351"/>
                  </a:cubicBezTo>
                  <a:cubicBezTo>
                    <a:pt x="390" y="343"/>
                    <a:pt x="399" y="328"/>
                    <a:pt x="399" y="311"/>
                  </a:cubicBezTo>
                  <a:cubicBezTo>
                    <a:pt x="399" y="311"/>
                    <a:pt x="399" y="311"/>
                    <a:pt x="399" y="311"/>
                  </a:cubicBezTo>
                  <a:close/>
                </a:path>
              </a:pathLst>
            </a:custGeom>
            <a:gradFill>
              <a:gsLst>
                <a:gs pos="100000">
                  <a:srgbClr val="00B0F0"/>
                </a:gs>
                <a:gs pos="40000">
                  <a:srgbClr val="0776C9"/>
                </a:gs>
              </a:gsLst>
              <a:lin ang="2700000" scaled="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46" name="TextBox 68">
              <a:extLst>
                <a:ext uri="{FF2B5EF4-FFF2-40B4-BE49-F238E27FC236}">
                  <a16:creationId xmlns:a16="http://schemas.microsoft.com/office/drawing/2014/main" id="{BB6DBC28-BEAF-E739-8FB3-3A809051F2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3035" y="2584156"/>
              <a:ext cx="442429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 anchorCtr="0">
              <a:spAutoFit/>
            </a:bodyPr>
            <a:lstStyle>
              <a:lvl1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0" cap="none" spc="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Ⅱ</a:t>
              </a:r>
              <a:endParaRPr kumimoji="0" lang="ko-KR" altLang="en-US" sz="3600" b="1" i="0" u="none" strike="noStrike" kern="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flipH="1">
              <a:off x="7523384" y="2614934"/>
              <a:ext cx="2379113" cy="49244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contourClr>
                  <a:srgbClr val="153357"/>
                </a:contourClr>
              </a:sp3d>
            </a:bodyPr>
            <a:lstStyle/>
            <a:p>
              <a:pPr lvl="0" defTabSz="829452" fontAlgn="b">
                <a:buSzPct val="100000"/>
                <a:defRPr/>
              </a:pPr>
              <a:r>
                <a:rPr lang="en-US" altLang="ko-KR" sz="320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Arial" panose="020B0604020202020204" pitchFamily="34" charset="0"/>
                </a:rPr>
                <a:t>My Journey</a:t>
              </a:r>
              <a:endParaRPr kumimoji="0" lang="en-US" altLang="ko-KR" sz="3200" b="0" i="0" u="none" strike="noStrike" kern="1200" cap="none" spc="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6279574" y="3771820"/>
            <a:ext cx="2401316" cy="1072282"/>
            <a:chOff x="6484620" y="3501438"/>
            <a:chExt cx="2401316" cy="1072282"/>
          </a:xfrm>
        </p:grpSpPr>
        <p:sp>
          <p:nvSpPr>
            <p:cNvPr id="55" name="Freeform 11"/>
            <p:cNvSpPr>
              <a:spLocks/>
            </p:cNvSpPr>
            <p:nvPr/>
          </p:nvSpPr>
          <p:spPr bwMode="auto">
            <a:xfrm>
              <a:off x="6484620" y="3501438"/>
              <a:ext cx="920218" cy="1072282"/>
            </a:xfrm>
            <a:custGeom>
              <a:avLst/>
              <a:gdLst>
                <a:gd name="T0" fmla="*/ 399 w 399"/>
                <a:gd name="T1" fmla="*/ 311 h 446"/>
                <a:gd name="T2" fmla="*/ 399 w 399"/>
                <a:gd name="T3" fmla="*/ 135 h 446"/>
                <a:gd name="T4" fmla="*/ 374 w 399"/>
                <a:gd name="T5" fmla="*/ 93 h 446"/>
                <a:gd name="T6" fmla="*/ 374 w 399"/>
                <a:gd name="T7" fmla="*/ 93 h 446"/>
                <a:gd name="T8" fmla="*/ 221 w 399"/>
                <a:gd name="T9" fmla="*/ 5 h 446"/>
                <a:gd name="T10" fmla="*/ 199 w 399"/>
                <a:gd name="T11" fmla="*/ 0 h 446"/>
                <a:gd name="T12" fmla="*/ 178 w 399"/>
                <a:gd name="T13" fmla="*/ 5 h 446"/>
                <a:gd name="T14" fmla="*/ 25 w 399"/>
                <a:gd name="T15" fmla="*/ 93 h 446"/>
                <a:gd name="T16" fmla="*/ 24 w 399"/>
                <a:gd name="T17" fmla="*/ 93 h 446"/>
                <a:gd name="T18" fmla="*/ 0 w 399"/>
                <a:gd name="T19" fmla="*/ 134 h 446"/>
                <a:gd name="T20" fmla="*/ 0 w 399"/>
                <a:gd name="T21" fmla="*/ 134 h 446"/>
                <a:gd name="T22" fmla="*/ 0 w 399"/>
                <a:gd name="T23" fmla="*/ 312 h 446"/>
                <a:gd name="T24" fmla="*/ 0 w 399"/>
                <a:gd name="T25" fmla="*/ 312 h 446"/>
                <a:gd name="T26" fmla="*/ 23 w 399"/>
                <a:gd name="T27" fmla="*/ 351 h 446"/>
                <a:gd name="T28" fmla="*/ 178 w 399"/>
                <a:gd name="T29" fmla="*/ 441 h 446"/>
                <a:gd name="T30" fmla="*/ 199 w 399"/>
                <a:gd name="T31" fmla="*/ 446 h 446"/>
                <a:gd name="T32" fmla="*/ 221 w 399"/>
                <a:gd name="T33" fmla="*/ 441 h 446"/>
                <a:gd name="T34" fmla="*/ 376 w 399"/>
                <a:gd name="T35" fmla="*/ 351 h 446"/>
                <a:gd name="T36" fmla="*/ 399 w 399"/>
                <a:gd name="T37" fmla="*/ 311 h 446"/>
                <a:gd name="T38" fmla="*/ 399 w 399"/>
                <a:gd name="T39" fmla="*/ 311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9" h="446">
                  <a:moveTo>
                    <a:pt x="399" y="311"/>
                  </a:moveTo>
                  <a:cubicBezTo>
                    <a:pt x="399" y="135"/>
                    <a:pt x="399" y="135"/>
                    <a:pt x="399" y="135"/>
                  </a:cubicBezTo>
                  <a:cubicBezTo>
                    <a:pt x="399" y="117"/>
                    <a:pt x="389" y="101"/>
                    <a:pt x="374" y="93"/>
                  </a:cubicBezTo>
                  <a:cubicBezTo>
                    <a:pt x="374" y="93"/>
                    <a:pt x="374" y="93"/>
                    <a:pt x="374" y="93"/>
                  </a:cubicBezTo>
                  <a:cubicBezTo>
                    <a:pt x="374" y="93"/>
                    <a:pt x="222" y="6"/>
                    <a:pt x="221" y="5"/>
                  </a:cubicBezTo>
                  <a:cubicBezTo>
                    <a:pt x="214" y="2"/>
                    <a:pt x="207" y="0"/>
                    <a:pt x="199" y="0"/>
                  </a:cubicBezTo>
                  <a:cubicBezTo>
                    <a:pt x="192" y="0"/>
                    <a:pt x="184" y="2"/>
                    <a:pt x="178" y="5"/>
                  </a:cubicBezTo>
                  <a:cubicBezTo>
                    <a:pt x="176" y="6"/>
                    <a:pt x="25" y="93"/>
                    <a:pt x="25" y="93"/>
                  </a:cubicBezTo>
                  <a:cubicBezTo>
                    <a:pt x="25" y="93"/>
                    <a:pt x="24" y="93"/>
                    <a:pt x="24" y="93"/>
                  </a:cubicBezTo>
                  <a:cubicBezTo>
                    <a:pt x="10" y="101"/>
                    <a:pt x="0" y="117"/>
                    <a:pt x="0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9"/>
                    <a:pt x="9" y="343"/>
                    <a:pt x="23" y="351"/>
                  </a:cubicBezTo>
                  <a:cubicBezTo>
                    <a:pt x="23" y="352"/>
                    <a:pt x="176" y="440"/>
                    <a:pt x="178" y="441"/>
                  </a:cubicBezTo>
                  <a:cubicBezTo>
                    <a:pt x="184" y="444"/>
                    <a:pt x="192" y="446"/>
                    <a:pt x="199" y="446"/>
                  </a:cubicBezTo>
                  <a:cubicBezTo>
                    <a:pt x="207" y="446"/>
                    <a:pt x="214" y="444"/>
                    <a:pt x="221" y="441"/>
                  </a:cubicBezTo>
                  <a:cubicBezTo>
                    <a:pt x="222" y="440"/>
                    <a:pt x="375" y="352"/>
                    <a:pt x="376" y="351"/>
                  </a:cubicBezTo>
                  <a:cubicBezTo>
                    <a:pt x="390" y="343"/>
                    <a:pt x="399" y="328"/>
                    <a:pt x="399" y="311"/>
                  </a:cubicBezTo>
                  <a:cubicBezTo>
                    <a:pt x="399" y="311"/>
                    <a:pt x="399" y="311"/>
                    <a:pt x="399" y="31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65000"/>
                  </a:schemeClr>
                </a:gs>
                <a:gs pos="66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-2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6581465" y="3626063"/>
              <a:ext cx="705570" cy="787772"/>
            </a:xfrm>
            <a:custGeom>
              <a:avLst/>
              <a:gdLst>
                <a:gd name="T0" fmla="*/ 399 w 399"/>
                <a:gd name="T1" fmla="*/ 311 h 446"/>
                <a:gd name="T2" fmla="*/ 399 w 399"/>
                <a:gd name="T3" fmla="*/ 135 h 446"/>
                <a:gd name="T4" fmla="*/ 374 w 399"/>
                <a:gd name="T5" fmla="*/ 93 h 446"/>
                <a:gd name="T6" fmla="*/ 374 w 399"/>
                <a:gd name="T7" fmla="*/ 93 h 446"/>
                <a:gd name="T8" fmla="*/ 221 w 399"/>
                <a:gd name="T9" fmla="*/ 5 h 446"/>
                <a:gd name="T10" fmla="*/ 199 w 399"/>
                <a:gd name="T11" fmla="*/ 0 h 446"/>
                <a:gd name="T12" fmla="*/ 178 w 399"/>
                <a:gd name="T13" fmla="*/ 5 h 446"/>
                <a:gd name="T14" fmla="*/ 25 w 399"/>
                <a:gd name="T15" fmla="*/ 93 h 446"/>
                <a:gd name="T16" fmla="*/ 24 w 399"/>
                <a:gd name="T17" fmla="*/ 93 h 446"/>
                <a:gd name="T18" fmla="*/ 0 w 399"/>
                <a:gd name="T19" fmla="*/ 134 h 446"/>
                <a:gd name="T20" fmla="*/ 0 w 399"/>
                <a:gd name="T21" fmla="*/ 134 h 446"/>
                <a:gd name="T22" fmla="*/ 0 w 399"/>
                <a:gd name="T23" fmla="*/ 312 h 446"/>
                <a:gd name="T24" fmla="*/ 0 w 399"/>
                <a:gd name="T25" fmla="*/ 312 h 446"/>
                <a:gd name="T26" fmla="*/ 23 w 399"/>
                <a:gd name="T27" fmla="*/ 351 h 446"/>
                <a:gd name="T28" fmla="*/ 178 w 399"/>
                <a:gd name="T29" fmla="*/ 441 h 446"/>
                <a:gd name="T30" fmla="*/ 199 w 399"/>
                <a:gd name="T31" fmla="*/ 446 h 446"/>
                <a:gd name="T32" fmla="*/ 221 w 399"/>
                <a:gd name="T33" fmla="*/ 441 h 446"/>
                <a:gd name="T34" fmla="*/ 376 w 399"/>
                <a:gd name="T35" fmla="*/ 351 h 446"/>
                <a:gd name="T36" fmla="*/ 399 w 399"/>
                <a:gd name="T37" fmla="*/ 311 h 446"/>
                <a:gd name="T38" fmla="*/ 399 w 399"/>
                <a:gd name="T39" fmla="*/ 311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9" h="446">
                  <a:moveTo>
                    <a:pt x="399" y="311"/>
                  </a:moveTo>
                  <a:cubicBezTo>
                    <a:pt x="399" y="135"/>
                    <a:pt x="399" y="135"/>
                    <a:pt x="399" y="135"/>
                  </a:cubicBezTo>
                  <a:cubicBezTo>
                    <a:pt x="399" y="117"/>
                    <a:pt x="389" y="101"/>
                    <a:pt x="374" y="93"/>
                  </a:cubicBezTo>
                  <a:cubicBezTo>
                    <a:pt x="374" y="93"/>
                    <a:pt x="374" y="93"/>
                    <a:pt x="374" y="93"/>
                  </a:cubicBezTo>
                  <a:cubicBezTo>
                    <a:pt x="374" y="93"/>
                    <a:pt x="222" y="6"/>
                    <a:pt x="221" y="5"/>
                  </a:cubicBezTo>
                  <a:cubicBezTo>
                    <a:pt x="214" y="2"/>
                    <a:pt x="207" y="0"/>
                    <a:pt x="199" y="0"/>
                  </a:cubicBezTo>
                  <a:cubicBezTo>
                    <a:pt x="192" y="0"/>
                    <a:pt x="184" y="2"/>
                    <a:pt x="178" y="5"/>
                  </a:cubicBezTo>
                  <a:cubicBezTo>
                    <a:pt x="176" y="6"/>
                    <a:pt x="25" y="93"/>
                    <a:pt x="25" y="93"/>
                  </a:cubicBezTo>
                  <a:cubicBezTo>
                    <a:pt x="25" y="93"/>
                    <a:pt x="24" y="93"/>
                    <a:pt x="24" y="93"/>
                  </a:cubicBezTo>
                  <a:cubicBezTo>
                    <a:pt x="10" y="101"/>
                    <a:pt x="0" y="117"/>
                    <a:pt x="0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9"/>
                    <a:pt x="9" y="343"/>
                    <a:pt x="23" y="351"/>
                  </a:cubicBezTo>
                  <a:cubicBezTo>
                    <a:pt x="23" y="352"/>
                    <a:pt x="176" y="440"/>
                    <a:pt x="178" y="441"/>
                  </a:cubicBezTo>
                  <a:cubicBezTo>
                    <a:pt x="184" y="444"/>
                    <a:pt x="192" y="446"/>
                    <a:pt x="199" y="446"/>
                  </a:cubicBezTo>
                  <a:cubicBezTo>
                    <a:pt x="207" y="446"/>
                    <a:pt x="214" y="444"/>
                    <a:pt x="221" y="441"/>
                  </a:cubicBezTo>
                  <a:cubicBezTo>
                    <a:pt x="222" y="440"/>
                    <a:pt x="375" y="352"/>
                    <a:pt x="376" y="351"/>
                  </a:cubicBezTo>
                  <a:cubicBezTo>
                    <a:pt x="390" y="343"/>
                    <a:pt x="399" y="328"/>
                    <a:pt x="399" y="311"/>
                  </a:cubicBezTo>
                  <a:cubicBezTo>
                    <a:pt x="399" y="311"/>
                    <a:pt x="399" y="311"/>
                    <a:pt x="399" y="311"/>
                  </a:cubicBezTo>
                  <a:close/>
                </a:path>
              </a:pathLst>
            </a:custGeom>
            <a:gradFill>
              <a:gsLst>
                <a:gs pos="100000">
                  <a:srgbClr val="00B0F0"/>
                </a:gs>
                <a:gs pos="40000">
                  <a:srgbClr val="0776C9"/>
                </a:gs>
              </a:gsLst>
              <a:lin ang="2700000" scaled="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57" name="TextBox 68">
              <a:extLst>
                <a:ext uri="{FF2B5EF4-FFF2-40B4-BE49-F238E27FC236}">
                  <a16:creationId xmlns:a16="http://schemas.microsoft.com/office/drawing/2014/main" id="{BB6DBC28-BEAF-E739-8FB3-3A809051F2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3035" y="3742949"/>
              <a:ext cx="442429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 anchorCtr="0">
              <a:spAutoFit/>
            </a:bodyPr>
            <a:lstStyle>
              <a:lvl1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0" cap="none" spc="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Ⅲ</a:t>
              </a:r>
              <a:endParaRPr kumimoji="0" lang="ko-KR" altLang="en-US" sz="3600" b="1" i="0" u="none" strike="noStrike" kern="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flipH="1">
              <a:off x="7523384" y="3773727"/>
              <a:ext cx="1362552" cy="49244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contourClr>
                  <a:srgbClr val="153357"/>
                </a:contourClr>
              </a:sp3d>
            </a:bodyPr>
            <a:lstStyle/>
            <a:p>
              <a:pPr marL="0" marR="0" lvl="0" indent="0" algn="l" defTabSz="829452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Arial" panose="020B0604020202020204" pitchFamily="34" charset="0"/>
                </a:rPr>
                <a:t>Design</a:t>
              </a: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6279574" y="4911157"/>
            <a:ext cx="4212133" cy="1072282"/>
            <a:chOff x="6484620" y="4601866"/>
            <a:chExt cx="4212133" cy="1072282"/>
          </a:xfrm>
        </p:grpSpPr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484620" y="4601866"/>
              <a:ext cx="920218" cy="1072282"/>
            </a:xfrm>
            <a:custGeom>
              <a:avLst/>
              <a:gdLst>
                <a:gd name="T0" fmla="*/ 399 w 399"/>
                <a:gd name="T1" fmla="*/ 311 h 446"/>
                <a:gd name="T2" fmla="*/ 399 w 399"/>
                <a:gd name="T3" fmla="*/ 135 h 446"/>
                <a:gd name="T4" fmla="*/ 374 w 399"/>
                <a:gd name="T5" fmla="*/ 93 h 446"/>
                <a:gd name="T6" fmla="*/ 374 w 399"/>
                <a:gd name="T7" fmla="*/ 93 h 446"/>
                <a:gd name="T8" fmla="*/ 221 w 399"/>
                <a:gd name="T9" fmla="*/ 5 h 446"/>
                <a:gd name="T10" fmla="*/ 199 w 399"/>
                <a:gd name="T11" fmla="*/ 0 h 446"/>
                <a:gd name="T12" fmla="*/ 178 w 399"/>
                <a:gd name="T13" fmla="*/ 5 h 446"/>
                <a:gd name="T14" fmla="*/ 25 w 399"/>
                <a:gd name="T15" fmla="*/ 93 h 446"/>
                <a:gd name="T16" fmla="*/ 24 w 399"/>
                <a:gd name="T17" fmla="*/ 93 h 446"/>
                <a:gd name="T18" fmla="*/ 0 w 399"/>
                <a:gd name="T19" fmla="*/ 134 h 446"/>
                <a:gd name="T20" fmla="*/ 0 w 399"/>
                <a:gd name="T21" fmla="*/ 134 h 446"/>
                <a:gd name="T22" fmla="*/ 0 w 399"/>
                <a:gd name="T23" fmla="*/ 312 h 446"/>
                <a:gd name="T24" fmla="*/ 0 w 399"/>
                <a:gd name="T25" fmla="*/ 312 h 446"/>
                <a:gd name="T26" fmla="*/ 23 w 399"/>
                <a:gd name="T27" fmla="*/ 351 h 446"/>
                <a:gd name="T28" fmla="*/ 178 w 399"/>
                <a:gd name="T29" fmla="*/ 441 h 446"/>
                <a:gd name="T30" fmla="*/ 199 w 399"/>
                <a:gd name="T31" fmla="*/ 446 h 446"/>
                <a:gd name="T32" fmla="*/ 221 w 399"/>
                <a:gd name="T33" fmla="*/ 441 h 446"/>
                <a:gd name="T34" fmla="*/ 376 w 399"/>
                <a:gd name="T35" fmla="*/ 351 h 446"/>
                <a:gd name="T36" fmla="*/ 399 w 399"/>
                <a:gd name="T37" fmla="*/ 311 h 446"/>
                <a:gd name="T38" fmla="*/ 399 w 399"/>
                <a:gd name="T39" fmla="*/ 311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9" h="446">
                  <a:moveTo>
                    <a:pt x="399" y="311"/>
                  </a:moveTo>
                  <a:cubicBezTo>
                    <a:pt x="399" y="135"/>
                    <a:pt x="399" y="135"/>
                    <a:pt x="399" y="135"/>
                  </a:cubicBezTo>
                  <a:cubicBezTo>
                    <a:pt x="399" y="117"/>
                    <a:pt x="389" y="101"/>
                    <a:pt x="374" y="93"/>
                  </a:cubicBezTo>
                  <a:cubicBezTo>
                    <a:pt x="374" y="93"/>
                    <a:pt x="374" y="93"/>
                    <a:pt x="374" y="93"/>
                  </a:cubicBezTo>
                  <a:cubicBezTo>
                    <a:pt x="374" y="93"/>
                    <a:pt x="222" y="6"/>
                    <a:pt x="221" y="5"/>
                  </a:cubicBezTo>
                  <a:cubicBezTo>
                    <a:pt x="214" y="2"/>
                    <a:pt x="207" y="0"/>
                    <a:pt x="199" y="0"/>
                  </a:cubicBezTo>
                  <a:cubicBezTo>
                    <a:pt x="192" y="0"/>
                    <a:pt x="184" y="2"/>
                    <a:pt x="178" y="5"/>
                  </a:cubicBezTo>
                  <a:cubicBezTo>
                    <a:pt x="176" y="6"/>
                    <a:pt x="25" y="93"/>
                    <a:pt x="25" y="93"/>
                  </a:cubicBezTo>
                  <a:cubicBezTo>
                    <a:pt x="25" y="93"/>
                    <a:pt x="24" y="93"/>
                    <a:pt x="24" y="93"/>
                  </a:cubicBezTo>
                  <a:cubicBezTo>
                    <a:pt x="10" y="101"/>
                    <a:pt x="0" y="117"/>
                    <a:pt x="0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9"/>
                    <a:pt x="9" y="343"/>
                    <a:pt x="23" y="351"/>
                  </a:cubicBezTo>
                  <a:cubicBezTo>
                    <a:pt x="23" y="352"/>
                    <a:pt x="176" y="440"/>
                    <a:pt x="178" y="441"/>
                  </a:cubicBezTo>
                  <a:cubicBezTo>
                    <a:pt x="184" y="444"/>
                    <a:pt x="192" y="446"/>
                    <a:pt x="199" y="446"/>
                  </a:cubicBezTo>
                  <a:cubicBezTo>
                    <a:pt x="207" y="446"/>
                    <a:pt x="214" y="444"/>
                    <a:pt x="221" y="441"/>
                  </a:cubicBezTo>
                  <a:cubicBezTo>
                    <a:pt x="222" y="440"/>
                    <a:pt x="375" y="352"/>
                    <a:pt x="376" y="351"/>
                  </a:cubicBezTo>
                  <a:cubicBezTo>
                    <a:pt x="390" y="343"/>
                    <a:pt x="399" y="328"/>
                    <a:pt x="399" y="311"/>
                  </a:cubicBezTo>
                  <a:cubicBezTo>
                    <a:pt x="399" y="311"/>
                    <a:pt x="399" y="311"/>
                    <a:pt x="399" y="31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65000"/>
                  </a:schemeClr>
                </a:gs>
                <a:gs pos="66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-2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6581465" y="4726491"/>
              <a:ext cx="705570" cy="787772"/>
            </a:xfrm>
            <a:custGeom>
              <a:avLst/>
              <a:gdLst>
                <a:gd name="T0" fmla="*/ 399 w 399"/>
                <a:gd name="T1" fmla="*/ 311 h 446"/>
                <a:gd name="T2" fmla="*/ 399 w 399"/>
                <a:gd name="T3" fmla="*/ 135 h 446"/>
                <a:gd name="T4" fmla="*/ 374 w 399"/>
                <a:gd name="T5" fmla="*/ 93 h 446"/>
                <a:gd name="T6" fmla="*/ 374 w 399"/>
                <a:gd name="T7" fmla="*/ 93 h 446"/>
                <a:gd name="T8" fmla="*/ 221 w 399"/>
                <a:gd name="T9" fmla="*/ 5 h 446"/>
                <a:gd name="T10" fmla="*/ 199 w 399"/>
                <a:gd name="T11" fmla="*/ 0 h 446"/>
                <a:gd name="T12" fmla="*/ 178 w 399"/>
                <a:gd name="T13" fmla="*/ 5 h 446"/>
                <a:gd name="T14" fmla="*/ 25 w 399"/>
                <a:gd name="T15" fmla="*/ 93 h 446"/>
                <a:gd name="T16" fmla="*/ 24 w 399"/>
                <a:gd name="T17" fmla="*/ 93 h 446"/>
                <a:gd name="T18" fmla="*/ 0 w 399"/>
                <a:gd name="T19" fmla="*/ 134 h 446"/>
                <a:gd name="T20" fmla="*/ 0 w 399"/>
                <a:gd name="T21" fmla="*/ 134 h 446"/>
                <a:gd name="T22" fmla="*/ 0 w 399"/>
                <a:gd name="T23" fmla="*/ 312 h 446"/>
                <a:gd name="T24" fmla="*/ 0 w 399"/>
                <a:gd name="T25" fmla="*/ 312 h 446"/>
                <a:gd name="T26" fmla="*/ 23 w 399"/>
                <a:gd name="T27" fmla="*/ 351 h 446"/>
                <a:gd name="T28" fmla="*/ 178 w 399"/>
                <a:gd name="T29" fmla="*/ 441 h 446"/>
                <a:gd name="T30" fmla="*/ 199 w 399"/>
                <a:gd name="T31" fmla="*/ 446 h 446"/>
                <a:gd name="T32" fmla="*/ 221 w 399"/>
                <a:gd name="T33" fmla="*/ 441 h 446"/>
                <a:gd name="T34" fmla="*/ 376 w 399"/>
                <a:gd name="T35" fmla="*/ 351 h 446"/>
                <a:gd name="T36" fmla="*/ 399 w 399"/>
                <a:gd name="T37" fmla="*/ 311 h 446"/>
                <a:gd name="T38" fmla="*/ 399 w 399"/>
                <a:gd name="T39" fmla="*/ 311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9" h="446">
                  <a:moveTo>
                    <a:pt x="399" y="311"/>
                  </a:moveTo>
                  <a:cubicBezTo>
                    <a:pt x="399" y="135"/>
                    <a:pt x="399" y="135"/>
                    <a:pt x="399" y="135"/>
                  </a:cubicBezTo>
                  <a:cubicBezTo>
                    <a:pt x="399" y="117"/>
                    <a:pt x="389" y="101"/>
                    <a:pt x="374" y="93"/>
                  </a:cubicBezTo>
                  <a:cubicBezTo>
                    <a:pt x="374" y="93"/>
                    <a:pt x="374" y="93"/>
                    <a:pt x="374" y="93"/>
                  </a:cubicBezTo>
                  <a:cubicBezTo>
                    <a:pt x="374" y="93"/>
                    <a:pt x="222" y="6"/>
                    <a:pt x="221" y="5"/>
                  </a:cubicBezTo>
                  <a:cubicBezTo>
                    <a:pt x="214" y="2"/>
                    <a:pt x="207" y="0"/>
                    <a:pt x="199" y="0"/>
                  </a:cubicBezTo>
                  <a:cubicBezTo>
                    <a:pt x="192" y="0"/>
                    <a:pt x="184" y="2"/>
                    <a:pt x="178" y="5"/>
                  </a:cubicBezTo>
                  <a:cubicBezTo>
                    <a:pt x="176" y="6"/>
                    <a:pt x="25" y="93"/>
                    <a:pt x="25" y="93"/>
                  </a:cubicBezTo>
                  <a:cubicBezTo>
                    <a:pt x="25" y="93"/>
                    <a:pt x="24" y="93"/>
                    <a:pt x="24" y="93"/>
                  </a:cubicBezTo>
                  <a:cubicBezTo>
                    <a:pt x="10" y="101"/>
                    <a:pt x="0" y="117"/>
                    <a:pt x="0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9"/>
                    <a:pt x="9" y="343"/>
                    <a:pt x="23" y="351"/>
                  </a:cubicBezTo>
                  <a:cubicBezTo>
                    <a:pt x="23" y="352"/>
                    <a:pt x="176" y="440"/>
                    <a:pt x="178" y="441"/>
                  </a:cubicBezTo>
                  <a:cubicBezTo>
                    <a:pt x="184" y="444"/>
                    <a:pt x="192" y="446"/>
                    <a:pt x="199" y="446"/>
                  </a:cubicBezTo>
                  <a:cubicBezTo>
                    <a:pt x="207" y="446"/>
                    <a:pt x="214" y="444"/>
                    <a:pt x="221" y="441"/>
                  </a:cubicBezTo>
                  <a:cubicBezTo>
                    <a:pt x="222" y="440"/>
                    <a:pt x="375" y="352"/>
                    <a:pt x="376" y="351"/>
                  </a:cubicBezTo>
                  <a:cubicBezTo>
                    <a:pt x="390" y="343"/>
                    <a:pt x="399" y="328"/>
                    <a:pt x="399" y="311"/>
                  </a:cubicBezTo>
                  <a:cubicBezTo>
                    <a:pt x="399" y="311"/>
                    <a:pt x="399" y="311"/>
                    <a:pt x="399" y="311"/>
                  </a:cubicBezTo>
                  <a:close/>
                </a:path>
              </a:pathLst>
            </a:custGeom>
            <a:gradFill>
              <a:gsLst>
                <a:gs pos="100000">
                  <a:srgbClr val="00B0F0"/>
                </a:gs>
                <a:gs pos="40000">
                  <a:srgbClr val="0776C9"/>
                </a:gs>
              </a:gsLst>
              <a:lin ang="2700000" scaled="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18" name="TextBox 68">
              <a:extLst>
                <a:ext uri="{FF2B5EF4-FFF2-40B4-BE49-F238E27FC236}">
                  <a16:creationId xmlns:a16="http://schemas.microsoft.com/office/drawing/2014/main" id="{BB6DBC28-BEAF-E739-8FB3-3A809051F2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3035" y="4843377"/>
              <a:ext cx="442429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 anchorCtr="0">
              <a:spAutoFit/>
            </a:bodyPr>
            <a:lstStyle>
              <a:lvl1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0" cap="none" spc="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Ⅳ</a:t>
              </a:r>
              <a:endParaRPr kumimoji="0" lang="ko-KR" altLang="en-US" sz="3600" b="1" i="0" u="none" strike="noStrike" kern="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7523384" y="4874155"/>
              <a:ext cx="3173369" cy="49244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contourClr>
                  <a:srgbClr val="153357"/>
                </a:contourClr>
              </a:sp3d>
            </a:bodyPr>
            <a:lstStyle/>
            <a:p>
              <a:pPr defTabSz="829452" fontAlgn="b">
                <a:buSzPct val="100000"/>
                <a:defRPr/>
              </a:pPr>
              <a:r>
                <a:rPr lang="en-US" altLang="ko-KR" sz="320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Arial" panose="020B0604020202020204" pitchFamily="34" charset="0"/>
                </a:rPr>
                <a:t>Implementation</a:t>
              </a:r>
              <a:endParaRPr kumimoji="0" lang="en-US" altLang="ko-KR" sz="3200" b="0" i="0" u="none" strike="noStrike" kern="1200" cap="none" spc="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046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 Placeholder 5">
            <a:extLst>
              <a:ext uri="{FF2B5EF4-FFF2-40B4-BE49-F238E27FC236}">
                <a16:creationId xmlns:a16="http://schemas.microsoft.com/office/drawing/2014/main" id="{350DB2BB-DFD2-4E1C-B4D0-C5544A4B3945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173124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19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graphicFrame>
        <p:nvGraphicFramePr>
          <p:cNvPr id="74" name="표 73">
            <a:extLst>
              <a:ext uri="{FF2B5EF4-FFF2-40B4-BE49-F238E27FC236}">
                <a16:creationId xmlns:a16="http://schemas.microsoft.com/office/drawing/2014/main" id="{FDBD35F3-43DA-4210-B96B-AEEFAE66D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676067"/>
              </p:ext>
            </p:extLst>
          </p:nvPr>
        </p:nvGraphicFramePr>
        <p:xfrm>
          <a:off x="511360" y="2170246"/>
          <a:ext cx="4489508" cy="4315716"/>
        </p:xfrm>
        <a:graphic>
          <a:graphicData uri="http://schemas.openxmlformats.org/drawingml/2006/table">
            <a:tbl>
              <a:tblPr/>
              <a:tblGrid>
                <a:gridCol w="1266012">
                  <a:extLst>
                    <a:ext uri="{9D8B030D-6E8A-4147-A177-3AD203B41FA5}">
                      <a16:colId xmlns:a16="http://schemas.microsoft.com/office/drawing/2014/main" val="488545051"/>
                    </a:ext>
                  </a:extLst>
                </a:gridCol>
                <a:gridCol w="3223496">
                  <a:extLst>
                    <a:ext uri="{9D8B030D-6E8A-4147-A177-3AD203B41FA5}">
                      <a16:colId xmlns:a16="http://schemas.microsoft.com/office/drawing/2014/main" val="3671299751"/>
                    </a:ext>
                  </a:extLst>
                </a:gridCol>
              </a:tblGrid>
              <a:tr h="3091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Job scheduler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의 제출자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작업 내용과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Queue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상태의 연관관계를 표출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384787"/>
                  </a:ext>
                </a:extLst>
              </a:tr>
              <a:tr h="623314">
                <a:tc rowSpan="3">
                  <a:txBody>
                    <a:bodyPr/>
                    <a:lstStyle/>
                    <a:p>
                      <a:pPr marL="0" marR="0" lvl="0" indent="0" algn="ctr" defTabSz="123636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Cluster Queue Status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표출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클러스터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Node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표출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- Node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기둥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: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사용률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활용 노드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/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전체 노드 *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100)</a:t>
                      </a:r>
                      <a:b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- Node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너비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: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전체 노드 수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0846033"/>
                  </a:ext>
                </a:extLst>
              </a:tr>
              <a:tr h="20467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클러스터와 연관된 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Queue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엣지 표출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77799"/>
                  </a:ext>
                </a:extLst>
              </a:tr>
              <a:tr h="596227">
                <a:tc vMerge="1">
                  <a:txBody>
                    <a:bodyPr/>
                    <a:lstStyle/>
                    <a:p>
                      <a:pPr latinLnBrk="1"/>
                      <a:endParaRPr lang="ko-KR" alt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5BB3E7"/>
                      </a:solidFill>
                      <a:prstDash val="soli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ToolTip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표출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-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서버명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CPU:GPU:AIGPU:AICPU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사용률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MEM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사용률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RunJob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수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WaitJob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수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TotalJob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수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099588"/>
                  </a:ext>
                </a:extLst>
              </a:tr>
              <a:tr h="204675">
                <a:tc rowSpan="6">
                  <a:txBody>
                    <a:bodyPr/>
                    <a:lstStyle/>
                    <a:p>
                      <a:pPr marL="0" marR="0" lvl="0" indent="0" algn="ctr" defTabSz="123636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Cluster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 별 </a:t>
                      </a:r>
                    </a:p>
                    <a:p>
                      <a:pPr marL="0" marR="0" lvl="0" indent="0" algn="ctr" defTabSz="123636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Worknode</a:t>
                      </a:r>
                    </a:p>
                    <a:p>
                      <a:pPr marL="0" marR="0" lvl="0" indent="0" algn="ctr" defTabSz="123636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Status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표출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현재 시간 대비 계산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/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분석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/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처리 완료 시간 확인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285314"/>
                  </a:ext>
                </a:extLst>
              </a:tr>
              <a:tr h="400451">
                <a:tc vMerge="1">
                  <a:txBody>
                    <a:bodyPr/>
                    <a:lstStyle/>
                    <a:p>
                      <a:pPr marL="0" marR="0" lvl="0" indent="0" algn="ctr" defTabSz="123636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당월 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CPU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가동 시간 </a:t>
                      </a:r>
                    </a:p>
                    <a:p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큐</a:t>
                      </a:r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사용자별 확인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426291"/>
                  </a:ext>
                </a:extLst>
              </a:tr>
              <a:tr h="5801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클러스터별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slots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사용률 표시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에스코어 드림 4 Regular" panose="020B0503030302020204" pitchFamily="34" charset="-127"/>
                        <a:ea typeface="에스코어 드림 4 Regular" panose="020B0503030302020204" pitchFamily="34" charset="-127"/>
                      </a:endParaRPr>
                    </a:p>
                    <a:p>
                      <a:pPr algn="l" fontAlgn="t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- CPU Node. GPU Node, AI GPU node, AI CPU Node Slots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사용률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활용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slots /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전체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slots * 100)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에스코어 드림 4 Regular" panose="020B0503030302020204" pitchFamily="34" charset="-127"/>
                        <a:ea typeface="에스코어 드림 4 Regular" panose="020B0503030302020204" pitchFamily="34" charset="-127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343481"/>
                  </a:ext>
                </a:extLst>
              </a:tr>
              <a:tr h="59622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표출 컬럼</a:t>
                      </a:r>
                    </a:p>
                    <a:p>
                      <a:pPr algn="l" fontAlgn="t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-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클러스터명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시스템 누적 수행작업 수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현재 수행작업 수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100616"/>
                  </a:ext>
                </a:extLst>
              </a:tr>
              <a:tr h="400451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표출 컬럼</a:t>
                      </a:r>
                    </a:p>
                    <a:p>
                      <a:pPr algn="l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-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클러스터명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기관 분류 별 활용 노드 수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291187"/>
                  </a:ext>
                </a:extLst>
              </a:tr>
              <a:tr h="400451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Job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별 상세내역 다운로드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(CSV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파일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)</a:t>
                      </a:r>
                    </a:p>
                    <a:p>
                      <a:pPr algn="l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-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사용자명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Queue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명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Job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명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Job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상태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</a:rPr>
                        <a:t>제출일서 등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B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336042"/>
                  </a:ext>
                </a:extLst>
              </a:tr>
            </a:tbl>
          </a:graphicData>
        </a:graphic>
      </p:graphicFrame>
      <p:grpSp>
        <p:nvGrpSpPr>
          <p:cNvPr id="100" name="그룹 99">
            <a:extLst>
              <a:ext uri="{FF2B5EF4-FFF2-40B4-BE49-F238E27FC236}">
                <a16:creationId xmlns:a16="http://schemas.microsoft.com/office/drawing/2014/main" id="{7B7B93A2-394C-4839-2F28-59C60D778BD7}"/>
              </a:ext>
            </a:extLst>
          </p:cNvPr>
          <p:cNvGrpSpPr/>
          <p:nvPr/>
        </p:nvGrpSpPr>
        <p:grpSpPr>
          <a:xfrm>
            <a:off x="5551618" y="2170255"/>
            <a:ext cx="6189631" cy="4315716"/>
            <a:chOff x="5551618" y="2170255"/>
            <a:chExt cx="6189631" cy="4315716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99A5EBFB-BB19-44F5-938D-3C19FE6D28C9}"/>
                </a:ext>
              </a:extLst>
            </p:cNvPr>
            <p:cNvGrpSpPr/>
            <p:nvPr/>
          </p:nvGrpSpPr>
          <p:grpSpPr>
            <a:xfrm>
              <a:off x="5551618" y="2170255"/>
              <a:ext cx="6189631" cy="4315716"/>
              <a:chOff x="-2577907" y="4040834"/>
              <a:chExt cx="8272652" cy="4134882"/>
            </a:xfrm>
          </p:grpSpPr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FE4071D0-F3EF-428C-83D2-D102E91FB694}"/>
                  </a:ext>
                </a:extLst>
              </p:cNvPr>
              <p:cNvSpPr/>
              <p:nvPr/>
            </p:nvSpPr>
            <p:spPr>
              <a:xfrm>
                <a:off x="-2577907" y="4040834"/>
                <a:ext cx="8272652" cy="4134882"/>
              </a:xfrm>
              <a:prstGeom prst="rect">
                <a:avLst/>
              </a:prstGeom>
              <a:noFill/>
              <a:ln>
                <a:solidFill>
                  <a:srgbClr val="005D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B170D22C-0EE9-4453-A7EF-48B497165A8C}"/>
                  </a:ext>
                </a:extLst>
              </p:cNvPr>
              <p:cNvSpPr/>
              <p:nvPr/>
            </p:nvSpPr>
            <p:spPr>
              <a:xfrm>
                <a:off x="-777707" y="4220855"/>
                <a:ext cx="4680521" cy="296254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6CA1F10-E7DB-48CF-925B-15603C080C57}"/>
                  </a:ext>
                </a:extLst>
              </p:cNvPr>
              <p:cNvSpPr txBox="1"/>
              <p:nvPr/>
            </p:nvSpPr>
            <p:spPr>
              <a:xfrm>
                <a:off x="-566053" y="4276164"/>
                <a:ext cx="4248942" cy="2948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A. HPC </a:t>
                </a:r>
                <a:r>
                  <a:rPr lang="ko-KR" altLang="en-US" sz="140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자원 사용현황 실시간 모니터링</a:t>
                </a:r>
              </a:p>
            </p:txBody>
          </p:sp>
          <p:sp>
            <p:nvSpPr>
              <p:cNvPr id="50" name="모서리가 둥근 직사각형 9">
                <a:extLst>
                  <a:ext uri="{FF2B5EF4-FFF2-40B4-BE49-F238E27FC236}">
                    <a16:creationId xmlns:a16="http://schemas.microsoft.com/office/drawing/2014/main" id="{99A958CF-49C1-43AD-80EA-51D0BBE022EA}"/>
                  </a:ext>
                </a:extLst>
              </p:cNvPr>
              <p:cNvSpPr/>
              <p:nvPr/>
            </p:nvSpPr>
            <p:spPr>
              <a:xfrm>
                <a:off x="-2433891" y="4244691"/>
                <a:ext cx="1584176" cy="612976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B. </a:t>
                </a:r>
                <a:r>
                  <a:rPr lang="ko-KR" altLang="en-US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현재시간 및 갱신시간</a:t>
                </a:r>
              </a:p>
            </p:txBody>
          </p:sp>
          <p:sp>
            <p:nvSpPr>
              <p:cNvPr id="51" name="모서리가 둥근 직사각형 14">
                <a:extLst>
                  <a:ext uri="{FF2B5EF4-FFF2-40B4-BE49-F238E27FC236}">
                    <a16:creationId xmlns:a16="http://schemas.microsoft.com/office/drawing/2014/main" id="{C01BECAA-1143-4A27-B25E-52FF202AD7F3}"/>
                  </a:ext>
                </a:extLst>
              </p:cNvPr>
              <p:cNvSpPr/>
              <p:nvPr/>
            </p:nvSpPr>
            <p:spPr>
              <a:xfrm>
                <a:off x="-2433891" y="4956291"/>
                <a:ext cx="1584176" cy="987292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C.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CPU resources</a:t>
                </a:r>
                <a:endParaRPr lang="en-US" altLang="ko-KR" sz="700" dirty="0"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54" name="모서리가 둥근 직사각형 15">
                <a:extLst>
                  <a:ext uri="{FF2B5EF4-FFF2-40B4-BE49-F238E27FC236}">
                    <a16:creationId xmlns:a16="http://schemas.microsoft.com/office/drawing/2014/main" id="{53BCF057-8262-4634-BA5D-5A2A75CF47BE}"/>
                  </a:ext>
                </a:extLst>
              </p:cNvPr>
              <p:cNvSpPr/>
              <p:nvPr/>
            </p:nvSpPr>
            <p:spPr>
              <a:xfrm>
                <a:off x="-2432988" y="6071089"/>
                <a:ext cx="1584176" cy="1104261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D.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Server Operating resources</a:t>
                </a:r>
                <a:endParaRPr lang="ko-KR" altLang="en-US" sz="1400" dirty="0"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57" name="모서리가 둥근 직사각형 18">
                <a:extLst>
                  <a:ext uri="{FF2B5EF4-FFF2-40B4-BE49-F238E27FC236}">
                    <a16:creationId xmlns:a16="http://schemas.microsoft.com/office/drawing/2014/main" id="{EB4E482D-ADA4-4EEF-BAB0-13F2BDF90473}"/>
                  </a:ext>
                </a:extLst>
              </p:cNvPr>
              <p:cNvSpPr/>
              <p:nvPr/>
            </p:nvSpPr>
            <p:spPr>
              <a:xfrm>
                <a:off x="-2433893" y="7320114"/>
                <a:ext cx="2550736" cy="783594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E.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Sever Network Traffic(InfiniBand I/O)</a:t>
                </a:r>
                <a:endParaRPr lang="ko-KR" altLang="en-US" sz="1400" dirty="0"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59" name="모서리가 둥근 직사각형 21">
                <a:extLst>
                  <a:ext uri="{FF2B5EF4-FFF2-40B4-BE49-F238E27FC236}">
                    <a16:creationId xmlns:a16="http://schemas.microsoft.com/office/drawing/2014/main" id="{1929305F-FAA1-4FEB-971C-D7C76D6AD544}"/>
                  </a:ext>
                </a:extLst>
              </p:cNvPr>
              <p:cNvSpPr/>
              <p:nvPr/>
            </p:nvSpPr>
            <p:spPr>
              <a:xfrm>
                <a:off x="4003927" y="5263865"/>
                <a:ext cx="1584176" cy="833870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I.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 NAS Disk Space Inform.</a:t>
                </a:r>
              </a:p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(Filesystem)</a:t>
                </a:r>
              </a:p>
            </p:txBody>
          </p:sp>
          <p:sp>
            <p:nvSpPr>
              <p:cNvPr id="61" name="모서리가 둥근 직사각형 22">
                <a:extLst>
                  <a:ext uri="{FF2B5EF4-FFF2-40B4-BE49-F238E27FC236}">
                    <a16:creationId xmlns:a16="http://schemas.microsoft.com/office/drawing/2014/main" id="{6E796FAC-0FA4-4D8C-8984-A9D2A5EA36FB}"/>
                  </a:ext>
                </a:extLst>
              </p:cNvPr>
              <p:cNvSpPr/>
              <p:nvPr/>
            </p:nvSpPr>
            <p:spPr>
              <a:xfrm>
                <a:off x="3991898" y="4220855"/>
                <a:ext cx="1584176" cy="881215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H</a:t>
                </a:r>
                <a:r>
                  <a:rPr lang="en-US" altLang="ko-KR" sz="1400" dirty="0">
                    <a:solidFill>
                      <a:srgbClr val="118ED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System Utilization rate</a:t>
                </a:r>
              </a:p>
            </p:txBody>
          </p:sp>
          <p:sp>
            <p:nvSpPr>
              <p:cNvPr id="62" name="모서리가 둥근 직사각형 26">
                <a:extLst>
                  <a:ext uri="{FF2B5EF4-FFF2-40B4-BE49-F238E27FC236}">
                    <a16:creationId xmlns:a16="http://schemas.microsoft.com/office/drawing/2014/main" id="{633C1601-64F4-4034-BE77-31E30560BE44}"/>
                  </a:ext>
                </a:extLst>
              </p:cNvPr>
              <p:cNvSpPr/>
              <p:nvPr/>
            </p:nvSpPr>
            <p:spPr>
              <a:xfrm>
                <a:off x="3995083" y="6341480"/>
                <a:ext cx="1584176" cy="833870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J.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 DAS Disk Space Inform.</a:t>
                </a:r>
              </a:p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(Filesystem)</a:t>
                </a:r>
              </a:p>
            </p:txBody>
          </p:sp>
          <p:sp>
            <p:nvSpPr>
              <p:cNvPr id="64" name="모서리가 둥근 직사각형 18">
                <a:extLst>
                  <a:ext uri="{FF2B5EF4-FFF2-40B4-BE49-F238E27FC236}">
                    <a16:creationId xmlns:a16="http://schemas.microsoft.com/office/drawing/2014/main" id="{BD19B840-8EFD-4AB1-A625-CE3AD2429262}"/>
                  </a:ext>
                </a:extLst>
              </p:cNvPr>
              <p:cNvSpPr/>
              <p:nvPr/>
            </p:nvSpPr>
            <p:spPr>
              <a:xfrm>
                <a:off x="3031729" y="7320114"/>
                <a:ext cx="2550736" cy="783594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E.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DAS Network Traffic(SAS I/O)</a:t>
                </a:r>
                <a:endParaRPr lang="ko-KR" altLang="en-US" sz="1400" dirty="0"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65" name="모서리가 둥근 직사각형 18">
                <a:extLst>
                  <a:ext uri="{FF2B5EF4-FFF2-40B4-BE49-F238E27FC236}">
                    <a16:creationId xmlns:a16="http://schemas.microsoft.com/office/drawing/2014/main" id="{1182E6DB-6DBE-4D30-93A3-25D68BB7F226}"/>
                  </a:ext>
                </a:extLst>
              </p:cNvPr>
              <p:cNvSpPr/>
              <p:nvPr/>
            </p:nvSpPr>
            <p:spPr>
              <a:xfrm>
                <a:off x="315892" y="7320114"/>
                <a:ext cx="2550736" cy="783594"/>
              </a:xfrm>
              <a:prstGeom prst="roundRect">
                <a:avLst/>
              </a:prstGeom>
              <a:noFill/>
              <a:ln>
                <a:solidFill>
                  <a:srgbClr val="5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dirty="0">
                    <a:solidFill>
                      <a:srgbClr val="118ED1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E. </a:t>
                </a:r>
                <a:r>
                  <a:rPr lang="en-US" altLang="ko-KR" sz="1400" dirty="0"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NAS Network Traffic(InfiniBand I/O)</a:t>
                </a:r>
                <a:endParaRPr lang="ko-KR" altLang="en-US" sz="1400" dirty="0"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</p:grpSp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77E30479-0121-41C9-BE10-24D4502EF162}"/>
                </a:ext>
              </a:extLst>
            </p:cNvPr>
            <p:cNvGrpSpPr/>
            <p:nvPr/>
          </p:nvGrpSpPr>
          <p:grpSpPr>
            <a:xfrm>
              <a:off x="6731024" y="2932055"/>
              <a:ext cx="2340611" cy="2346277"/>
              <a:chOff x="2438326" y="2934945"/>
              <a:chExt cx="2053632" cy="1961703"/>
            </a:xfrm>
          </p:grpSpPr>
          <p:sp>
            <p:nvSpPr>
              <p:cNvPr id="68" name="한쪽 모서리가 둥근 사각형 144">
                <a:extLst>
                  <a:ext uri="{FF2B5EF4-FFF2-40B4-BE49-F238E27FC236}">
                    <a16:creationId xmlns:a16="http://schemas.microsoft.com/office/drawing/2014/main" id="{C21FFD6E-6526-42AF-A47B-1E5A327D7D1C}"/>
                  </a:ext>
                </a:extLst>
              </p:cNvPr>
              <p:cNvSpPr/>
              <p:nvPr/>
            </p:nvSpPr>
            <p:spPr>
              <a:xfrm flipH="1">
                <a:off x="2703216" y="2981609"/>
                <a:ext cx="1558407" cy="754910"/>
              </a:xfrm>
              <a:prstGeom prst="round1Rect">
                <a:avLst>
                  <a:gd name="adj" fmla="val 3238"/>
                </a:avLst>
              </a:prstGeom>
              <a:gradFill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5400000" scaled="1"/>
              </a:gra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062355">
                  <a:defRPr/>
                </a:pPr>
                <a:endParaRPr lang="ko-KR" altLang="en-US" sz="2400" kern="0" dirty="0">
                  <a:ln>
                    <a:solidFill>
                      <a:sysClr val="window" lastClr="FFFFFF">
                        <a:alpha val="0"/>
                      </a:sysClr>
                    </a:solidFill>
                  </a:ln>
                  <a:solidFill>
                    <a:sysClr val="window" lastClr="FFFFFF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69" name="사다리꼴 68">
                <a:extLst>
                  <a:ext uri="{FF2B5EF4-FFF2-40B4-BE49-F238E27FC236}">
                    <a16:creationId xmlns:a16="http://schemas.microsoft.com/office/drawing/2014/main" id="{3A239687-4D5D-4BF0-B294-2379EA291FBE}"/>
                  </a:ext>
                </a:extLst>
              </p:cNvPr>
              <p:cNvSpPr/>
              <p:nvPr/>
            </p:nvSpPr>
            <p:spPr>
              <a:xfrm>
                <a:off x="2625422" y="2934945"/>
                <a:ext cx="1719417" cy="871519"/>
              </a:xfrm>
              <a:prstGeom prst="trapezoid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Queue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상태 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3D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표출</a:t>
                </a:r>
              </a:p>
              <a:p>
                <a:pPr algn="ctr"/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ToolTip:</a:t>
                </a:r>
              </a:p>
              <a:p>
                <a:pPr algn="ctr"/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Queue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명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, Queue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사용률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, Job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상태</a:t>
                </a:r>
              </a:p>
              <a:p>
                <a:pPr algn="ctr"/>
                <a:endParaRPr lang="ko-KR" altLang="en-US" sz="1050" dirty="0">
                  <a:solidFill>
                    <a:schemeClr val="lt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71" name="한쪽 모서리가 둥근 사각형 144">
                <a:extLst>
                  <a:ext uri="{FF2B5EF4-FFF2-40B4-BE49-F238E27FC236}">
                    <a16:creationId xmlns:a16="http://schemas.microsoft.com/office/drawing/2014/main" id="{8C0EB8A2-D17A-4F9F-A6FF-847CDD7280D1}"/>
                  </a:ext>
                </a:extLst>
              </p:cNvPr>
              <p:cNvSpPr/>
              <p:nvPr/>
            </p:nvSpPr>
            <p:spPr>
              <a:xfrm flipH="1">
                <a:off x="2708641" y="4089494"/>
                <a:ext cx="1552982" cy="772581"/>
              </a:xfrm>
              <a:prstGeom prst="round1Rect">
                <a:avLst>
                  <a:gd name="adj" fmla="val 3238"/>
                </a:avLst>
              </a:prstGeom>
              <a:gradFill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5400000" scaled="1"/>
              </a:gra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062355">
                  <a:defRPr/>
                </a:pPr>
                <a:endParaRPr lang="ko-KR" altLang="en-US" sz="2400" kern="0" dirty="0">
                  <a:ln>
                    <a:solidFill>
                      <a:sysClr val="window" lastClr="FFFFFF">
                        <a:alpha val="0"/>
                      </a:sysClr>
                    </a:solidFill>
                  </a:ln>
                  <a:solidFill>
                    <a:sysClr val="window" lastClr="FFFFFF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72" name="사다리꼴 71">
                <a:extLst>
                  <a:ext uri="{FF2B5EF4-FFF2-40B4-BE49-F238E27FC236}">
                    <a16:creationId xmlns:a16="http://schemas.microsoft.com/office/drawing/2014/main" id="{EFFBFB1D-07A6-4CA0-8194-037739E17111}"/>
                  </a:ext>
                </a:extLst>
              </p:cNvPr>
              <p:cNvSpPr/>
              <p:nvPr/>
            </p:nvSpPr>
            <p:spPr>
              <a:xfrm>
                <a:off x="2438326" y="4025129"/>
                <a:ext cx="2053632" cy="871519"/>
              </a:xfrm>
              <a:prstGeom prst="trapezoid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클러스터 사용률 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3D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표출</a:t>
                </a:r>
              </a:p>
              <a:p>
                <a:pPr algn="ctr"/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ToolTip:</a:t>
                </a:r>
              </a:p>
              <a:p>
                <a:pPr algn="ctr"/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Zone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명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,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클러스터 사용률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, </a:t>
                </a:r>
                <a:b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</a:b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활용 노드 수</a:t>
                </a:r>
                <a:r>
                  <a:rPr lang="en-US" altLang="ko-KR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, </a:t>
                </a:r>
                <a:r>
                  <a:rPr lang="ko-KR" altLang="en-US" sz="1050" dirty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전체노드 수</a:t>
                </a:r>
              </a:p>
            </p:txBody>
          </p:sp>
          <p:cxnSp>
            <p:nvCxnSpPr>
              <p:cNvPr id="73" name="직선 연결선 72">
                <a:extLst>
                  <a:ext uri="{FF2B5EF4-FFF2-40B4-BE49-F238E27FC236}">
                    <a16:creationId xmlns:a16="http://schemas.microsoft.com/office/drawing/2014/main" id="{A47419C4-DAA7-4770-80AB-0F8BC798E2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76995" y="3730878"/>
                <a:ext cx="5425" cy="350308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76" name="Picture 4" descr="Teaching Grid Engine To Speak Mesos">
              <a:extLst>
                <a:ext uri="{FF2B5EF4-FFF2-40B4-BE49-F238E27FC236}">
                  <a16:creationId xmlns:a16="http://schemas.microsoft.com/office/drawing/2014/main" id="{E2EB863B-9641-48B1-9987-BCAFB4A040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76" b="92637" l="9917" r="89965">
                          <a14:foregroundMark x1="31523" y1="93587" x2="50767" y2="92637"/>
                          <a14:foregroundMark x1="50767" y1="92637" x2="55726" y2="92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79" t="25394" r="39598" b="3215"/>
            <a:stretch/>
          </p:blipFill>
          <p:spPr bwMode="auto">
            <a:xfrm>
              <a:off x="8891596" y="2941857"/>
              <a:ext cx="1306431" cy="966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Slurm Workload Manager - Network Configuration Guide">
              <a:extLst>
                <a:ext uri="{FF2B5EF4-FFF2-40B4-BE49-F238E27FC236}">
                  <a16:creationId xmlns:a16="http://schemas.microsoft.com/office/drawing/2014/main" id="{823AEF6B-D4AB-4899-86C6-B2769B4427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62" b="89503" l="9774" r="93734">
                          <a14:foregroundMark x1="55287" y1="49510" x2="55287" y2="49510"/>
                          <a14:foregroundMark x1="74268" y1="33427" x2="74268" y2="33427"/>
                          <a14:foregroundMark x1="50701" y1="11608" x2="50701" y2="11608"/>
                          <a14:foregroundMark x1="49172" y1="9091" x2="49172" y2="9091"/>
                          <a14:foregroundMark x1="43185" y1="6713" x2="55414" y2="16084"/>
                          <a14:foregroundMark x1="56943" y1="7832" x2="45478" y2="2797"/>
                          <a14:foregroundMark x1="29299" y1="14406" x2="29299" y2="14406"/>
                          <a14:foregroundMark x1="24784" y1="21228" x2="42930" y2="13287"/>
                          <a14:foregroundMark x1="67920" y1="31215" x2="93734" y2="35635"/>
                          <a14:foregroundMark x1="15288" y1="32597" x2="34085" y2="33149"/>
                          <a14:foregroundMark x1="43358" y1="31492" x2="43358" y2="31492"/>
                          <a14:foregroundMark x1="43108" y1="31492" x2="51128" y2="37845"/>
                          <a14:foregroundMark x1="52882" y1="36188" x2="72431" y2="33149"/>
                          <a14:foregroundMark x1="50376" y1="39779" x2="31830" y2="10497"/>
                          <a14:foregroundMark x1="47118" y1="39227" x2="66667" y2="21823"/>
                          <a14:foregroundMark x1="81203" y1="16851" x2="53885" y2="9116"/>
                          <a14:foregroundMark x1="22807" y1="20442" x2="22807" y2="20442"/>
                          <a14:foregroundMark x1="22807" y1="20994" x2="64912" y2="30663"/>
                          <a14:foregroundMark x1="64912" y1="30663" x2="43358" y2="37017"/>
                          <a14:foregroundMark x1="43358" y1="37017" x2="40100" y2="35912"/>
                          <a14:backgroundMark x1="18957" y1="20442" x2="18344" y2="20280"/>
                          <a14:backgroundMark x1="22544" y1="21390" x2="18957" y2="20442"/>
                          <a14:backgroundMark x1="22293" y1="10210" x2="22293" y2="10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1" r="9278" b="36504"/>
            <a:stretch/>
          </p:blipFill>
          <p:spPr bwMode="auto">
            <a:xfrm>
              <a:off x="8878148" y="4302003"/>
              <a:ext cx="1319455" cy="1042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모서리가 둥근 직사각형 474">
            <a:extLst>
              <a:ext uri="{FF2B5EF4-FFF2-40B4-BE49-F238E27FC236}">
                <a16:creationId xmlns:a16="http://schemas.microsoft.com/office/drawing/2014/main" id="{842126A3-6079-44C3-9C0A-F934D596C88B}"/>
              </a:ext>
            </a:extLst>
          </p:cNvPr>
          <p:cNvSpPr/>
          <p:nvPr/>
        </p:nvSpPr>
        <p:spPr>
          <a:xfrm>
            <a:off x="276415" y="1212882"/>
            <a:ext cx="11588308" cy="349009"/>
          </a:xfrm>
          <a:prstGeom prst="roundRect">
            <a:avLst>
              <a:gd name="adj" fmla="val 50000"/>
            </a:avLst>
          </a:prstGeom>
          <a:solidFill>
            <a:srgbClr val="0047B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1" algn="ctr" defTabSz="228600" fontAlgn="ctr">
              <a:buClr>
                <a:sysClr val="windowText" lastClr="000000"/>
              </a:buClr>
              <a:tabLst>
                <a:tab pos="2965343" algn="l"/>
              </a:tabLst>
              <a:defRPr/>
            </a:pPr>
            <a:r>
              <a:rPr lang="en-US" altLang="ko-KR" sz="1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Visualizing HPC : </a:t>
            </a:r>
            <a:r>
              <a:rPr lang="en-US" altLang="ko-KR" sz="1400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scalable cluster management and job scheduling system for  SunGrid &amp; Slurm clusters and workloads in Supercom Center.</a:t>
            </a:r>
            <a:endParaRPr lang="ko-KR" altLang="en-US" sz="1400" spc="-25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95000"/>
                </a:schemeClr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  <a:sym typeface="Monotype Sorts" pitchFamily="2" charset="2"/>
            </a:endParaRPr>
          </a:p>
        </p:txBody>
      </p:sp>
      <p:sp>
        <p:nvSpPr>
          <p:cNvPr id="31" name="제목 1">
            <a:extLst>
              <a:ext uri="{FF2B5EF4-FFF2-40B4-BE49-F238E27FC236}">
                <a16:creationId xmlns:a16="http://schemas.microsoft.com/office/drawing/2014/main" id="{9DA3259F-9E2B-403F-AC00-F694A2C2B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90" y="390900"/>
            <a:ext cx="11393059" cy="5014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Technical architecture design for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Visualizing HPC(High performance computing) </a:t>
            </a:r>
          </a:p>
        </p:txBody>
      </p:sp>
      <p:graphicFrame>
        <p:nvGraphicFramePr>
          <p:cNvPr id="95" name="Group 98">
            <a:extLst>
              <a:ext uri="{FF2B5EF4-FFF2-40B4-BE49-F238E27FC236}">
                <a16:creationId xmlns:a16="http://schemas.microsoft.com/office/drawing/2014/main" id="{259B5BE3-6395-D702-B46A-E9210F7E2B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922155"/>
              </p:ext>
            </p:extLst>
          </p:nvPr>
        </p:nvGraphicFramePr>
        <p:xfrm>
          <a:off x="514296" y="1882386"/>
          <a:ext cx="4508543" cy="301467"/>
        </p:xfrm>
        <a:graphic>
          <a:graphicData uri="http://schemas.openxmlformats.org/drawingml/2006/table">
            <a:tbl>
              <a:tblPr/>
              <a:tblGrid>
                <a:gridCol w="1422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5962">
                  <a:extLst>
                    <a:ext uri="{9D8B030D-6E8A-4147-A177-3AD203B41FA5}">
                      <a16:colId xmlns:a16="http://schemas.microsoft.com/office/drawing/2014/main" val="3918177289"/>
                    </a:ext>
                  </a:extLst>
                </a:gridCol>
              </a:tblGrid>
              <a:tr h="301467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ko-KR" altLang="en-US" sz="1200" b="0" i="0" u="none" strike="noStrike" kern="1200" cap="none" spc="0" normalizeH="0" baseline="0" dirty="0">
                          <a:ln>
                            <a:solidFill>
                              <a:srgbClr val="5B9BD5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  <a:cs typeface="+mn-cs"/>
                        </a:rPr>
                        <a:t>표출 정보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8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ko-KR" altLang="en-US" sz="1200" b="0" i="0" u="none" strike="noStrike" kern="1200" cap="none" spc="0" normalizeH="0" baseline="0" dirty="0">
                          <a:ln>
                            <a:solidFill>
                              <a:srgbClr val="5B9BD5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  <a:cs typeface="+mn-cs"/>
                        </a:rPr>
                        <a:t>상세 정보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8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96" name="그룹 95">
            <a:extLst>
              <a:ext uri="{FF2B5EF4-FFF2-40B4-BE49-F238E27FC236}">
                <a16:creationId xmlns:a16="http://schemas.microsoft.com/office/drawing/2014/main" id="{A1FBE448-1B87-784A-D3BD-36FD240E023E}"/>
              </a:ext>
            </a:extLst>
          </p:cNvPr>
          <p:cNvGrpSpPr/>
          <p:nvPr/>
        </p:nvGrpSpPr>
        <p:grpSpPr>
          <a:xfrm>
            <a:off x="5014585" y="3724920"/>
            <a:ext cx="525673" cy="912578"/>
            <a:chOff x="-2328936" y="3226539"/>
            <a:chExt cx="743750" cy="912578"/>
          </a:xfrm>
        </p:grpSpPr>
        <p:sp>
          <p:nvSpPr>
            <p:cNvPr id="97" name="오른쪽 화살표 484">
              <a:extLst>
                <a:ext uri="{FF2B5EF4-FFF2-40B4-BE49-F238E27FC236}">
                  <a16:creationId xmlns:a16="http://schemas.microsoft.com/office/drawing/2014/main" id="{6915179C-AFEA-9FA9-9441-0A8D1E5A25B6}"/>
                </a:ext>
              </a:extLst>
            </p:cNvPr>
            <p:cNvSpPr/>
            <p:nvPr/>
          </p:nvSpPr>
          <p:spPr>
            <a:xfrm rot="10800000" flipH="1">
              <a:off x="-2328936" y="3226539"/>
              <a:ext cx="743750" cy="912578"/>
            </a:xfrm>
            <a:prstGeom prst="rightArrow">
              <a:avLst>
                <a:gd name="adj1" fmla="val 55069"/>
                <a:gd name="adj2" fmla="val 56630"/>
              </a:avLst>
            </a:prstGeom>
            <a:solidFill>
              <a:srgbClr val="FC75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85642" latinLnBrk="1">
                <a:defRPr/>
              </a:pPr>
              <a:endParaRPr lang="ko-KR" altLang="en-US" sz="4106" dirty="0">
                <a:solidFill>
                  <a:srgbClr val="FC750E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98" name="이등변 삼각형 97">
              <a:extLst>
                <a:ext uri="{FF2B5EF4-FFF2-40B4-BE49-F238E27FC236}">
                  <a16:creationId xmlns:a16="http://schemas.microsoft.com/office/drawing/2014/main" id="{0B987FB5-FD37-C64D-B6B1-CFCEA4E5FF84}"/>
                </a:ext>
              </a:extLst>
            </p:cNvPr>
            <p:cNvSpPr/>
            <p:nvPr/>
          </p:nvSpPr>
          <p:spPr>
            <a:xfrm rot="16200000" flipH="1" flipV="1">
              <a:off x="-2099502" y="3607181"/>
              <a:ext cx="832570" cy="151298"/>
            </a:xfrm>
            <a:prstGeom prst="triangle">
              <a:avLst/>
            </a:prstGeom>
            <a:solidFill>
              <a:srgbClr val="FC750E"/>
            </a:solidFill>
            <a:ln w="12700">
              <a:noFill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 defTabSz="1828709" latinLnBrk="1">
                <a:defRPr/>
              </a:pPr>
              <a:endParaRPr lang="ko-KR" altLang="en-US" sz="2800" b="1" spc="-60" dirty="0">
                <a:solidFill>
                  <a:srgbClr val="FC750E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graphicFrame>
        <p:nvGraphicFramePr>
          <p:cNvPr id="99" name="Group 98">
            <a:extLst>
              <a:ext uri="{FF2B5EF4-FFF2-40B4-BE49-F238E27FC236}">
                <a16:creationId xmlns:a16="http://schemas.microsoft.com/office/drawing/2014/main" id="{B2396DC8-6600-5620-8FB5-361D9A888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154431"/>
              </p:ext>
            </p:extLst>
          </p:nvPr>
        </p:nvGraphicFramePr>
        <p:xfrm>
          <a:off x="5540258" y="1858803"/>
          <a:ext cx="6189631" cy="301467"/>
        </p:xfrm>
        <a:graphic>
          <a:graphicData uri="http://schemas.openxmlformats.org/drawingml/2006/table">
            <a:tbl>
              <a:tblPr/>
              <a:tblGrid>
                <a:gridCol w="6189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467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ko-K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에스코어 드림 4 Regular" panose="020B0503030302020204" pitchFamily="34" charset="-127"/>
                          <a:ea typeface="에스코어 드림 4 Regular" panose="020B0503030302020204" pitchFamily="34" charset="-127"/>
                          <a:cs typeface="+mn-cs"/>
                        </a:rPr>
                        <a:t>Visualizing HPC  Status with SGE and Slurm </a:t>
                      </a:r>
                      <a:endParaRPr kumimoji="0" lang="ko-KR" altLang="en-US" sz="1200" b="0" i="0" u="none" strike="noStrike" kern="1200" cap="none" spc="0" normalizeH="0" baseline="0" dirty="0">
                        <a:ln>
                          <a:solidFill>
                            <a:srgbClr val="5B9BD5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8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01" name="그룹 100">
            <a:extLst>
              <a:ext uri="{FF2B5EF4-FFF2-40B4-BE49-F238E27FC236}">
                <a16:creationId xmlns:a16="http://schemas.microsoft.com/office/drawing/2014/main" id="{466C83EE-A7B2-A975-126F-8B1309694211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234170B-ADAB-05B9-62C5-F17D5F1AA78D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Design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7BD92B7-28DB-C755-C99B-3AA4217D45D1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Ⅲ</a:t>
              </a:r>
            </a:p>
          </p:txBody>
        </p:sp>
        <p:sp>
          <p:nvSpPr>
            <p:cNvPr id="104" name="타원 103">
              <a:extLst>
                <a:ext uri="{FF2B5EF4-FFF2-40B4-BE49-F238E27FC236}">
                  <a16:creationId xmlns:a16="http://schemas.microsoft.com/office/drawing/2014/main" id="{8B89EE61-DC21-849E-05EB-1D39BDC9B2B7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0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2B4370-192A-4EB9-B1F5-920C724B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So, has the Operating and User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environment changed</a:t>
            </a:r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? </a:t>
            </a: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26B7D170-54A0-49CB-B6EE-7D6D67784133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173124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20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31805E29-38D6-4E9B-9D02-FFAEC433D1AD}"/>
              </a:ext>
            </a:extLst>
          </p:cNvPr>
          <p:cNvGrpSpPr/>
          <p:nvPr/>
        </p:nvGrpSpPr>
        <p:grpSpPr>
          <a:xfrm>
            <a:off x="479376" y="1179562"/>
            <a:ext cx="11123960" cy="5053115"/>
            <a:chOff x="479376" y="1179562"/>
            <a:chExt cx="11123960" cy="5053115"/>
          </a:xfrm>
        </p:grpSpPr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E1DAC856-F7C5-4765-B06E-5E07E1B367B5}"/>
                </a:ext>
              </a:extLst>
            </p:cNvPr>
            <p:cNvGrpSpPr/>
            <p:nvPr/>
          </p:nvGrpSpPr>
          <p:grpSpPr>
            <a:xfrm>
              <a:off x="479376" y="1179562"/>
              <a:ext cx="11123960" cy="5053115"/>
              <a:chOff x="479376" y="1179562"/>
              <a:chExt cx="11123960" cy="5053115"/>
            </a:xfrm>
          </p:grpSpPr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9703B978-7DB5-4CC7-957C-C2754635175D}"/>
                  </a:ext>
                </a:extLst>
              </p:cNvPr>
              <p:cNvGrpSpPr/>
              <p:nvPr/>
            </p:nvGrpSpPr>
            <p:grpSpPr>
              <a:xfrm>
                <a:off x="479376" y="1179562"/>
                <a:ext cx="11123960" cy="5053115"/>
                <a:chOff x="479376" y="1179562"/>
                <a:chExt cx="11123960" cy="5053115"/>
              </a:xfrm>
            </p:grpSpPr>
            <p:grpSp>
              <p:nvGrpSpPr>
                <p:cNvPr id="40" name="그룹 39">
                  <a:extLst>
                    <a:ext uri="{FF2B5EF4-FFF2-40B4-BE49-F238E27FC236}">
                      <a16:creationId xmlns:a16="http://schemas.microsoft.com/office/drawing/2014/main" id="{5036B9D7-93C8-4710-B483-624D8AB075AF}"/>
                    </a:ext>
                  </a:extLst>
                </p:cNvPr>
                <p:cNvGrpSpPr/>
                <p:nvPr/>
              </p:nvGrpSpPr>
              <p:grpSpPr>
                <a:xfrm>
                  <a:off x="479376" y="1179562"/>
                  <a:ext cx="11123960" cy="5053115"/>
                  <a:chOff x="479376" y="1179562"/>
                  <a:chExt cx="11123960" cy="5053115"/>
                </a:xfrm>
              </p:grpSpPr>
              <p:sp>
                <p:nvSpPr>
                  <p:cNvPr id="49" name="직사각형 48">
                    <a:extLst>
                      <a:ext uri="{FF2B5EF4-FFF2-40B4-BE49-F238E27FC236}">
                        <a16:creationId xmlns:a16="http://schemas.microsoft.com/office/drawing/2014/main" id="{531A5768-5E5F-417D-9C92-7B3CD3342BD9}"/>
                      </a:ext>
                    </a:extLst>
                  </p:cNvPr>
                  <p:cNvSpPr/>
                  <p:nvPr/>
                </p:nvSpPr>
                <p:spPr>
                  <a:xfrm>
                    <a:off x="486102" y="1179562"/>
                    <a:ext cx="11117234" cy="5035925"/>
                  </a:xfrm>
                  <a:prstGeom prst="rect">
                    <a:avLst/>
                  </a:prstGeom>
                  <a:solidFill>
                    <a:srgbClr val="06070B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</a:endParaRPr>
                  </a:p>
                </p:txBody>
              </p:sp>
              <p:grpSp>
                <p:nvGrpSpPr>
                  <p:cNvPr id="50" name="그룹 49">
                    <a:extLst>
                      <a:ext uri="{FF2B5EF4-FFF2-40B4-BE49-F238E27FC236}">
                        <a16:creationId xmlns:a16="http://schemas.microsoft.com/office/drawing/2014/main" id="{D3435B2A-B330-4E2D-8755-11CF7B47C49B}"/>
                      </a:ext>
                    </a:extLst>
                  </p:cNvPr>
                  <p:cNvGrpSpPr/>
                  <p:nvPr/>
                </p:nvGrpSpPr>
                <p:grpSpPr>
                  <a:xfrm>
                    <a:off x="479376" y="1196752"/>
                    <a:ext cx="11091403" cy="5035925"/>
                    <a:chOff x="479376" y="1196752"/>
                    <a:chExt cx="11091403" cy="5035925"/>
                  </a:xfrm>
                </p:grpSpPr>
                <p:pic>
                  <p:nvPicPr>
                    <p:cNvPr id="51" name="그림 50" descr="텍스트이(가) 표시된 사진&#10;&#10;자동 생성된 설명">
                      <a:extLst>
                        <a:ext uri="{FF2B5EF4-FFF2-40B4-BE49-F238E27FC236}">
                          <a16:creationId xmlns:a16="http://schemas.microsoft.com/office/drawing/2014/main" id="{29526444-CB36-48C4-9B78-19B632FA90F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0237"/>
                    <a:stretch/>
                  </p:blipFill>
                  <p:spPr>
                    <a:xfrm>
                      <a:off x="479376" y="1196752"/>
                      <a:ext cx="6346540" cy="5035925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52" name="그룹 51">
                      <a:extLst>
                        <a:ext uri="{FF2B5EF4-FFF2-40B4-BE49-F238E27FC236}">
                          <a16:creationId xmlns:a16="http://schemas.microsoft.com/office/drawing/2014/main" id="{52316AD1-A8E6-4CB3-BAA8-21E0A4E378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19101" y="1196752"/>
                      <a:ext cx="4551678" cy="4915451"/>
                      <a:chOff x="7271129" y="69554"/>
                      <a:chExt cx="4551678" cy="5910255"/>
                    </a:xfrm>
                  </p:grpSpPr>
                  <p:pic>
                    <p:nvPicPr>
                      <p:cNvPr id="53" name="Picture 7">
                        <a:extLst>
                          <a:ext uri="{FF2B5EF4-FFF2-40B4-BE49-F238E27FC236}">
                            <a16:creationId xmlns:a16="http://schemas.microsoft.com/office/drawing/2014/main" id="{CAB73EDE-973F-4EA0-9584-4B6B5F4BB05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10628" y="3430875"/>
                        <a:ext cx="4435604" cy="16348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  <p:pic>
                    <p:nvPicPr>
                      <p:cNvPr id="54" name="Picture 9">
                        <a:extLst>
                          <a:ext uri="{FF2B5EF4-FFF2-40B4-BE49-F238E27FC236}">
                            <a16:creationId xmlns:a16="http://schemas.microsoft.com/office/drawing/2014/main" id="{73BD9DD1-31CD-4A57-A6DE-93694951EE3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/>
                      <a:srcRect b="28477"/>
                      <a:stretch/>
                    </p:blipFill>
                    <p:spPr>
                      <a:xfrm>
                        <a:off x="7310628" y="4662912"/>
                        <a:ext cx="4492498" cy="13168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  <p:pic>
                    <p:nvPicPr>
                      <p:cNvPr id="55" name="Picture 11">
                        <a:extLst>
                          <a:ext uri="{FF2B5EF4-FFF2-40B4-BE49-F238E27FC236}">
                            <a16:creationId xmlns:a16="http://schemas.microsoft.com/office/drawing/2014/main" id="{6AB832C3-D850-472C-97BE-08F92C72A1C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87203" y="1653491"/>
                        <a:ext cx="4435604" cy="710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  <p:pic>
                    <p:nvPicPr>
                      <p:cNvPr id="56" name="Picture 13">
                        <a:extLst>
                          <a:ext uri="{FF2B5EF4-FFF2-40B4-BE49-F238E27FC236}">
                            <a16:creationId xmlns:a16="http://schemas.microsoft.com/office/drawing/2014/main" id="{828C50D1-CCB3-4B95-8A6C-177E1789DC9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64987" y="69554"/>
                        <a:ext cx="4435604" cy="822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  <p:pic>
                    <p:nvPicPr>
                      <p:cNvPr id="57" name="Picture 15">
                        <a:extLst>
                          <a:ext uri="{FF2B5EF4-FFF2-40B4-BE49-F238E27FC236}">
                            <a16:creationId xmlns:a16="http://schemas.microsoft.com/office/drawing/2014/main" id="{C7F8EFB3-571C-4304-84AC-FF937795871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/>
                      <a:srcRect b="21380"/>
                      <a:stretch/>
                    </p:blipFill>
                    <p:spPr>
                      <a:xfrm>
                        <a:off x="7271129" y="2253726"/>
                        <a:ext cx="4492498" cy="11617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grpSp>
              </p:grpSp>
            </p:grpSp>
            <p:pic>
              <p:nvPicPr>
                <p:cNvPr id="41" name="그림 40">
                  <a:extLst>
                    <a:ext uri="{FF2B5EF4-FFF2-40B4-BE49-F238E27FC236}">
                      <a16:creationId xmlns:a16="http://schemas.microsoft.com/office/drawing/2014/main" id="{BE6BD25C-B6B5-4574-95CB-2FCD7405C3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97962" y="3431580"/>
                  <a:ext cx="1044030" cy="211463"/>
                </a:xfrm>
                <a:prstGeom prst="rect">
                  <a:avLst/>
                </a:prstGeom>
              </p:spPr>
            </p:pic>
            <p:pic>
              <p:nvPicPr>
                <p:cNvPr id="42" name="그림 41">
                  <a:extLst>
                    <a:ext uri="{FF2B5EF4-FFF2-40B4-BE49-F238E27FC236}">
                      <a16:creationId xmlns:a16="http://schemas.microsoft.com/office/drawing/2014/main" id="{CBFF0EA4-F1F0-412C-94E6-268BAE89BB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891419" y="3705126"/>
                  <a:ext cx="1620180" cy="117152"/>
                </a:xfrm>
                <a:prstGeom prst="rect">
                  <a:avLst/>
                </a:prstGeom>
              </p:spPr>
            </p:pic>
            <p:pic>
              <p:nvPicPr>
                <p:cNvPr id="43" name="그림 42">
                  <a:extLst>
                    <a:ext uri="{FF2B5EF4-FFF2-40B4-BE49-F238E27FC236}">
                      <a16:creationId xmlns:a16="http://schemas.microsoft.com/office/drawing/2014/main" id="{EABCFC26-5A38-4CC8-9CC4-1B0FA0D7F0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020436" y="3629064"/>
                  <a:ext cx="108012" cy="76062"/>
                </a:xfrm>
                <a:prstGeom prst="rect">
                  <a:avLst/>
                </a:prstGeom>
              </p:spPr>
            </p:pic>
            <p:pic>
              <p:nvPicPr>
                <p:cNvPr id="44" name="그림 43">
                  <a:extLst>
                    <a:ext uri="{FF2B5EF4-FFF2-40B4-BE49-F238E27FC236}">
                      <a16:creationId xmlns:a16="http://schemas.microsoft.com/office/drawing/2014/main" id="{FCC836AC-7609-4D1C-B97E-A6D246D42A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293486" y="3629064"/>
                  <a:ext cx="160312" cy="76062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2B02C865-CBB3-4908-A343-E96F44A8D5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037393" y="3631682"/>
                  <a:ext cx="108012" cy="76062"/>
                </a:xfrm>
                <a:prstGeom prst="rect">
                  <a:avLst/>
                </a:prstGeom>
              </p:spPr>
            </p:pic>
            <p:pic>
              <p:nvPicPr>
                <p:cNvPr id="46" name="그림 45">
                  <a:extLst>
                    <a:ext uri="{FF2B5EF4-FFF2-40B4-BE49-F238E27FC236}">
                      <a16:creationId xmlns:a16="http://schemas.microsoft.com/office/drawing/2014/main" id="{DCAA7745-177B-4492-A701-B46736E125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92224" y="3631682"/>
                  <a:ext cx="108012" cy="76062"/>
                </a:xfrm>
                <a:prstGeom prst="rect">
                  <a:avLst/>
                </a:prstGeom>
              </p:spPr>
            </p:pic>
            <p:pic>
              <p:nvPicPr>
                <p:cNvPr id="47" name="그림 46">
                  <a:extLst>
                    <a:ext uri="{FF2B5EF4-FFF2-40B4-BE49-F238E27FC236}">
                      <a16:creationId xmlns:a16="http://schemas.microsoft.com/office/drawing/2014/main" id="{52B7B368-F07A-4079-B29D-A52F9DB4B7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882736" y="3631682"/>
                  <a:ext cx="108012" cy="76062"/>
                </a:xfrm>
                <a:prstGeom prst="rect">
                  <a:avLst/>
                </a:prstGeom>
              </p:spPr>
            </p:pic>
            <p:pic>
              <p:nvPicPr>
                <p:cNvPr id="48" name="그림 47">
                  <a:extLst>
                    <a:ext uri="{FF2B5EF4-FFF2-40B4-BE49-F238E27FC236}">
                      <a16:creationId xmlns:a16="http://schemas.microsoft.com/office/drawing/2014/main" id="{E75C78C8-9B36-4683-8052-A305AF20B8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168486" y="3631682"/>
                  <a:ext cx="108012" cy="76062"/>
                </a:xfrm>
                <a:prstGeom prst="rect">
                  <a:avLst/>
                </a:prstGeom>
              </p:spPr>
            </p:pic>
          </p:grpSp>
          <p:pic>
            <p:nvPicPr>
              <p:cNvPr id="36" name="Picture 1">
                <a:extLst>
                  <a:ext uri="{FF2B5EF4-FFF2-40B4-BE49-F238E27FC236}">
                    <a16:creationId xmlns:a16="http://schemas.microsoft.com/office/drawing/2014/main" id="{335677A9-A2C2-4635-B5A4-9E8EB5BA1D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39056"/>
              <a:stretch/>
            </p:blipFill>
            <p:spPr>
              <a:xfrm>
                <a:off x="4241870" y="4954486"/>
                <a:ext cx="2449377" cy="115771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37" name="Picture 3">
                <a:extLst>
                  <a:ext uri="{FF2B5EF4-FFF2-40B4-BE49-F238E27FC236}">
                    <a16:creationId xmlns:a16="http://schemas.microsoft.com/office/drawing/2014/main" id="{D262D200-8171-43A8-9E4B-4944440E00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b="5162"/>
              <a:stretch>
                <a:fillRect/>
              </a:stretch>
            </p:blipFill>
            <p:spPr>
              <a:xfrm>
                <a:off x="7169090" y="1935649"/>
                <a:ext cx="4255502" cy="54804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38" name="Picture 1">
                <a:extLst>
                  <a:ext uri="{FF2B5EF4-FFF2-40B4-BE49-F238E27FC236}">
                    <a16:creationId xmlns:a16="http://schemas.microsoft.com/office/drawing/2014/main" id="{DFCF1553-1F8B-46C5-8429-291B32A4A2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b="28194"/>
              <a:stretch/>
            </p:blipFill>
            <p:spPr>
              <a:xfrm>
                <a:off x="543043" y="5017873"/>
                <a:ext cx="3566160" cy="10943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p:grp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C1AF9548-EAA6-490E-8853-69273DB66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3043" y="5678438"/>
              <a:ext cx="440389" cy="378854"/>
            </a:xfrm>
            <a:prstGeom prst="rect">
              <a:avLst/>
            </a:prstGeom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2A9CD590-9F99-AF03-6CE6-2761387E0E6C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85CADA-90D9-6B49-4E09-9CACB2A8ABE0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spc="-15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Implementation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431EC0-57CF-11ED-1309-9948F30C78D4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Ⅳ</a:t>
              </a: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387B252B-6593-31BF-4D8C-0A3D97AA0FFE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43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 Placeholder 5">
            <a:extLst>
              <a:ext uri="{FF2B5EF4-FFF2-40B4-BE49-F238E27FC236}">
                <a16:creationId xmlns:a16="http://schemas.microsoft.com/office/drawing/2014/main" id="{350DB2BB-DFD2-4E1C-B4D0-C5544A4B3945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173124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21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CDA62B3D-98F8-4076-9C38-15CFFDAFA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673" y="1224325"/>
            <a:ext cx="642042" cy="49909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A36381F-68B1-40FA-95CF-E4D70FB2CB2F}"/>
              </a:ext>
            </a:extLst>
          </p:cNvPr>
          <p:cNvSpPr txBox="1"/>
          <p:nvPr/>
        </p:nvSpPr>
        <p:spPr>
          <a:xfrm>
            <a:off x="3666136" y="906701"/>
            <a:ext cx="15119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Beats</a:t>
            </a:r>
          </a:p>
          <a:p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Logstash</a:t>
            </a:r>
          </a:p>
          <a:p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Elastic Search</a:t>
            </a:r>
          </a:p>
          <a:p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Kibana</a:t>
            </a:r>
            <a:endParaRPr lang="en-US" altLang="ko-KR" sz="14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1DBFDF2-F06E-4CFD-BD25-24FB45102763}"/>
              </a:ext>
            </a:extLst>
          </p:cNvPr>
          <p:cNvSpPr txBox="1"/>
          <p:nvPr/>
        </p:nvSpPr>
        <p:spPr>
          <a:xfrm>
            <a:off x="8668669" y="1709990"/>
            <a:ext cx="3087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Visualizing Perform. &amp; Avail.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103F07-700F-402A-882C-57E8CEF32C2A}"/>
              </a:ext>
            </a:extLst>
          </p:cNvPr>
          <p:cNvSpPr txBox="1"/>
          <p:nvPr/>
        </p:nvSpPr>
        <p:spPr>
          <a:xfrm>
            <a:off x="3783827" y="1753479"/>
            <a:ext cx="31539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Docker Centralized Integration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36CCA69-7B3C-49CA-83D1-A62862C32F48}"/>
              </a:ext>
            </a:extLst>
          </p:cNvPr>
          <p:cNvSpPr txBox="1"/>
          <p:nvPr/>
        </p:nvSpPr>
        <p:spPr>
          <a:xfrm>
            <a:off x="5680982" y="1007628"/>
            <a:ext cx="16293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Python</a:t>
            </a:r>
          </a:p>
          <a:p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Flask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API</a:t>
            </a:r>
          </a:p>
          <a:p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Apache Tomcat</a:t>
            </a:r>
            <a:endParaRPr lang="en-US" altLang="ko-KR" sz="14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endParaRPr lang="en-US" altLang="ko-KR" sz="1400" dirty="0">
              <a:solidFill>
                <a:schemeClr val="tx1">
                  <a:lumMod val="95000"/>
                  <a:lumOff val="5000"/>
                </a:schemeClr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E5F2128-1351-487F-8F3C-631C8705C9B6}"/>
              </a:ext>
            </a:extLst>
          </p:cNvPr>
          <p:cNvSpPr txBox="1"/>
          <p:nvPr/>
        </p:nvSpPr>
        <p:spPr>
          <a:xfrm>
            <a:off x="8846434" y="984751"/>
            <a:ext cx="30063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N/W, CPU &amp; GPU, Disk Inform</a:t>
            </a:r>
          </a:p>
          <a:p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Relationships Infra &amp; Data,  </a:t>
            </a:r>
          </a:p>
          <a:p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HPC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Job Status </a:t>
            </a:r>
            <a:endParaRPr lang="en-US" altLang="ko-KR" sz="14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E0C72735-42C0-4B85-B764-7FF12CE29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90" y="390900"/>
            <a:ext cx="11393059" cy="5014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Organize my presentation and Let's try to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check it</a:t>
            </a:r>
          </a:p>
        </p:txBody>
      </p:sp>
      <p:pic>
        <p:nvPicPr>
          <p:cNvPr id="5122" name="Picture 2" descr="Flat isometric 3d illustration concept of server big data storage network  17310918 Vector Art at Vecteezy">
            <a:extLst>
              <a:ext uri="{FF2B5EF4-FFF2-40B4-BE49-F238E27FC236}">
                <a16:creationId xmlns:a16="http://schemas.microsoft.com/office/drawing/2014/main" id="{FE5A1AE6-17E6-EBAC-43E5-6E72CDCB7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997" y1="34592" x2="22279" y2="45408"/>
                        <a14:foregroundMark x1="22279" y1="45408" x2="21003" y2="64184"/>
                        <a14:foregroundMark x1="21003" y1="64184" x2="27126" y2="70000"/>
                        <a14:foregroundMark x1="52126" y1="78673" x2="72874" y2="72347"/>
                        <a14:foregroundMark x1="72874" y1="72347" x2="84014" y2="52041"/>
                        <a14:foregroundMark x1="84014" y1="52041" x2="82993" y2="44796"/>
                        <a14:foregroundMark x1="77466" y1="64082" x2="25000" y2="58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19" y="815297"/>
            <a:ext cx="1796304" cy="105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EEC021-2A69-C511-C9C4-16B6B05EF90F}"/>
              </a:ext>
            </a:extLst>
          </p:cNvPr>
          <p:cNvSpPr txBox="1"/>
          <p:nvPr/>
        </p:nvSpPr>
        <p:spPr>
          <a:xfrm>
            <a:off x="483675" y="1734539"/>
            <a:ext cx="13110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Data mining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8FAFFC81-13A0-C75C-C25E-CEA80C95DFAC}"/>
              </a:ext>
            </a:extLst>
          </p:cNvPr>
          <p:cNvGrpSpPr/>
          <p:nvPr/>
        </p:nvGrpSpPr>
        <p:grpSpPr>
          <a:xfrm>
            <a:off x="2020227" y="1007628"/>
            <a:ext cx="525673" cy="754363"/>
            <a:chOff x="-2328936" y="3226539"/>
            <a:chExt cx="743750" cy="912578"/>
          </a:xfrm>
        </p:grpSpPr>
        <p:sp>
          <p:nvSpPr>
            <p:cNvPr id="4" name="오른쪽 화살표 484">
              <a:extLst>
                <a:ext uri="{FF2B5EF4-FFF2-40B4-BE49-F238E27FC236}">
                  <a16:creationId xmlns:a16="http://schemas.microsoft.com/office/drawing/2014/main" id="{D925EBB5-5C30-BE35-1B59-CD916E271752}"/>
                </a:ext>
              </a:extLst>
            </p:cNvPr>
            <p:cNvSpPr/>
            <p:nvPr/>
          </p:nvSpPr>
          <p:spPr>
            <a:xfrm rot="10800000" flipH="1">
              <a:off x="-2328936" y="3226539"/>
              <a:ext cx="743750" cy="912578"/>
            </a:xfrm>
            <a:prstGeom prst="rightArrow">
              <a:avLst>
                <a:gd name="adj1" fmla="val 55069"/>
                <a:gd name="adj2" fmla="val 56630"/>
              </a:avLst>
            </a:prstGeom>
            <a:solidFill>
              <a:srgbClr val="FC75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85642" latinLnBrk="1">
                <a:defRPr/>
              </a:pPr>
              <a:endParaRPr lang="ko-KR" altLang="en-US" sz="4106" dirty="0">
                <a:solidFill>
                  <a:srgbClr val="FC750E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5" name="이등변 삼각형 4">
              <a:extLst>
                <a:ext uri="{FF2B5EF4-FFF2-40B4-BE49-F238E27FC236}">
                  <a16:creationId xmlns:a16="http://schemas.microsoft.com/office/drawing/2014/main" id="{AD87166A-AB1B-16DD-DBBA-C02AC54DDFC2}"/>
                </a:ext>
              </a:extLst>
            </p:cNvPr>
            <p:cNvSpPr/>
            <p:nvPr/>
          </p:nvSpPr>
          <p:spPr>
            <a:xfrm rot="16200000" flipH="1" flipV="1">
              <a:off x="-2099502" y="3607181"/>
              <a:ext cx="832570" cy="151298"/>
            </a:xfrm>
            <a:prstGeom prst="triangle">
              <a:avLst/>
            </a:prstGeom>
            <a:solidFill>
              <a:srgbClr val="FC750E"/>
            </a:solidFill>
            <a:ln w="12700">
              <a:noFill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 defTabSz="1828709" latinLnBrk="1">
                <a:defRPr/>
              </a:pPr>
              <a:endParaRPr lang="ko-KR" altLang="en-US" sz="2800" b="1" spc="-60" dirty="0">
                <a:solidFill>
                  <a:srgbClr val="FC750E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54EE7F1-1130-8C2E-F636-4D8E3F51FD18}"/>
              </a:ext>
            </a:extLst>
          </p:cNvPr>
          <p:cNvSpPr txBox="1"/>
          <p:nvPr/>
        </p:nvSpPr>
        <p:spPr>
          <a:xfrm>
            <a:off x="6689829" y="1040697"/>
            <a:ext cx="1629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OrientDB</a:t>
            </a:r>
          </a:p>
          <a:p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MariaDB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124DCE9-3FCD-4EF8-0677-B904741159C7}"/>
              </a:ext>
            </a:extLst>
          </p:cNvPr>
          <p:cNvGrpSpPr/>
          <p:nvPr/>
        </p:nvGrpSpPr>
        <p:grpSpPr>
          <a:xfrm>
            <a:off x="8121903" y="1024721"/>
            <a:ext cx="525673" cy="754363"/>
            <a:chOff x="-2328936" y="3226539"/>
            <a:chExt cx="743750" cy="912578"/>
          </a:xfrm>
        </p:grpSpPr>
        <p:sp>
          <p:nvSpPr>
            <p:cNvPr id="13" name="오른쪽 화살표 484">
              <a:extLst>
                <a:ext uri="{FF2B5EF4-FFF2-40B4-BE49-F238E27FC236}">
                  <a16:creationId xmlns:a16="http://schemas.microsoft.com/office/drawing/2014/main" id="{C9AA7415-34FF-52E9-8A98-7BA50E841016}"/>
                </a:ext>
              </a:extLst>
            </p:cNvPr>
            <p:cNvSpPr/>
            <p:nvPr/>
          </p:nvSpPr>
          <p:spPr>
            <a:xfrm rot="10800000" flipH="1">
              <a:off x="-2328936" y="3226539"/>
              <a:ext cx="743750" cy="912578"/>
            </a:xfrm>
            <a:prstGeom prst="rightArrow">
              <a:avLst>
                <a:gd name="adj1" fmla="val 55069"/>
                <a:gd name="adj2" fmla="val 56630"/>
              </a:avLst>
            </a:prstGeom>
            <a:solidFill>
              <a:srgbClr val="FC75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85642" latinLnBrk="1">
                <a:defRPr/>
              </a:pPr>
              <a:endParaRPr lang="ko-KR" altLang="en-US" sz="4106" dirty="0">
                <a:solidFill>
                  <a:srgbClr val="FC750E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14" name="이등변 삼각형 13">
              <a:extLst>
                <a:ext uri="{FF2B5EF4-FFF2-40B4-BE49-F238E27FC236}">
                  <a16:creationId xmlns:a16="http://schemas.microsoft.com/office/drawing/2014/main" id="{ED1AE840-226A-747B-4152-A42B895F1893}"/>
                </a:ext>
              </a:extLst>
            </p:cNvPr>
            <p:cNvSpPr/>
            <p:nvPr/>
          </p:nvSpPr>
          <p:spPr>
            <a:xfrm rot="16200000" flipH="1" flipV="1">
              <a:off x="-2099502" y="3607181"/>
              <a:ext cx="832570" cy="151298"/>
            </a:xfrm>
            <a:prstGeom prst="triangle">
              <a:avLst/>
            </a:prstGeom>
            <a:solidFill>
              <a:srgbClr val="FC750E"/>
            </a:solidFill>
            <a:ln w="12700">
              <a:noFill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 defTabSz="1828709" latinLnBrk="1">
                <a:defRPr/>
              </a:pPr>
              <a:endParaRPr lang="ko-KR" altLang="en-US" sz="2800" b="1" spc="-60" dirty="0">
                <a:solidFill>
                  <a:srgbClr val="FC750E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47B55F89-F7D0-BA5B-1A78-1601618E86D6}"/>
              </a:ext>
            </a:extLst>
          </p:cNvPr>
          <p:cNvSpPr/>
          <p:nvPr/>
        </p:nvSpPr>
        <p:spPr>
          <a:xfrm>
            <a:off x="2676482" y="941632"/>
            <a:ext cx="5327730" cy="105137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B33F9AC4-E7A2-87FA-67BC-CBBC4F924916}"/>
              </a:ext>
            </a:extLst>
          </p:cNvPr>
          <p:cNvSpPr/>
          <p:nvPr/>
        </p:nvSpPr>
        <p:spPr>
          <a:xfrm>
            <a:off x="8765267" y="941632"/>
            <a:ext cx="2991167" cy="104307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19" name="Picture 26" descr="Plus Sign Images - Free Download on Freepik">
            <a:extLst>
              <a:ext uri="{FF2B5EF4-FFF2-40B4-BE49-F238E27FC236}">
                <a16:creationId xmlns:a16="http://schemas.microsoft.com/office/drawing/2014/main" id="{37FDE729-C62A-7892-B71A-C3F8C42A4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557" y="1104758"/>
            <a:ext cx="688183" cy="59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23FF8B-46BD-252F-6248-D9F98BCFAB3C}"/>
              </a:ext>
            </a:extLst>
          </p:cNvPr>
          <p:cNvSpPr txBox="1"/>
          <p:nvPr/>
        </p:nvSpPr>
        <p:spPr>
          <a:xfrm>
            <a:off x="2674844" y="970321"/>
            <a:ext cx="991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ELK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3B053A57-F58A-D8C9-2AF7-EF69EF1B9AFC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CBABD7-C3B0-A8C7-EAA6-C9476BC1AA38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spc="-15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Implementation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42A92E9-CE01-AE03-FBFE-C66CE173C83A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Ⅳ</a:t>
              </a:r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2B5F7448-BD00-3A48-6EF3-C808BC391997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  <p:pic>
        <p:nvPicPr>
          <p:cNvPr id="26" name="HPC_뷰_수정2">
            <a:hlinkClick r:id="" action="ppaction://media"/>
            <a:extLst>
              <a:ext uri="{FF2B5EF4-FFF2-40B4-BE49-F238E27FC236}">
                <a16:creationId xmlns:a16="http://schemas.microsoft.com/office/drawing/2014/main" id="{F5A5DF4A-48C5-89E9-4A0B-F4F2A13E64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0556" y="2277238"/>
            <a:ext cx="11320868" cy="410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74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remove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E3D5EF-C6F3-4783-BE9F-F24B247B3E31}"/>
              </a:ext>
            </a:extLst>
          </p:cNvPr>
          <p:cNvSpPr txBox="1"/>
          <p:nvPr/>
        </p:nvSpPr>
        <p:spPr>
          <a:xfrm>
            <a:off x="2409825" y="3023431"/>
            <a:ext cx="7372350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 defTabSz="914400" fontAlgn="ctr">
              <a:defRPr sz="9600" spc="-100">
                <a:gradFill>
                  <a:gsLst>
                    <a:gs pos="0">
                      <a:srgbClr val="29D8FB"/>
                    </a:gs>
                    <a:gs pos="100000">
                      <a:srgbClr val="29D8F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현대하모니 B" panose="02020603020101020101" pitchFamily="18" charset="-127"/>
                <a:ea typeface="현대하모니 B" panose="02020603020101020101" pitchFamily="18" charset="-127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0">
                      <a:srgbClr val="29D8FB"/>
                    </a:gs>
                    <a:gs pos="100000">
                      <a:srgbClr val="29D8F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감사합니다</a:t>
            </a:r>
            <a:endParaRPr kumimoji="0" lang="en-US" altLang="ko-KR" sz="7200" b="0" i="0" u="none" strike="noStrike" kern="1200" cap="none" spc="-100" normalizeH="0" baseline="0" noProof="0" dirty="0">
              <a:ln>
                <a:noFill/>
              </a:ln>
              <a:gradFill>
                <a:gsLst>
                  <a:gs pos="0">
                    <a:srgbClr val="29D8FB"/>
                  </a:gs>
                  <a:gs pos="100000">
                    <a:srgbClr val="29D8FB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892375-259C-42C3-B349-C443475EF5D0}"/>
              </a:ext>
            </a:extLst>
          </p:cNvPr>
          <p:cNvSpPr txBox="1"/>
          <p:nvPr/>
        </p:nvSpPr>
        <p:spPr>
          <a:xfrm>
            <a:off x="2409825" y="4257092"/>
            <a:ext cx="7372350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7200" spc="-100" dirty="0">
                <a:gradFill>
                  <a:gsLst>
                    <a:gs pos="0">
                      <a:srgbClr val="29D8FB"/>
                    </a:gs>
                    <a:gs pos="100000">
                      <a:srgbClr val="29D8F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Q &amp; A</a:t>
            </a:r>
            <a:endParaRPr kumimoji="0" lang="en-US" altLang="ko-KR" sz="7200" i="0" u="none" strike="noStrike" kern="1200" cap="none" spc="-100" normalizeH="0" baseline="0" noProof="0" dirty="0">
              <a:ln>
                <a:noFill/>
              </a:ln>
              <a:gradFill>
                <a:gsLst>
                  <a:gs pos="0">
                    <a:srgbClr val="29D8FB"/>
                  </a:gs>
                  <a:gs pos="100000">
                    <a:srgbClr val="29D8FB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E48E249D-BB64-4F8D-8617-A28D9D7B404F}"/>
              </a:ext>
            </a:extLst>
          </p:cNvPr>
          <p:cNvCxnSpPr/>
          <p:nvPr/>
        </p:nvCxnSpPr>
        <p:spPr>
          <a:xfrm>
            <a:off x="4014788" y="4194260"/>
            <a:ext cx="4162425" cy="0"/>
          </a:xfrm>
          <a:prstGeom prst="line">
            <a:avLst/>
          </a:prstGeom>
          <a:ln w="28575">
            <a:solidFill>
              <a:srgbClr val="29D8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">
            <a:extLst>
              <a:ext uri="{FF2B5EF4-FFF2-40B4-BE49-F238E27FC236}">
                <a16:creationId xmlns:a16="http://schemas.microsoft.com/office/drawing/2014/main" id="{7BB50101-1E0D-477E-BE54-D73F48394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23616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373813C0-C184-4CEC-ABA9-88B880EEAE01}"/>
              </a:ext>
            </a:extLst>
          </p:cNvPr>
          <p:cNvSpPr/>
          <p:nvPr/>
        </p:nvSpPr>
        <p:spPr>
          <a:xfrm>
            <a:off x="1559496" y="1304765"/>
            <a:ext cx="8604956" cy="2268251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7200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Thank you</a:t>
            </a:r>
          </a:p>
          <a:p>
            <a:pPr algn="ctr"/>
            <a:r>
              <a:rPr lang="en-US" altLang="ko-KR" sz="7200" spc="-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411523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2B4370-192A-4EB9-B1F5-920C724B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2023 Present : What are our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Problems</a:t>
            </a:r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in DataCenter</a:t>
            </a:r>
          </a:p>
        </p:txBody>
      </p:sp>
      <p:sp>
        <p:nvSpPr>
          <p:cNvPr id="105" name="Slide Number Placeholder 5">
            <a:extLst>
              <a:ext uri="{FF2B5EF4-FFF2-40B4-BE49-F238E27FC236}">
                <a16:creationId xmlns:a16="http://schemas.microsoft.com/office/drawing/2014/main" id="{11DFBB26-3A96-4A6F-8AC7-AC240612AAD7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86562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2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pic>
        <p:nvPicPr>
          <p:cNvPr id="52" name="그림 51">
            <a:extLst>
              <a:ext uri="{FF2B5EF4-FFF2-40B4-BE49-F238E27FC236}">
                <a16:creationId xmlns:a16="http://schemas.microsoft.com/office/drawing/2014/main" id="{4514CC50-3DE3-4AA6-8449-885427D5E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00" b="98000" l="10000" r="90000">
                        <a14:foregroundMark x1="45875" y1="90250" x2="45875" y2="90250"/>
                        <a14:foregroundMark x1="42750" y1="86750" x2="40875" y2="73500"/>
                        <a14:foregroundMark x1="40875" y1="73500" x2="42375" y2="72500"/>
                        <a14:foregroundMark x1="48250" y1="98000" x2="46625" y2="80000"/>
                        <a14:foregroundMark x1="46625" y1="80000" x2="44500" y2="74000"/>
                        <a14:foregroundMark x1="57250" y1="97250" x2="55750" y2="72000"/>
                        <a14:foregroundMark x1="60250" y1="95750" x2="59500" y2="72250"/>
                        <a14:foregroundMark x1="30375" y1="9000" x2="57625" y2="12750"/>
                        <a14:foregroundMark x1="57625" y1="12750" x2="68250" y2="12250"/>
                        <a14:foregroundMark x1="59875" y1="27000" x2="60000" y2="19500"/>
                        <a14:foregroundMark x1="33250" y1="17500" x2="30000" y2="14500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507" y="1935835"/>
            <a:ext cx="6500691" cy="3250346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3F2472D1-EE0F-48F3-B1CF-5BDC6223E498}"/>
              </a:ext>
            </a:extLst>
          </p:cNvPr>
          <p:cNvSpPr/>
          <p:nvPr/>
        </p:nvSpPr>
        <p:spPr>
          <a:xfrm>
            <a:off x="3843323" y="5154410"/>
            <a:ext cx="2373598" cy="707886"/>
          </a:xfrm>
          <a:prstGeom prst="rect">
            <a:avLst/>
          </a:prstGeom>
          <a:solidFill>
            <a:srgbClr val="088BF3"/>
          </a:solidFill>
        </p:spPr>
        <p:txBody>
          <a:bodyPr wrap="none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Reality is</a:t>
            </a: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4F3675ED-D0D6-4089-B881-84F82CA77BA4}"/>
              </a:ext>
            </a:extLst>
          </p:cNvPr>
          <p:cNvSpPr/>
          <p:nvPr/>
        </p:nvSpPr>
        <p:spPr>
          <a:xfrm>
            <a:off x="348190" y="5682728"/>
            <a:ext cx="6038833" cy="707886"/>
          </a:xfrm>
          <a:prstGeom prst="rect">
            <a:avLst/>
          </a:prstGeom>
          <a:solidFill>
            <a:srgbClr val="088BF3"/>
          </a:solidFill>
        </p:spPr>
        <p:txBody>
          <a:bodyPr wrap="none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Small team or Few Staff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8976B21-5F92-4DF6-95C5-BEF79FBA5C87}"/>
              </a:ext>
            </a:extLst>
          </p:cNvPr>
          <p:cNvSpPr/>
          <p:nvPr/>
        </p:nvSpPr>
        <p:spPr>
          <a:xfrm>
            <a:off x="7146150" y="2036367"/>
            <a:ext cx="2480936" cy="461665"/>
          </a:xfrm>
          <a:prstGeom prst="rect">
            <a:avLst/>
          </a:prstGeom>
          <a:solidFill>
            <a:srgbClr val="1F497D"/>
          </a:solidFill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Lots of systems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4020BEC-F30D-4A72-9AF6-B59E138FB188}"/>
              </a:ext>
            </a:extLst>
          </p:cNvPr>
          <p:cNvSpPr/>
          <p:nvPr/>
        </p:nvSpPr>
        <p:spPr>
          <a:xfrm>
            <a:off x="7146150" y="2864813"/>
            <a:ext cx="2606932" cy="461665"/>
          </a:xfrm>
          <a:prstGeom prst="rect">
            <a:avLst/>
          </a:prstGeom>
          <a:solidFill>
            <a:srgbClr val="1F497D"/>
          </a:solidFill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Lots of Software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36DB278-DFE2-4918-B31D-1EE5C17EC9B9}"/>
              </a:ext>
            </a:extLst>
          </p:cNvPr>
          <p:cNvSpPr/>
          <p:nvPr/>
        </p:nvSpPr>
        <p:spPr>
          <a:xfrm>
            <a:off x="7153132" y="3693259"/>
            <a:ext cx="3468835" cy="461665"/>
          </a:xfrm>
          <a:prstGeom prst="rect">
            <a:avLst/>
          </a:prstGeom>
          <a:solidFill>
            <a:srgbClr val="1F497D"/>
          </a:solidFill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Lots of logs(H/W,S/W)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B03039C-4F51-40C6-AD88-06E125C6F354}"/>
              </a:ext>
            </a:extLst>
          </p:cNvPr>
          <p:cNvSpPr/>
          <p:nvPr/>
        </p:nvSpPr>
        <p:spPr>
          <a:xfrm>
            <a:off x="7153132" y="4521705"/>
            <a:ext cx="2184381" cy="461665"/>
          </a:xfrm>
          <a:prstGeom prst="rect">
            <a:avLst/>
          </a:prstGeom>
          <a:solidFill>
            <a:srgbClr val="1F497D"/>
          </a:solidFill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Lots of Users 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773BA0B-101B-4343-8749-74A284CB9B06}"/>
              </a:ext>
            </a:extLst>
          </p:cNvPr>
          <p:cNvSpPr/>
          <p:nvPr/>
        </p:nvSpPr>
        <p:spPr>
          <a:xfrm>
            <a:off x="7153132" y="5350152"/>
            <a:ext cx="2185919" cy="461665"/>
          </a:xfrm>
          <a:prstGeom prst="rect">
            <a:avLst/>
          </a:prstGeom>
          <a:solidFill>
            <a:srgbClr val="1F497D"/>
          </a:solidFill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Lots of Report</a:t>
            </a:r>
          </a:p>
        </p:txBody>
      </p:sp>
      <p:sp>
        <p:nvSpPr>
          <p:cNvPr id="20" name="모서리가 둥근 직사각형 474">
            <a:extLst>
              <a:ext uri="{FF2B5EF4-FFF2-40B4-BE49-F238E27FC236}">
                <a16:creationId xmlns:a16="http://schemas.microsoft.com/office/drawing/2014/main" id="{651A3A52-408B-4925-8E8A-162AB0CD39CA}"/>
              </a:ext>
            </a:extLst>
          </p:cNvPr>
          <p:cNvSpPr/>
          <p:nvPr/>
        </p:nvSpPr>
        <p:spPr>
          <a:xfrm>
            <a:off x="269036" y="1212882"/>
            <a:ext cx="11263568" cy="349009"/>
          </a:xfrm>
          <a:prstGeom prst="roundRect">
            <a:avLst>
              <a:gd name="adj" fmla="val 50000"/>
            </a:avLst>
          </a:prstGeom>
          <a:solidFill>
            <a:srgbClr val="0047B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1" algn="ctr" defTabSz="228600" fontAlgn="ctr">
              <a:buClr>
                <a:sysClr val="windowText" lastClr="000000"/>
              </a:buClr>
              <a:tabLst>
                <a:tab pos="2965343" algn="l"/>
              </a:tabLst>
              <a:defRPr/>
            </a:pPr>
            <a:r>
              <a:rPr lang="en-US" altLang="ko-KR" sz="1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IT Manager : </a:t>
            </a:r>
            <a:r>
              <a:rPr lang="en-US" altLang="ko-KR" sz="1400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information technology professionals who plan, direct and oversee activities dealing with IT Infrastructure and Information.</a:t>
            </a:r>
            <a:endParaRPr lang="ko-KR" altLang="en-US" sz="1400" spc="-25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95000"/>
                </a:schemeClr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  <a:sym typeface="Monotype Sorts" pitchFamily="2" charset="2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F76F0E-4F34-B61A-DA02-241DCEE73E40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ED84D7-5BD9-9504-5EE9-752821B19A89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Environment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FF0EE6-6EF4-72B9-8658-FAC05FD7F9A2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Ⅰ</a:t>
              </a: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B4A76F31-57D6-1273-B02B-1288A31C5DE4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367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he 50 biggest &quot;headaches&quot; of today">
            <a:extLst>
              <a:ext uri="{FF2B5EF4-FFF2-40B4-BE49-F238E27FC236}">
                <a16:creationId xmlns:a16="http://schemas.microsoft.com/office/drawing/2014/main" id="{F2D33824-30AD-470F-B169-A4BEE8F1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664805"/>
            <a:ext cx="6397225" cy="38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BF6D4960-D956-4CB5-8011-1069BDD9B36C}"/>
              </a:ext>
            </a:extLst>
          </p:cNvPr>
          <p:cNvGrpSpPr/>
          <p:nvPr/>
        </p:nvGrpSpPr>
        <p:grpSpPr>
          <a:xfrm>
            <a:off x="476793" y="1438415"/>
            <a:ext cx="6531179" cy="4373401"/>
            <a:chOff x="345422" y="2060849"/>
            <a:chExt cx="6845074" cy="4268210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CBB2F0B5-8EE0-4CA0-974E-6C7A06FEB0E9}"/>
                </a:ext>
              </a:extLst>
            </p:cNvPr>
            <p:cNvSpPr/>
            <p:nvPr/>
          </p:nvSpPr>
          <p:spPr>
            <a:xfrm>
              <a:off x="348190" y="5682728"/>
              <a:ext cx="6842306" cy="646331"/>
            </a:xfrm>
            <a:prstGeom prst="rect">
              <a:avLst/>
            </a:prstGeom>
            <a:solidFill>
              <a:srgbClr val="088BF3"/>
            </a:solidFill>
          </p:spPr>
          <p:txBody>
            <a:bodyPr wrap="square">
              <a:spAutoFit/>
            </a:bodyPr>
            <a:lstStyle/>
            <a:p>
              <a:r>
                <a:rPr lang="en-US" altLang="ko-KR" sz="3600" dirty="0">
                  <a:solidFill>
                    <a:schemeClr val="bg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Pressures for Cost Reduction</a:t>
              </a:r>
            </a:p>
          </p:txBody>
        </p:sp>
        <p:pic>
          <p:nvPicPr>
            <p:cNvPr id="5127" name="Picture 7" descr="https://jdbtechnology.com/wp-content/uploads/2018/07/JDB-Technology_headache_ad.jpg">
              <a:extLst>
                <a:ext uri="{FF2B5EF4-FFF2-40B4-BE49-F238E27FC236}">
                  <a16:creationId xmlns:a16="http://schemas.microsoft.com/office/drawing/2014/main" id="{14C413EA-9EFB-441C-A3FC-00BE1DB715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5" b="94637" l="2637" r="99219">
                          <a14:foregroundMark x1="2734" y1="6401" x2="12988" y2="12284"/>
                          <a14:foregroundMark x1="12988" y1="12284" x2="38281" y2="68512"/>
                          <a14:foregroundMark x1="38281" y1="68512" x2="75586" y2="94637"/>
                          <a14:foregroundMark x1="75586" y1="94637" x2="75586" y2="94637"/>
                          <a14:foregroundMark x1="75586" y1="94637" x2="93359" y2="50000"/>
                          <a14:foregroundMark x1="93359" y1="50000" x2="94043" y2="46367"/>
                          <a14:foregroundMark x1="97363" y1="71972" x2="91016" y2="43772"/>
                          <a14:foregroundMark x1="91016" y1="43772" x2="75781" y2="10554"/>
                          <a14:foregroundMark x1="75781" y1="10554" x2="70996" y2="4671"/>
                          <a14:foregroundMark x1="70996" y1="4671" x2="70801" y2="4671"/>
                          <a14:foregroundMark x1="76563" y1="68512" x2="84180" y2="38754"/>
                          <a14:foregroundMark x1="83984" y1="8304" x2="89648" y2="7612"/>
                          <a14:foregroundMark x1="89648" y1="7612" x2="95117" y2="9862"/>
                          <a14:foregroundMark x1="95117" y1="9862" x2="99219" y2="41176"/>
                          <a14:foregroundMark x1="99219" y1="41176" x2="98535" y2="70242"/>
                          <a14:foregroundMark x1="5762" y1="13322" x2="9375" y2="82699"/>
                          <a14:foregroundMark x1="9375" y1="82699" x2="10449" y2="84083"/>
                          <a14:foregroundMark x1="41504" y1="92388" x2="2637" y2="76817"/>
                          <a14:foregroundMark x1="53613" y1="13322" x2="9766" y2="25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38"/>
            <a:stretch/>
          </p:blipFill>
          <p:spPr bwMode="auto">
            <a:xfrm>
              <a:off x="345422" y="2060849"/>
              <a:ext cx="6754457" cy="3625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F370ADD-D0AF-4D0F-97B5-5F42D21AA2F8}"/>
              </a:ext>
            </a:extLst>
          </p:cNvPr>
          <p:cNvSpPr/>
          <p:nvPr/>
        </p:nvSpPr>
        <p:spPr>
          <a:xfrm>
            <a:off x="4634374" y="4514266"/>
            <a:ext cx="2373598" cy="707886"/>
          </a:xfrm>
          <a:prstGeom prst="rect">
            <a:avLst/>
          </a:prstGeom>
          <a:solidFill>
            <a:srgbClr val="088BF3"/>
          </a:solidFill>
        </p:spPr>
        <p:txBody>
          <a:bodyPr wrap="none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Reality is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11305BE-5DA7-4515-9A39-E65500A735F3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86562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3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41E97BEA-BA4A-4B39-A29E-C65FD657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90" y="390900"/>
            <a:ext cx="11393059" cy="5014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2023 Present : What are our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Risks</a:t>
            </a:r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in DataCenter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8360A955-B672-46C9-AC18-D2451D3C105B}"/>
              </a:ext>
            </a:extLst>
          </p:cNvPr>
          <p:cNvSpPr/>
          <p:nvPr/>
        </p:nvSpPr>
        <p:spPr>
          <a:xfrm>
            <a:off x="7146150" y="2036367"/>
            <a:ext cx="4749762" cy="461665"/>
          </a:xfrm>
          <a:prstGeom prst="rect">
            <a:avLst/>
          </a:prstGeom>
          <a:solidFill>
            <a:srgbClr val="1F497D"/>
          </a:solidFill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Untraceable Resource(IT, Man) 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533B6745-AD0D-484B-9394-D451B0950C50}"/>
              </a:ext>
            </a:extLst>
          </p:cNvPr>
          <p:cNvSpPr/>
          <p:nvPr/>
        </p:nvSpPr>
        <p:spPr>
          <a:xfrm>
            <a:off x="7146150" y="2864813"/>
            <a:ext cx="4677434" cy="461665"/>
          </a:xfrm>
          <a:prstGeom prst="rect">
            <a:avLst/>
          </a:prstGeom>
          <a:solidFill>
            <a:srgbClr val="1F497D"/>
          </a:solidFill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Untrusted &amp; professional Users</a:t>
            </a:r>
            <a:endParaRPr lang="ko-KR" altLang="en-US" sz="2400" dirty="0">
              <a:solidFill>
                <a:schemeClr val="bg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AB26142-E58B-43E5-A8C4-99C1C7570B5D}"/>
              </a:ext>
            </a:extLst>
          </p:cNvPr>
          <p:cNvSpPr/>
          <p:nvPr/>
        </p:nvSpPr>
        <p:spPr>
          <a:xfrm>
            <a:off x="7153132" y="3693259"/>
            <a:ext cx="4072462" cy="461665"/>
          </a:xfrm>
          <a:prstGeom prst="rect">
            <a:avLst/>
          </a:prstGeom>
          <a:solidFill>
            <a:srgbClr val="1F497D"/>
          </a:solidFill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Pressures for Performance</a:t>
            </a:r>
            <a:endParaRPr lang="ko-KR" altLang="en-US" sz="2400" dirty="0">
              <a:solidFill>
                <a:schemeClr val="bg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2691718-E277-41AD-A321-9F6B879EB0EF}"/>
              </a:ext>
            </a:extLst>
          </p:cNvPr>
          <p:cNvSpPr/>
          <p:nvPr/>
        </p:nvSpPr>
        <p:spPr>
          <a:xfrm>
            <a:off x="7153132" y="4521705"/>
            <a:ext cx="3788088" cy="461665"/>
          </a:xfrm>
          <a:prstGeom prst="rect">
            <a:avLst/>
          </a:prstGeom>
          <a:solidFill>
            <a:srgbClr val="1F497D"/>
          </a:solidFill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Handle IT Security threat</a:t>
            </a:r>
            <a:endParaRPr lang="ko-KR" altLang="en-US" sz="2400" dirty="0">
              <a:solidFill>
                <a:schemeClr val="bg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F8E36334-FB2A-4E2F-AF9B-78DD7CB48890}"/>
              </a:ext>
            </a:extLst>
          </p:cNvPr>
          <p:cNvSpPr/>
          <p:nvPr/>
        </p:nvSpPr>
        <p:spPr>
          <a:xfrm>
            <a:off x="7153132" y="5350152"/>
            <a:ext cx="4514184" cy="461665"/>
          </a:xfrm>
          <a:prstGeom prst="rect">
            <a:avLst/>
          </a:prstGeom>
          <a:solidFill>
            <a:srgbClr val="1F497D"/>
          </a:solidFill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Responding to Audits Process</a:t>
            </a:r>
            <a:endParaRPr lang="ko-KR" altLang="en-US" sz="2400" dirty="0">
              <a:solidFill>
                <a:schemeClr val="bg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EB8A1907-5E5B-C015-88D7-E22B105B3D31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19F7C8-D658-6CE8-09A3-8AEF03673577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Environment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62254C-8AE9-D6E6-DFF8-4C781777791B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Ⅰ</a:t>
              </a: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93C468CD-6C87-CC8B-1E5E-39CC9AA61EED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05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2B4370-192A-4EB9-B1F5-920C724B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Start of the problem : Explosive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increase </a:t>
            </a:r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in life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expectancy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0CCAE07-1856-4FF1-B59A-66CCB9F18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26" y="1334868"/>
            <a:ext cx="4520229" cy="4853995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0B2EEA3F-A0B7-4C61-BB66-A44670FA889D}"/>
              </a:ext>
            </a:extLst>
          </p:cNvPr>
          <p:cNvSpPr/>
          <p:nvPr/>
        </p:nvSpPr>
        <p:spPr>
          <a:xfrm>
            <a:off x="4646314" y="5841268"/>
            <a:ext cx="504056" cy="144016"/>
          </a:xfrm>
          <a:prstGeom prst="rect">
            <a:avLst/>
          </a:prstGeom>
          <a:noFill/>
          <a:ln>
            <a:solidFill>
              <a:srgbClr val="EA2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3" name="TextBox 292">
            <a:extLst>
              <a:ext uri="{FF2B5EF4-FFF2-40B4-BE49-F238E27FC236}">
                <a16:creationId xmlns:a16="http://schemas.microsoft.com/office/drawing/2014/main" id="{4021776B-DE8B-4343-B733-2282D758E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774" y="6237312"/>
            <a:ext cx="4490012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ko-KR"/>
            </a:defPPr>
            <a:lvl1pPr algn="ctr" fontAlgn="ctr" latinLnBrk="0">
              <a:defRPr sz="800" b="0">
                <a:ln>
                  <a:noFill/>
                </a:ln>
                <a:latin typeface="Rix고딕 B" panose="02020603020101020101" pitchFamily="18" charset="-127"/>
                <a:ea typeface="Rix고딕 B" panose="02020603020101020101" pitchFamily="18" charset="-127"/>
              </a:defRPr>
            </a:lvl1pPr>
          </a:lstStyle>
          <a:p>
            <a:pPr lvl="0" defTabSz="1042873">
              <a:defRPr/>
            </a:pP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Source</a:t>
            </a:r>
            <a:r>
              <a:rPr kumimoji="1" lang="ko-KR" altLang="en-US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</a:t>
            </a: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: AKSARAY - Anatolia News Agency  News / September 19 2012 </a:t>
            </a: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554DF002-942A-4733-ACE7-DDE8782F1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25"/>
          <a:stretch/>
        </p:blipFill>
        <p:spPr>
          <a:xfrm>
            <a:off x="786526" y="1334869"/>
            <a:ext cx="10853657" cy="5128040"/>
          </a:xfrm>
          <a:prstGeom prst="rect">
            <a:avLst/>
          </a:prstGeom>
        </p:spPr>
      </p:pic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D9C264C-C65E-4F51-85B7-4AFC6747B874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86562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4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EE6805D-46A7-4681-853F-CA1704EF183B}"/>
              </a:ext>
            </a:extLst>
          </p:cNvPr>
          <p:cNvGrpSpPr/>
          <p:nvPr/>
        </p:nvGrpSpPr>
        <p:grpSpPr>
          <a:xfrm>
            <a:off x="5716402" y="1384671"/>
            <a:ext cx="3002747" cy="4139828"/>
            <a:chOff x="8102808" y="1690911"/>
            <a:chExt cx="3505284" cy="3744416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357612C2-8FE7-48F9-B220-91318834EB83}"/>
                </a:ext>
              </a:extLst>
            </p:cNvPr>
            <p:cNvSpPr/>
            <p:nvPr/>
          </p:nvSpPr>
          <p:spPr>
            <a:xfrm>
              <a:off x="8335787" y="1690911"/>
              <a:ext cx="2951667" cy="37444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A9823155-7D6C-4057-9839-82527D0EED70}"/>
                </a:ext>
              </a:extLst>
            </p:cNvPr>
            <p:cNvGrpSpPr/>
            <p:nvPr/>
          </p:nvGrpSpPr>
          <p:grpSpPr>
            <a:xfrm>
              <a:off x="8102808" y="1700808"/>
              <a:ext cx="3505284" cy="3617824"/>
              <a:chOff x="7898129" y="116632"/>
              <a:chExt cx="3164013" cy="5173015"/>
            </a:xfrm>
          </p:grpSpPr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86116466-7040-46E4-A044-11F67E134A99}"/>
                  </a:ext>
                </a:extLst>
              </p:cNvPr>
              <p:cNvSpPr/>
              <p:nvPr/>
            </p:nvSpPr>
            <p:spPr>
              <a:xfrm>
                <a:off x="9776222" y="116632"/>
                <a:ext cx="1177528" cy="122844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pic>
            <p:nvPicPr>
              <p:cNvPr id="51" name="Picture 2" descr="Atanasoff–Berry computer - Wikipedia">
                <a:extLst>
                  <a:ext uri="{FF2B5EF4-FFF2-40B4-BE49-F238E27FC236}">
                    <a16:creationId xmlns:a16="http://schemas.microsoft.com/office/drawing/2014/main" id="{72D8C1EC-0299-40F1-BA7F-04F1F3D8CB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293"/>
              <a:stretch/>
            </p:blipFill>
            <p:spPr bwMode="auto">
              <a:xfrm>
                <a:off x="8198940" y="839278"/>
                <a:ext cx="2664296" cy="20899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0A8B4E0E-7361-4BC1-A28E-3BD1E1983120}"/>
                  </a:ext>
                </a:extLst>
              </p:cNvPr>
              <p:cNvSpPr/>
              <p:nvPr/>
            </p:nvSpPr>
            <p:spPr>
              <a:xfrm>
                <a:off x="7898129" y="445124"/>
                <a:ext cx="3164013" cy="4368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rgbClr val="FF0000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1937: Atanasoff–Berry computer</a:t>
                </a:r>
                <a:endParaRPr lang="ko-KR" altLang="en-US" b="1" dirty="0">
                  <a:solidFill>
                    <a:srgbClr val="FF0000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pic>
            <p:nvPicPr>
              <p:cNvPr id="53" name="Picture 4" descr="ENIAC - Wikipedia">
                <a:extLst>
                  <a:ext uri="{FF2B5EF4-FFF2-40B4-BE49-F238E27FC236}">
                    <a16:creationId xmlns:a16="http://schemas.microsoft.com/office/drawing/2014/main" id="{565E6824-F3EB-4A72-94EB-EB2B4CB2DE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65" r="13004" b="16958"/>
              <a:stretch/>
            </p:blipFill>
            <p:spPr bwMode="auto">
              <a:xfrm>
                <a:off x="8198940" y="3289088"/>
                <a:ext cx="2664296" cy="20005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id="{F7E2B922-8E60-473A-923B-B56BA20C6543}"/>
                  </a:ext>
                </a:extLst>
              </p:cNvPr>
              <p:cNvSpPr/>
              <p:nvPr/>
            </p:nvSpPr>
            <p:spPr>
              <a:xfrm>
                <a:off x="8683883" y="2896631"/>
                <a:ext cx="1439447" cy="4368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rgbClr val="FF0000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1946 : ENIAC</a:t>
                </a:r>
                <a:endParaRPr lang="ko-KR" altLang="en-US" b="1" dirty="0">
                  <a:solidFill>
                    <a:srgbClr val="FF0000"/>
                  </a:solidFill>
                  <a:latin typeface="Abadi" panose="020B0604020104020204" pitchFamily="34" charset="0"/>
                  <a:ea typeface="에스코어 드림 4 Regular" panose="020B0503030302020204" pitchFamily="34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16EDAE2-8226-94E7-6220-FB62A2436467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797634-B9AD-51CD-2F82-7B3151898664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Environment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81BA7D-CAA6-8CEF-2497-4741D38C1132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Ⅰ</a:t>
              </a:r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94698216-8771-8C8F-1430-C568B0EAAB85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16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Rectangle 61">
            <a:extLst>
              <a:ext uri="{FF2B5EF4-FFF2-40B4-BE49-F238E27FC236}">
                <a16:creationId xmlns:a16="http://schemas.microsoft.com/office/drawing/2014/main" id="{8A19BFAA-8DC8-4E80-9B95-B35FE5EECCC1}"/>
              </a:ext>
            </a:extLst>
          </p:cNvPr>
          <p:cNvSpPr/>
          <p:nvPr/>
        </p:nvSpPr>
        <p:spPr>
          <a:xfrm>
            <a:off x="6144330" y="2438227"/>
            <a:ext cx="5591972" cy="3763081"/>
          </a:xfrm>
          <a:prstGeom prst="rect">
            <a:avLst/>
          </a:prstGeom>
          <a:noFill/>
          <a:ln w="9525" cap="flat" cmpd="sng" algn="ctr">
            <a:solidFill>
              <a:srgbClr val="CDCDCD"/>
            </a:solidFill>
            <a:prstDash val="solid"/>
          </a:ln>
          <a:effectLst/>
        </p:spPr>
        <p:txBody>
          <a:bodyPr rtlCol="0" anchor="ctr"/>
          <a:lstStyle/>
          <a:p>
            <a:pPr algn="ctr" defTabSz="114289">
              <a:lnSpc>
                <a:spcPct val="90000"/>
              </a:lnSpc>
            </a:pPr>
            <a:endParaRPr lang="en-US" sz="900" kern="0" dirty="0">
              <a:solidFill>
                <a:srgbClr val="000000"/>
              </a:solidFill>
              <a:latin typeface="Abadi" panose="020B0604020104020204" pitchFamily="34" charset="0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A2B4370-192A-4EB9-B1F5-920C724B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</a:t>
            </a:r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Predicted change  : Explosive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increase</a:t>
            </a:r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in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System </a:t>
            </a:r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Requirements 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F8D704-6D8A-40B5-95F8-47AED67E4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6201" r="46911" b="3252"/>
          <a:stretch/>
        </p:blipFill>
        <p:spPr>
          <a:xfrm>
            <a:off x="445985" y="2642416"/>
            <a:ext cx="2738178" cy="3234856"/>
          </a:xfrm>
          <a:prstGeom prst="rect">
            <a:avLst/>
          </a:prstGeom>
        </p:spPr>
      </p:pic>
      <p:sp>
        <p:nvSpPr>
          <p:cNvPr id="40" name="직사각형 39">
            <a:extLst>
              <a:ext uri="{FF2B5EF4-FFF2-40B4-BE49-F238E27FC236}">
                <a16:creationId xmlns:a16="http://schemas.microsoft.com/office/drawing/2014/main" id="{B1723E73-3FBC-4E4F-A748-9C8DE64E7810}"/>
              </a:ext>
            </a:extLst>
          </p:cNvPr>
          <p:cNvSpPr/>
          <p:nvPr/>
        </p:nvSpPr>
        <p:spPr bwMode="auto">
          <a:xfrm>
            <a:off x="454423" y="2079250"/>
            <a:ext cx="2869269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contourClr>
                <a:schemeClr val="bg1"/>
              </a:contourClr>
            </a:sp3d>
          </a:bodyPr>
          <a:lstStyle/>
          <a:p>
            <a:pPr marL="0" marR="0" lvl="1" indent="0" algn="ctr" defTabSz="944377" rtl="0" eaLnBrk="1" fontAlgn="ctr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5000"/>
              <a:buFontTx/>
              <a:buNone/>
              <a:tabLst>
                <a:tab pos="6349821" algn="l"/>
              </a:tabLst>
              <a:defRPr/>
            </a:pPr>
            <a:r>
              <a:rPr lang="en-US" altLang="ko-KR" sz="1400" b="1" spc="-3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1960</a:t>
            </a:r>
            <a:r>
              <a:rPr lang="ko-KR" altLang="en-US" sz="1400" b="1" spc="-3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년 부터 전통적인 컴퓨팅 파워</a:t>
            </a:r>
            <a:endParaRPr lang="en-US" altLang="ko-KR" sz="1400" b="1" spc="-30" dirty="0">
              <a:ln>
                <a:solidFill>
                  <a:srgbClr val="4F81BD">
                    <a:shade val="95000"/>
                    <a:satMod val="105000"/>
                    <a:alpha val="0"/>
                  </a:srgbClr>
                </a:solidFill>
              </a:ln>
              <a:solidFill>
                <a:prstClr val="black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663D18CD-01F8-4F65-AEB8-6596649A6509}"/>
              </a:ext>
            </a:extLst>
          </p:cNvPr>
          <p:cNvCxnSpPr>
            <a:cxnSpLocks/>
          </p:cNvCxnSpPr>
          <p:nvPr/>
        </p:nvCxnSpPr>
        <p:spPr>
          <a:xfrm flipV="1">
            <a:off x="2783632" y="4221089"/>
            <a:ext cx="0" cy="14041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61">
            <a:extLst>
              <a:ext uri="{FF2B5EF4-FFF2-40B4-BE49-F238E27FC236}">
                <a16:creationId xmlns:a16="http://schemas.microsoft.com/office/drawing/2014/main" id="{4070DBA3-AA68-476D-8685-00797DE859D4}"/>
              </a:ext>
            </a:extLst>
          </p:cNvPr>
          <p:cNvSpPr/>
          <p:nvPr/>
        </p:nvSpPr>
        <p:spPr>
          <a:xfrm>
            <a:off x="193110" y="2438227"/>
            <a:ext cx="5591972" cy="3763081"/>
          </a:xfrm>
          <a:prstGeom prst="rect">
            <a:avLst/>
          </a:prstGeom>
          <a:noFill/>
          <a:ln w="9525" cap="flat" cmpd="sng" algn="ctr">
            <a:solidFill>
              <a:srgbClr val="CDCDCD"/>
            </a:solidFill>
            <a:prstDash val="solid"/>
          </a:ln>
          <a:effectLst/>
        </p:spPr>
        <p:txBody>
          <a:bodyPr rtlCol="0" anchor="ctr"/>
          <a:lstStyle/>
          <a:p>
            <a:pPr algn="ctr" defTabSz="114289">
              <a:lnSpc>
                <a:spcPct val="90000"/>
              </a:lnSpc>
            </a:pPr>
            <a:endParaRPr lang="en-US" sz="900" kern="0" dirty="0">
              <a:solidFill>
                <a:srgbClr val="000000"/>
              </a:solidFill>
              <a:latin typeface="Abadi" panose="020B0604020104020204" pitchFamily="34" charset="0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B565363A-E724-43D2-B46E-59192C1C6108}"/>
              </a:ext>
            </a:extLst>
          </p:cNvPr>
          <p:cNvSpPr/>
          <p:nvPr/>
        </p:nvSpPr>
        <p:spPr bwMode="auto">
          <a:xfrm>
            <a:off x="1175243" y="5907407"/>
            <a:ext cx="1627039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contourClr>
                <a:schemeClr val="bg1"/>
              </a:contourClr>
            </a:sp3d>
          </a:bodyPr>
          <a:lstStyle/>
          <a:p>
            <a:pPr marL="0" marR="0" lvl="1" indent="0" algn="ctr" defTabSz="944377" rtl="0" eaLnBrk="1" fontAlgn="ctr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5000"/>
              <a:buFontTx/>
              <a:buNone/>
              <a:tabLst>
                <a:tab pos="6349821" algn="l"/>
              </a:tabLst>
              <a:defRPr/>
            </a:pPr>
            <a:r>
              <a:rPr lang="en-US" altLang="ko-KR" sz="1200" b="1" spc="-3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id="{3DE875DD-6FA4-470A-B06C-E45C98956C51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86562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5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59" name="TextBox 292">
            <a:extLst>
              <a:ext uri="{FF2B5EF4-FFF2-40B4-BE49-F238E27FC236}">
                <a16:creationId xmlns:a16="http://schemas.microsoft.com/office/drawing/2014/main" id="{B970BEBA-EA0C-4773-9C85-9907B0E2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666" y="6265445"/>
            <a:ext cx="2745945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ko-KR"/>
            </a:defPPr>
            <a:lvl1pPr algn="ctr" fontAlgn="ctr" latinLnBrk="0">
              <a:defRPr sz="800" b="0">
                <a:ln>
                  <a:noFill/>
                </a:ln>
                <a:latin typeface="Rix고딕 B" panose="02020603020101020101" pitchFamily="18" charset="-127"/>
                <a:ea typeface="Rix고딕 B" panose="02020603020101020101" pitchFamily="18" charset="-127"/>
              </a:defRPr>
            </a:lvl1pPr>
          </a:lstStyle>
          <a:p>
            <a:pPr lvl="0" defTabSz="1042873">
              <a:defRPr/>
            </a:pP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Source</a:t>
            </a:r>
            <a:r>
              <a:rPr kumimoji="1" lang="ko-KR" altLang="en-US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</a:t>
            </a: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: comp-eng.binus.ac.id/2022/05/23 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D58D6AA0-F7B2-45BB-88DB-BA8BE381349D}"/>
              </a:ext>
            </a:extLst>
          </p:cNvPr>
          <p:cNvGrpSpPr/>
          <p:nvPr/>
        </p:nvGrpSpPr>
        <p:grpSpPr>
          <a:xfrm>
            <a:off x="3180595" y="2059158"/>
            <a:ext cx="2439158" cy="4032915"/>
            <a:chOff x="3184163" y="2059158"/>
            <a:chExt cx="2439158" cy="4032915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D215F4C6-22C6-426F-A8A7-C9FF47D217F0}"/>
                </a:ext>
              </a:extLst>
            </p:cNvPr>
            <p:cNvSpPr/>
            <p:nvPr/>
          </p:nvSpPr>
          <p:spPr bwMode="auto">
            <a:xfrm>
              <a:off x="3503713" y="2059158"/>
              <a:ext cx="1913754" cy="215444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contourClr>
                  <a:schemeClr val="bg1"/>
                </a:contourClr>
              </a:sp3d>
            </a:bodyPr>
            <a:lstStyle/>
            <a:p>
              <a:pPr marL="0" marR="0" lvl="1" indent="0" algn="ctr" defTabSz="944377" rtl="0" eaLnBrk="1" fontAlgn="ctr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85000"/>
                <a:buFontTx/>
                <a:buNone/>
                <a:tabLst>
                  <a:tab pos="6349821" algn="l"/>
                </a:tabLst>
                <a:defRPr/>
              </a:pPr>
              <a:r>
                <a:rPr lang="en-US" altLang="ko-KR" sz="1400" b="1" spc="-30" dirty="0">
                  <a:ln>
                    <a:solidFill>
                      <a:srgbClr val="4F81BD">
                        <a:shade val="95000"/>
                        <a:satMod val="105000"/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2013</a:t>
              </a:r>
              <a:r>
                <a:rPr lang="ko-KR" altLang="en-US" sz="1400" b="1" spc="-30" dirty="0">
                  <a:ln>
                    <a:solidFill>
                      <a:srgbClr val="4F81BD">
                        <a:shade val="95000"/>
                        <a:satMod val="105000"/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년 </a:t>
              </a:r>
              <a:r>
                <a:rPr lang="en-US" altLang="ko-KR" sz="1400" b="1" spc="-30" dirty="0">
                  <a:ln>
                    <a:solidFill>
                      <a:srgbClr val="4F81BD">
                        <a:shade val="95000"/>
                        <a:satMod val="105000"/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AlexNet </a:t>
              </a:r>
              <a:r>
                <a:rPr lang="ko-KR" altLang="en-US" sz="1400" b="1" spc="-30" dirty="0">
                  <a:ln>
                    <a:solidFill>
                      <a:srgbClr val="4F81BD">
                        <a:shade val="95000"/>
                        <a:satMod val="105000"/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이후</a:t>
              </a:r>
              <a:endParaRPr lang="en-US" altLang="ko-KR" sz="1400" b="1" spc="-3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FC58F84C-DC77-4A3A-987C-37437C40B511}"/>
                </a:ext>
              </a:extLst>
            </p:cNvPr>
            <p:cNvGrpSpPr/>
            <p:nvPr/>
          </p:nvGrpSpPr>
          <p:grpSpPr>
            <a:xfrm>
              <a:off x="3184163" y="2642417"/>
              <a:ext cx="2439158" cy="3449656"/>
              <a:chOff x="3184163" y="2642417"/>
              <a:chExt cx="2439158" cy="3449656"/>
            </a:xfrm>
          </p:grpSpPr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1A2229A2-09D4-40BE-8D4A-02905B5996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2708" t="6201" b="4177"/>
              <a:stretch/>
            </p:blipFill>
            <p:spPr>
              <a:xfrm>
                <a:off x="3184163" y="2642417"/>
                <a:ext cx="2439158" cy="3234856"/>
              </a:xfrm>
              <a:prstGeom prst="rect">
                <a:avLst/>
              </a:prstGeom>
            </p:spPr>
          </p:pic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1067E997-407E-46BD-AE59-617A9C0A971C}"/>
                  </a:ext>
                </a:extLst>
              </p:cNvPr>
              <p:cNvSpPr/>
              <p:nvPr/>
            </p:nvSpPr>
            <p:spPr bwMode="auto">
              <a:xfrm>
                <a:off x="3790427" y="5907407"/>
                <a:ext cx="1627039" cy="184666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  <a:scene3d>
                  <a:camera prst="orthographicFront"/>
                  <a:lightRig rig="threePt" dir="t"/>
                </a:scene3d>
                <a:sp3d>
                  <a:bevelT w="0" h="0"/>
                  <a:contourClr>
                    <a:schemeClr val="bg1"/>
                  </a:contourClr>
                </a:sp3d>
              </a:bodyPr>
              <a:lstStyle/>
              <a:p>
                <a:pPr marL="0" marR="0" lvl="1" indent="0" algn="ctr" defTabSz="944377" rtl="0" eaLnBrk="1" fontAlgn="ctr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Pct val="85000"/>
                  <a:buFontTx/>
                  <a:buNone/>
                  <a:tabLst>
                    <a:tab pos="6349821" algn="l"/>
                  </a:tabLst>
                  <a:defRPr/>
                </a:pPr>
                <a:r>
                  <a:rPr lang="en-US" altLang="ko-KR" sz="1200" b="1" spc="-30" dirty="0">
                    <a:ln>
                      <a:solidFill>
                        <a:srgbClr val="4F81BD">
                          <a:shade val="95000"/>
                          <a:satMod val="105000"/>
                          <a:alpha val="0"/>
                        </a:srgbClr>
                      </a:solidFill>
                    </a:ln>
                    <a:solidFill>
                      <a:prstClr val="black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panose="020B0604020202020204" pitchFamily="34" charset="0"/>
                  </a:rPr>
                  <a:t>Year</a:t>
                </a:r>
              </a:p>
            </p:txBody>
          </p:sp>
        </p:grpSp>
      </p:grpSp>
      <p:sp>
        <p:nvSpPr>
          <p:cNvPr id="37" name="모서리가 둥근 직사각형 474">
            <a:extLst>
              <a:ext uri="{FF2B5EF4-FFF2-40B4-BE49-F238E27FC236}">
                <a16:creationId xmlns:a16="http://schemas.microsoft.com/office/drawing/2014/main" id="{145947E5-656D-4CF0-9FC7-210CC0D10708}"/>
              </a:ext>
            </a:extLst>
          </p:cNvPr>
          <p:cNvSpPr/>
          <p:nvPr/>
        </p:nvSpPr>
        <p:spPr>
          <a:xfrm>
            <a:off x="281362" y="1212882"/>
            <a:ext cx="11503270" cy="349009"/>
          </a:xfrm>
          <a:prstGeom prst="roundRect">
            <a:avLst>
              <a:gd name="adj" fmla="val 50000"/>
            </a:avLst>
          </a:prstGeom>
          <a:solidFill>
            <a:srgbClr val="0047B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1" algn="ctr" defTabSz="228600" fontAlgn="ctr">
              <a:buClr>
                <a:sysClr val="windowText" lastClr="000000"/>
              </a:buClr>
              <a:tabLst>
                <a:tab pos="2965343" algn="l"/>
              </a:tabLst>
              <a:defRPr/>
            </a:pPr>
            <a:r>
              <a:rPr lang="en-US" altLang="ko-KR" sz="1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(FLOPS(FLoating point Operations Per Second) : </a:t>
            </a:r>
            <a:r>
              <a:rPr lang="en-US" altLang="ko-KR" sz="1400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In computing, floating point operations per second is a measure of computer performance</a:t>
            </a:r>
            <a:endParaRPr lang="ko-KR" altLang="en-US" sz="1400" spc="-25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95000"/>
                </a:schemeClr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  <a:sym typeface="Monotype Sorts" pitchFamily="2" charset="2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89848630-05A0-DF37-146A-5832C63E92F0}"/>
              </a:ext>
            </a:extLst>
          </p:cNvPr>
          <p:cNvGrpSpPr/>
          <p:nvPr/>
        </p:nvGrpSpPr>
        <p:grpSpPr>
          <a:xfrm>
            <a:off x="6144330" y="2045367"/>
            <a:ext cx="5768641" cy="4373966"/>
            <a:chOff x="6144330" y="2045367"/>
            <a:chExt cx="5768641" cy="4373966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947F171B-63AB-45D0-B649-33725E1B72DA}"/>
                </a:ext>
              </a:extLst>
            </p:cNvPr>
            <p:cNvGrpSpPr/>
            <p:nvPr/>
          </p:nvGrpSpPr>
          <p:grpSpPr>
            <a:xfrm>
              <a:off x="6144330" y="2045367"/>
              <a:ext cx="5768641" cy="4373966"/>
              <a:chOff x="6144330" y="2045367"/>
              <a:chExt cx="5768641" cy="4373966"/>
            </a:xfrm>
          </p:grpSpPr>
          <p:sp>
            <p:nvSpPr>
              <p:cNvPr id="58" name="TextBox 292">
                <a:extLst>
                  <a:ext uri="{FF2B5EF4-FFF2-40B4-BE49-F238E27FC236}">
                    <a16:creationId xmlns:a16="http://schemas.microsoft.com/office/drawing/2014/main" id="{7B01F2EF-E3EA-43F0-B8FD-D8C8CB6EB1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67026" y="6265445"/>
                <a:ext cx="2745945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>
                <a:defPPr>
                  <a:defRPr lang="ko-KR"/>
                </a:defPPr>
                <a:lvl1pPr algn="ctr" fontAlgn="ctr" latinLnBrk="0">
                  <a:defRPr sz="800" b="0">
                    <a:ln>
                      <a:noFill/>
                    </a:ln>
                    <a:latin typeface="Rix고딕 B" panose="02020603020101020101" pitchFamily="18" charset="-127"/>
                    <a:ea typeface="Rix고딕 B" panose="02020603020101020101" pitchFamily="18" charset="-127"/>
                  </a:defRPr>
                </a:lvl1pPr>
              </a:lstStyle>
              <a:p>
                <a:pPr lvl="0" defTabSz="1042873">
                  <a:defRPr/>
                </a:pPr>
                <a:r>
                  <a:rPr kumimoji="1" lang="en-US" altLang="ko-KR" sz="1000" dirty="0">
                    <a:ln>
                      <a:solidFill>
                        <a:srgbClr val="C0000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Source</a:t>
                </a:r>
                <a:r>
                  <a:rPr kumimoji="1" lang="ko-KR" altLang="en-US" sz="1000" dirty="0">
                    <a:ln>
                      <a:solidFill>
                        <a:srgbClr val="C0000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  </a:t>
                </a:r>
                <a:r>
                  <a:rPr kumimoji="1" lang="en-US" altLang="ko-KR" sz="1000" dirty="0">
                    <a:ln>
                      <a:solidFill>
                        <a:srgbClr val="C00000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: comp-eng.binus.ac.id/2022/05/23 </a:t>
                </a:r>
              </a:p>
            </p:txBody>
          </p:sp>
          <p:grpSp>
            <p:nvGrpSpPr>
              <p:cNvPr id="6" name="그룹 5">
                <a:extLst>
                  <a:ext uri="{FF2B5EF4-FFF2-40B4-BE49-F238E27FC236}">
                    <a16:creationId xmlns:a16="http://schemas.microsoft.com/office/drawing/2014/main" id="{9B205D06-E778-4BB6-BB89-97207F8A87C2}"/>
                  </a:ext>
                </a:extLst>
              </p:cNvPr>
              <p:cNvGrpSpPr/>
              <p:nvPr/>
            </p:nvGrpSpPr>
            <p:grpSpPr>
              <a:xfrm>
                <a:off x="6144330" y="2045367"/>
                <a:ext cx="5438841" cy="4034847"/>
                <a:chOff x="6129767" y="2059158"/>
                <a:chExt cx="5438841" cy="4034847"/>
              </a:xfrm>
            </p:grpSpPr>
            <p:grpSp>
              <p:nvGrpSpPr>
                <p:cNvPr id="4" name="그룹 3">
                  <a:extLst>
                    <a:ext uri="{FF2B5EF4-FFF2-40B4-BE49-F238E27FC236}">
                      <a16:creationId xmlns:a16="http://schemas.microsoft.com/office/drawing/2014/main" id="{95D7E23D-C5C9-4B35-B3C6-05A4FD499A41}"/>
                    </a:ext>
                  </a:extLst>
                </p:cNvPr>
                <p:cNvGrpSpPr/>
                <p:nvPr/>
              </p:nvGrpSpPr>
              <p:grpSpPr>
                <a:xfrm>
                  <a:off x="6312024" y="2708920"/>
                  <a:ext cx="5256584" cy="3385085"/>
                  <a:chOff x="6312024" y="2708920"/>
                  <a:chExt cx="5256584" cy="3385085"/>
                </a:xfrm>
              </p:grpSpPr>
              <p:pic>
                <p:nvPicPr>
                  <p:cNvPr id="1029" name="Picture 5" descr="chart of computational needs of transformers">
                    <a:extLst>
                      <a:ext uri="{FF2B5EF4-FFF2-40B4-BE49-F238E27FC236}">
                        <a16:creationId xmlns:a16="http://schemas.microsoft.com/office/drawing/2014/main" id="{5EA5610B-47DF-4BBD-BE76-0630D27B636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8063"/>
                  <a:stretch/>
                </p:blipFill>
                <p:spPr bwMode="auto">
                  <a:xfrm>
                    <a:off x="6312024" y="2708920"/>
                    <a:ext cx="5256584" cy="319848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6" name="직사각형 55">
                    <a:extLst>
                      <a:ext uri="{FF2B5EF4-FFF2-40B4-BE49-F238E27FC236}">
                        <a16:creationId xmlns:a16="http://schemas.microsoft.com/office/drawing/2014/main" id="{126A1CE5-D75D-400A-8EF9-986FA0D335B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472264" y="5909339"/>
                    <a:ext cx="1627039" cy="184666"/>
                  </a:xfrm>
                  <a:prstGeom prst="rect">
                    <a:avLst/>
                  </a:prstGeom>
                </p:spPr>
                <p:txBody>
                  <a:bodyPr wrap="square" lIns="0" tIns="0" rIns="0" bIns="0" anchor="ctr" anchorCtr="0">
                    <a:spAutoFit/>
                    <a:scene3d>
                      <a:camera prst="orthographicFront"/>
                      <a:lightRig rig="threePt" dir="t"/>
                    </a:scene3d>
                    <a:sp3d>
                      <a:bevelT w="0" h="0"/>
                      <a:contourClr>
                        <a:schemeClr val="bg1"/>
                      </a:contourClr>
                    </a:sp3d>
                  </a:bodyPr>
                  <a:lstStyle/>
                  <a:p>
                    <a:pPr marL="0" marR="0" lvl="1" indent="0" algn="ctr" defTabSz="944377" rtl="0" eaLnBrk="1" fontAlgn="ctr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Pct val="85000"/>
                      <a:buFontTx/>
                      <a:buNone/>
                      <a:tabLst>
                        <a:tab pos="6349821" algn="l"/>
                      </a:tabLst>
                      <a:defRPr/>
                    </a:pPr>
                    <a:r>
                      <a:rPr lang="en-US" altLang="ko-KR" sz="1200" b="1" spc="-30" dirty="0">
                        <a:ln>
                          <a:solidFill>
                            <a:srgbClr val="4F81BD">
                              <a:shade val="95000"/>
                              <a:satMod val="105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에스코어 드림 4 Regular" panose="020B0503030302020204" pitchFamily="34" charset="-127"/>
                        <a:ea typeface="에스코어 드림 4 Regular" panose="020B0503030302020204" pitchFamily="34" charset="-127"/>
                        <a:cs typeface="Arial" panose="020B0604020202020204" pitchFamily="34" charset="0"/>
                      </a:rPr>
                      <a:t>Year</a:t>
                    </a:r>
                  </a:p>
                </p:txBody>
              </p:sp>
            </p:grpSp>
            <p:sp>
              <p:nvSpPr>
                <p:cNvPr id="29" name="직사각형 28">
                  <a:extLst>
                    <a:ext uri="{FF2B5EF4-FFF2-40B4-BE49-F238E27FC236}">
                      <a16:creationId xmlns:a16="http://schemas.microsoft.com/office/drawing/2014/main" id="{5DE675B6-6139-4CD4-9477-79D5E694F7FF}"/>
                    </a:ext>
                  </a:extLst>
                </p:cNvPr>
                <p:cNvSpPr/>
                <p:nvPr/>
              </p:nvSpPr>
              <p:spPr bwMode="auto">
                <a:xfrm>
                  <a:off x="6129767" y="2059158"/>
                  <a:ext cx="1627039" cy="215444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spAutoFit/>
                  <a:scene3d>
                    <a:camera prst="orthographicFront"/>
                    <a:lightRig rig="threePt" dir="t"/>
                  </a:scene3d>
                  <a:sp3d>
                    <a:bevelT w="0" h="0"/>
                    <a:contourClr>
                      <a:schemeClr val="bg1"/>
                    </a:contourClr>
                  </a:sp3d>
                </a:bodyPr>
                <a:lstStyle/>
                <a:p>
                  <a:pPr marL="0" marR="0" lvl="1" indent="0" algn="ctr" defTabSz="944377" rtl="0" eaLnBrk="1" fontAlgn="ctr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Pct val="85000"/>
                    <a:buFontTx/>
                    <a:buNone/>
                    <a:tabLst>
                      <a:tab pos="6349821" algn="l"/>
                    </a:tabLst>
                    <a:defRPr/>
                  </a:pPr>
                  <a:r>
                    <a:rPr lang="en-US" altLang="ko-KR" sz="1200" b="1" spc="-30" dirty="0">
                      <a:ln>
                        <a:solidFill>
                          <a:srgbClr val="4F81BD">
                            <a:shade val="95000"/>
                            <a:satMod val="105000"/>
                            <a:alpha val="0"/>
                          </a:srgbClr>
                        </a:solidFill>
                      </a:ln>
                      <a:solidFill>
                        <a:prstClr val="black"/>
                      </a:solidFill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  <a:cs typeface="Arial" panose="020B0604020202020204" pitchFamily="34" charset="0"/>
                    </a:rPr>
                    <a:t>2017</a:t>
                  </a:r>
                  <a:r>
                    <a:rPr lang="ko-KR" altLang="en-US" sz="1200" b="1" spc="-30" dirty="0">
                      <a:ln>
                        <a:solidFill>
                          <a:srgbClr val="4F81BD">
                            <a:shade val="95000"/>
                            <a:satMod val="105000"/>
                            <a:alpha val="0"/>
                          </a:srgbClr>
                        </a:solidFill>
                      </a:ln>
                      <a:solidFill>
                        <a:prstClr val="black"/>
                      </a:solidFill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  <a:cs typeface="Arial" panose="020B0604020202020204" pitchFamily="34" charset="0"/>
                    </a:rPr>
                    <a:t>년 </a:t>
                  </a:r>
                  <a:r>
                    <a:rPr lang="en-US" altLang="ko-KR" sz="1400" b="1" spc="-30" dirty="0">
                      <a:ln>
                        <a:solidFill>
                          <a:srgbClr val="4F81BD">
                            <a:shade val="95000"/>
                            <a:satMod val="105000"/>
                            <a:alpha val="0"/>
                          </a:srgbClr>
                        </a:solidFill>
                      </a:ln>
                      <a:solidFill>
                        <a:prstClr val="black"/>
                      </a:solidFill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  <a:cs typeface="Arial" panose="020B0604020202020204" pitchFamily="34" charset="0"/>
                    </a:rPr>
                    <a:t>GPT-1</a:t>
                  </a:r>
                  <a:r>
                    <a:rPr lang="en-US" altLang="ko-KR" sz="1200" b="1" spc="-30" dirty="0">
                      <a:ln>
                        <a:solidFill>
                          <a:srgbClr val="4F81BD">
                            <a:shade val="95000"/>
                            <a:satMod val="105000"/>
                            <a:alpha val="0"/>
                          </a:srgbClr>
                        </a:solidFill>
                      </a:ln>
                      <a:solidFill>
                        <a:prstClr val="black"/>
                      </a:solidFill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ko-KR" altLang="en-US" sz="1200" b="1" spc="-30" dirty="0">
                      <a:ln>
                        <a:solidFill>
                          <a:srgbClr val="4F81BD">
                            <a:shade val="95000"/>
                            <a:satMod val="105000"/>
                            <a:alpha val="0"/>
                          </a:srgbClr>
                        </a:solidFill>
                      </a:ln>
                      <a:solidFill>
                        <a:prstClr val="black"/>
                      </a:solidFill>
                      <a:latin typeface="에스코어 드림 4 Regular" panose="020B0503030302020204" pitchFamily="34" charset="-127"/>
                      <a:ea typeface="에스코어 드림 4 Regular" panose="020B0503030302020204" pitchFamily="34" charset="-127"/>
                      <a:cs typeface="Arial" panose="020B0604020202020204" pitchFamily="34" charset="0"/>
                    </a:rPr>
                    <a:t>이후</a:t>
                  </a:r>
                  <a:endParaRPr lang="en-US" altLang="ko-KR" sz="1200" b="1" spc="-30" dirty="0">
                    <a:ln>
                      <a:solidFill>
                        <a:srgbClr val="4F81BD">
                          <a:shade val="95000"/>
                          <a:satMod val="105000"/>
                          <a:alpha val="0"/>
                        </a:srgbClr>
                      </a:solidFill>
                    </a:ln>
                    <a:solidFill>
                      <a:prstClr val="black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DBB389E5-785D-7FF0-D75C-02565F65C6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2384" y="4725144"/>
              <a:ext cx="0" cy="900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C2E20584-A8BC-4C49-AA86-5F4AFE897BB9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3C32B9-CB84-1F4C-40E9-D394538331EB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Environment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EA9B9E-AD42-B236-4D64-C7966F03E09E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Ⅰ</a:t>
              </a:r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4239201D-1593-0A5C-4069-C3D0A29D2DB9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24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2B4370-192A-4EB9-B1F5-920C724B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Accompanying change :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Containerization Software </a:t>
            </a:r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Requirements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A980C2E-2CFC-492A-A660-F9E365310083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86562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dirty="0"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6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pic>
        <p:nvPicPr>
          <p:cNvPr id="31" name="Picture 3" descr="https://developer.ibm.com/developer/default/tutorials/multi-architecture-cri-o-container-images-for-red-hat-openshift/images/history.jpg">
            <a:extLst>
              <a:ext uri="{FF2B5EF4-FFF2-40B4-BE49-F238E27FC236}">
                <a16:creationId xmlns:a16="http://schemas.microsoft.com/office/drawing/2014/main" id="{F0C4C248-A37A-4D61-9235-A07D99F38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0" t="4487" r="22797" b="968"/>
          <a:stretch/>
        </p:blipFill>
        <p:spPr bwMode="auto">
          <a:xfrm>
            <a:off x="3246921" y="2120143"/>
            <a:ext cx="5935972" cy="430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https://developer.ibm.com/developer/default/tutorials/multi-architecture-cri-o-container-images-for-red-hat-openshift/images/history.jpg">
            <a:extLst>
              <a:ext uri="{FF2B5EF4-FFF2-40B4-BE49-F238E27FC236}">
                <a16:creationId xmlns:a16="http://schemas.microsoft.com/office/drawing/2014/main" id="{1ACEF768-A184-4893-BCD9-42FB8DB379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3" t="4487" b="968"/>
          <a:stretch/>
        </p:blipFill>
        <p:spPr bwMode="auto">
          <a:xfrm>
            <a:off x="9182893" y="2117104"/>
            <a:ext cx="2618276" cy="430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418440F5-29DD-42CB-A257-D31D18BEFC76}"/>
              </a:ext>
            </a:extLst>
          </p:cNvPr>
          <p:cNvGrpSpPr/>
          <p:nvPr/>
        </p:nvGrpSpPr>
        <p:grpSpPr>
          <a:xfrm>
            <a:off x="310090" y="2117104"/>
            <a:ext cx="2964380" cy="4302229"/>
            <a:chOff x="310090" y="2117104"/>
            <a:chExt cx="2964380" cy="4302229"/>
          </a:xfrm>
        </p:grpSpPr>
        <p:pic>
          <p:nvPicPr>
            <p:cNvPr id="30" name="Picture 3" descr="https://developer.ibm.com/developer/default/tutorials/multi-architecture-cri-o-container-images-for-red-hat-openshift/images/history.jpg">
              <a:extLst>
                <a:ext uri="{FF2B5EF4-FFF2-40B4-BE49-F238E27FC236}">
                  <a16:creationId xmlns:a16="http://schemas.microsoft.com/office/drawing/2014/main" id="{054011BB-6B22-482B-9886-A1862E7A8A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87" r="74190" b="968"/>
            <a:stretch/>
          </p:blipFill>
          <p:spPr bwMode="auto">
            <a:xfrm>
              <a:off x="310090" y="2117104"/>
              <a:ext cx="2964380" cy="430222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E282C086-CF2D-4F0B-B10B-5C375E18BB5C}"/>
                </a:ext>
              </a:extLst>
            </p:cNvPr>
            <p:cNvSpPr/>
            <p:nvPr/>
          </p:nvSpPr>
          <p:spPr>
            <a:xfrm>
              <a:off x="437160" y="2635677"/>
              <a:ext cx="1567669" cy="15563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99A1D486-4549-4C64-93F9-E1BDF7119323}"/>
              </a:ext>
            </a:extLst>
          </p:cNvPr>
          <p:cNvGrpSpPr/>
          <p:nvPr/>
        </p:nvGrpSpPr>
        <p:grpSpPr>
          <a:xfrm>
            <a:off x="437160" y="3528871"/>
            <a:ext cx="1143000" cy="2441307"/>
            <a:chOff x="437160" y="3528871"/>
            <a:chExt cx="1143000" cy="2441307"/>
          </a:xfrm>
        </p:grpSpPr>
        <p:pic>
          <p:nvPicPr>
            <p:cNvPr id="6146" name="Picture 2" descr="Neo4j-logo color.png">
              <a:extLst>
                <a:ext uri="{FF2B5EF4-FFF2-40B4-BE49-F238E27FC236}">
                  <a16:creationId xmlns:a16="http://schemas.microsoft.com/office/drawing/2014/main" id="{42963699-708F-4B50-9B50-BB8D08D212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60" y="5541553"/>
              <a:ext cx="1143000" cy="42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BC4D0974-835C-41F6-A6EE-07DEA8C3FA0B}"/>
                </a:ext>
              </a:extLst>
            </p:cNvPr>
            <p:cNvSpPr/>
            <p:nvPr/>
          </p:nvSpPr>
          <p:spPr>
            <a:xfrm>
              <a:off x="533737" y="3528871"/>
              <a:ext cx="823528" cy="7710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rgbClr val="35545B"/>
                  </a:solidFill>
                  <a:latin typeface="Abadi" panose="020B0604020104020204" pitchFamily="34" charset="0"/>
                  <a:ea typeface="에스코어 드림 4 Regular" panose="020B0503030302020204" pitchFamily="34" charset="-127"/>
                </a:rPr>
                <a:t>June</a:t>
              </a:r>
            </a:p>
            <a:p>
              <a:pPr algn="ctr"/>
              <a:r>
                <a:rPr lang="en-US" altLang="ko-KR" b="1" dirty="0">
                  <a:solidFill>
                    <a:srgbClr val="35545B"/>
                  </a:solidFill>
                  <a:latin typeface="Abadi" panose="020B0604020104020204" pitchFamily="34" charset="0"/>
                  <a:ea typeface="에스코어 드림 4 Regular" panose="020B0503030302020204" pitchFamily="34" charset="-127"/>
                </a:rPr>
                <a:t>'07</a:t>
              </a:r>
              <a:endParaRPr lang="ko-KR" altLang="en-US" b="1" dirty="0">
                <a:solidFill>
                  <a:srgbClr val="35545B"/>
                </a:solidFill>
                <a:latin typeface="Abadi" panose="020B0604020104020204" pitchFamily="34" charset="0"/>
                <a:ea typeface="에스코어 드림 4 Regular" panose="020B0503030302020204" pitchFamily="34" charset="-127"/>
              </a:endParaRPr>
            </a:p>
          </p:txBody>
        </p: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39022245-BE09-4245-999A-C9F46638FD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501" y="4191996"/>
              <a:ext cx="0" cy="10531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모서리가 둥근 직사각형 474">
            <a:extLst>
              <a:ext uri="{FF2B5EF4-FFF2-40B4-BE49-F238E27FC236}">
                <a16:creationId xmlns:a16="http://schemas.microsoft.com/office/drawing/2014/main" id="{9F4A7909-9915-4AB3-A87E-7377C2BC1736}"/>
              </a:ext>
            </a:extLst>
          </p:cNvPr>
          <p:cNvSpPr/>
          <p:nvPr/>
        </p:nvSpPr>
        <p:spPr>
          <a:xfrm>
            <a:off x="269037" y="1212882"/>
            <a:ext cx="10831519" cy="349009"/>
          </a:xfrm>
          <a:prstGeom prst="roundRect">
            <a:avLst>
              <a:gd name="adj" fmla="val 50000"/>
            </a:avLst>
          </a:prstGeom>
          <a:solidFill>
            <a:srgbClr val="0047B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1" algn="ctr" defTabSz="228600" fontAlgn="ctr">
              <a:buClr>
                <a:sysClr val="windowText" lastClr="000000"/>
              </a:buClr>
              <a:tabLst>
                <a:tab pos="2965343" algn="l"/>
              </a:tabLst>
              <a:defRPr/>
            </a:pPr>
            <a:r>
              <a:rPr lang="en-US" altLang="ko-KR" sz="1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Caas(Containers as a Service ) : </a:t>
            </a:r>
            <a:r>
              <a:rPr lang="en-US" altLang="ko-KR" sz="1400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manages containers including starting, stopping, scaling, and organizing containerized workloads</a:t>
            </a:r>
            <a:endParaRPr lang="ko-KR" altLang="en-US" sz="1400" spc="-25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95000"/>
                </a:schemeClr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  <a:sym typeface="Monotype Sorts" pitchFamily="2" charset="2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8F99ADD0-E352-871F-CFDA-9AF6C108FCAF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8A7654-2E70-5B71-F4E2-A1824151F48B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Environment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D052CF-50DF-8693-5FA2-A5F1253E2145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Ⅰ</a:t>
              </a:r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BAD7B342-1DF8-78CD-8233-E887D821FE81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  <p:sp>
        <p:nvSpPr>
          <p:cNvPr id="15" name="TextBox 292">
            <a:extLst>
              <a:ext uri="{FF2B5EF4-FFF2-40B4-BE49-F238E27FC236}">
                <a16:creationId xmlns:a16="http://schemas.microsoft.com/office/drawing/2014/main" id="{2498D510-F1DE-61CA-A432-6A06DEAFF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2210" y="6265445"/>
            <a:ext cx="2244204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ko-KR"/>
            </a:defPPr>
            <a:lvl1pPr algn="ctr" fontAlgn="ctr" latinLnBrk="0">
              <a:defRPr sz="800" b="0">
                <a:ln>
                  <a:noFill/>
                </a:ln>
                <a:latin typeface="Rix고딕 B" panose="02020603020101020101" pitchFamily="18" charset="-127"/>
                <a:ea typeface="Rix고딕 B" panose="02020603020101020101" pitchFamily="18" charset="-127"/>
              </a:defRPr>
            </a:lvl1pPr>
          </a:lstStyle>
          <a:p>
            <a:pPr lvl="0" defTabSz="1042873">
              <a:defRPr/>
            </a:pP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Source</a:t>
            </a:r>
            <a:r>
              <a:rPr kumimoji="1" lang="ko-KR" altLang="en-US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</a:t>
            </a: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: developer.ibm.com/tutorial</a:t>
            </a:r>
          </a:p>
        </p:txBody>
      </p:sp>
    </p:spTree>
    <p:extLst>
      <p:ext uri="{BB962C8B-B14F-4D97-AF65-F5344CB8AC3E}">
        <p14:creationId xmlns:p14="http://schemas.microsoft.com/office/powerpoint/2010/main" val="272323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2B4370-192A-4EB9-B1F5-920C724B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2023 Present : </a:t>
            </a:r>
            <a:r>
              <a:rPr lang="en-US" altLang="ko-KR" dirty="0">
                <a:solidFill>
                  <a:srgbClr val="FFC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Complexities</a:t>
            </a:r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for IT Manager and Service User 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A980C2E-2CFC-492A-A660-F9E365310083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86562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7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pic>
        <p:nvPicPr>
          <p:cNvPr id="4098" name="Picture 2" descr="https://www.redhat.com/rhdc/managed-files/The%20journey%20of%20network%20functions%20in%20telecommunications-figure7-desktop%20%281%29_0.png">
            <a:extLst>
              <a:ext uri="{FF2B5EF4-FFF2-40B4-BE49-F238E27FC236}">
                <a16:creationId xmlns:a16="http://schemas.microsoft.com/office/drawing/2014/main" id="{0B62F34F-9444-4FD6-9B48-7CF03A7EF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" b="51804"/>
          <a:stretch/>
        </p:blipFill>
        <p:spPr bwMode="auto">
          <a:xfrm>
            <a:off x="6484518" y="2384828"/>
            <a:ext cx="5380205" cy="12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1">
            <a:extLst>
              <a:ext uri="{FF2B5EF4-FFF2-40B4-BE49-F238E27FC236}">
                <a16:creationId xmlns:a16="http://schemas.microsoft.com/office/drawing/2014/main" id="{1C2CFD20-8074-4130-BFAB-B5894CB71CC2}"/>
              </a:ext>
            </a:extLst>
          </p:cNvPr>
          <p:cNvSpPr/>
          <p:nvPr/>
        </p:nvSpPr>
        <p:spPr>
          <a:xfrm>
            <a:off x="377824" y="2060848"/>
            <a:ext cx="5718175" cy="2459394"/>
          </a:xfrm>
          <a:prstGeom prst="rect">
            <a:avLst/>
          </a:prstGeom>
          <a:noFill/>
          <a:ln w="19050" cap="flat" cmpd="sng" algn="ctr">
            <a:solidFill>
              <a:srgbClr val="B3A2C7"/>
            </a:solidFill>
            <a:prstDash val="solid"/>
          </a:ln>
          <a:effectLst/>
        </p:spPr>
        <p:txBody>
          <a:bodyPr rtlCol="0" anchor="ctr"/>
          <a:lstStyle/>
          <a:p>
            <a:pPr algn="ctr" defTabSz="114289">
              <a:lnSpc>
                <a:spcPct val="90000"/>
              </a:lnSpc>
            </a:pPr>
            <a:endParaRPr lang="en-US" sz="900" kern="0" dirty="0">
              <a:solidFill>
                <a:srgbClr val="000000"/>
              </a:solidFill>
              <a:latin typeface="Abadi" panose="020B0604020104020204" pitchFamily="34" charset="0"/>
            </a:endParaRPr>
          </a:p>
        </p:txBody>
      </p:sp>
      <p:sp>
        <p:nvSpPr>
          <p:cNvPr id="30" name="TextBox 292">
            <a:extLst>
              <a:ext uri="{FF2B5EF4-FFF2-40B4-BE49-F238E27FC236}">
                <a16:creationId xmlns:a16="http://schemas.microsoft.com/office/drawing/2014/main" id="{F0E29B3E-51CB-4638-BA3E-7A15161B2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898" y="4215112"/>
            <a:ext cx="1957267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ko-KR"/>
            </a:defPPr>
            <a:lvl1pPr algn="ctr" fontAlgn="ctr" latinLnBrk="0">
              <a:defRPr sz="800" b="0">
                <a:ln>
                  <a:noFill/>
                </a:ln>
                <a:latin typeface="Rix고딕 B" panose="02020603020101020101" pitchFamily="18" charset="-127"/>
                <a:ea typeface="Rix고딕 B" panose="02020603020101020101" pitchFamily="18" charset="-127"/>
              </a:defRPr>
            </a:lvl1pPr>
          </a:lstStyle>
          <a:p>
            <a:pPr defTabSz="1042873">
              <a:defRPr/>
            </a:pP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Source</a:t>
            </a:r>
            <a:r>
              <a:rPr kumimoji="1" lang="ko-KR" altLang="en-US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</a:t>
            </a: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: </a:t>
            </a:r>
            <a:r>
              <a:rPr lang="ko-KR" altLang="en-US" sz="10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gigabyte.com</a:t>
            </a:r>
            <a:r>
              <a:rPr lang="en-US" altLang="ko-KR" sz="10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Microsite</a:t>
            </a:r>
            <a:endParaRPr kumimoji="1" lang="en-US" altLang="ko-KR" sz="1000" dirty="0">
              <a:ln>
                <a:solidFill>
                  <a:srgbClr val="C00000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31" name="Rectangle 61">
            <a:extLst>
              <a:ext uri="{FF2B5EF4-FFF2-40B4-BE49-F238E27FC236}">
                <a16:creationId xmlns:a16="http://schemas.microsoft.com/office/drawing/2014/main" id="{D5013388-3128-4BE1-A42F-014C6930DCA0}"/>
              </a:ext>
            </a:extLst>
          </p:cNvPr>
          <p:cNvSpPr/>
          <p:nvPr/>
        </p:nvSpPr>
        <p:spPr>
          <a:xfrm>
            <a:off x="6308063" y="2060848"/>
            <a:ext cx="5690827" cy="4034980"/>
          </a:xfrm>
          <a:prstGeom prst="rect">
            <a:avLst/>
          </a:prstGeom>
          <a:noFill/>
          <a:ln w="19050" cap="flat" cmpd="sng" algn="ctr">
            <a:solidFill>
              <a:srgbClr val="B3A2C7"/>
            </a:solidFill>
            <a:prstDash val="solid"/>
          </a:ln>
          <a:effectLst/>
        </p:spPr>
        <p:txBody>
          <a:bodyPr rtlCol="0" anchor="ctr"/>
          <a:lstStyle/>
          <a:p>
            <a:pPr algn="ctr" defTabSz="114289">
              <a:lnSpc>
                <a:spcPct val="90000"/>
              </a:lnSpc>
            </a:pPr>
            <a:endParaRPr lang="en-US" sz="900" kern="0" dirty="0">
              <a:solidFill>
                <a:srgbClr val="000000"/>
              </a:solidFill>
              <a:latin typeface="Abadi" panose="020B0604020104020204" pitchFamily="34" charset="0"/>
            </a:endParaRPr>
          </a:p>
        </p:txBody>
      </p:sp>
      <p:pic>
        <p:nvPicPr>
          <p:cNvPr id="37" name="Picture 6" descr="virtual machines">
            <a:extLst>
              <a:ext uri="{FF2B5EF4-FFF2-40B4-BE49-F238E27FC236}">
                <a16:creationId xmlns:a16="http://schemas.microsoft.com/office/drawing/2014/main" id="{A1EEF82B-4D3F-43F4-BB4F-446BE89C6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480" y="3603441"/>
            <a:ext cx="2667395" cy="23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292">
            <a:extLst>
              <a:ext uri="{FF2B5EF4-FFF2-40B4-BE49-F238E27FC236}">
                <a16:creationId xmlns:a16="http://schemas.microsoft.com/office/drawing/2014/main" id="{783B9FFA-A2EB-41EB-A6C3-3CD5E693B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1781" y="6188501"/>
            <a:ext cx="1284006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ko-KR"/>
            </a:defPPr>
            <a:lvl1pPr algn="ctr" fontAlgn="ctr" latinLnBrk="0">
              <a:defRPr sz="800" b="0">
                <a:ln>
                  <a:noFill/>
                </a:ln>
                <a:latin typeface="Rix고딕 B" panose="02020603020101020101" pitchFamily="18" charset="-127"/>
                <a:ea typeface="Rix고딕 B" panose="02020603020101020101" pitchFamily="18" charset="-127"/>
              </a:defRPr>
            </a:lvl1pPr>
          </a:lstStyle>
          <a:p>
            <a:pPr defTabSz="1042873">
              <a:defRPr/>
            </a:pP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Source</a:t>
            </a:r>
            <a:r>
              <a:rPr kumimoji="1" lang="ko-KR" altLang="en-US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</a:t>
            </a: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: </a:t>
            </a:r>
            <a:r>
              <a:rPr lang="en-US" altLang="ko-KR" sz="10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docker.com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347BA6A8-50E2-42F2-BDBC-6180EE179707}"/>
              </a:ext>
            </a:extLst>
          </p:cNvPr>
          <p:cNvGrpSpPr/>
          <p:nvPr/>
        </p:nvGrpSpPr>
        <p:grpSpPr>
          <a:xfrm>
            <a:off x="9229142" y="3596928"/>
            <a:ext cx="2674053" cy="2397325"/>
            <a:chOff x="6527460" y="2750260"/>
            <a:chExt cx="2674053" cy="2397325"/>
          </a:xfrm>
        </p:grpSpPr>
        <p:pic>
          <p:nvPicPr>
            <p:cNvPr id="36" name="Picture 4" descr="Containers">
              <a:extLst>
                <a:ext uri="{FF2B5EF4-FFF2-40B4-BE49-F238E27FC236}">
                  <a16:creationId xmlns:a16="http://schemas.microsoft.com/office/drawing/2014/main" id="{44FE54CC-A4F1-4F6B-A362-D04F83E827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7460" y="2750260"/>
              <a:ext cx="2674053" cy="239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Cube 92">
              <a:extLst>
                <a:ext uri="{FF2B5EF4-FFF2-40B4-BE49-F238E27FC236}">
                  <a16:creationId xmlns:a16="http://schemas.microsoft.com/office/drawing/2014/main" id="{BD847CC0-FC57-4786-AF48-DE1572AB3890}"/>
                </a:ext>
              </a:extLst>
            </p:cNvPr>
            <p:cNvSpPr/>
            <p:nvPr/>
          </p:nvSpPr>
          <p:spPr>
            <a:xfrm>
              <a:off x="6716807" y="4083960"/>
              <a:ext cx="1144461" cy="176400"/>
            </a:xfrm>
            <a:prstGeom prst="cub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에스코어 드림 4 Regular" panose="020B0503030302020204" pitchFamily="34" charset="-127"/>
                </a:rPr>
                <a:t>Kubernetes</a:t>
              </a:r>
            </a:p>
          </p:txBody>
        </p:sp>
        <p:sp>
          <p:nvSpPr>
            <p:cNvPr id="119" name="Cube 96">
              <a:extLst>
                <a:ext uri="{FF2B5EF4-FFF2-40B4-BE49-F238E27FC236}">
                  <a16:creationId xmlns:a16="http://schemas.microsoft.com/office/drawing/2014/main" id="{E6DFA12D-17DF-4DDE-9BC9-77CD4DA9237E}"/>
                </a:ext>
              </a:extLst>
            </p:cNvPr>
            <p:cNvSpPr/>
            <p:nvPr/>
          </p:nvSpPr>
          <p:spPr>
            <a:xfrm>
              <a:off x="7834643" y="4081580"/>
              <a:ext cx="1221474" cy="176399"/>
            </a:xfrm>
            <a:prstGeom prst="cub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에스코어 드림 4 Regular" panose="020B0503030302020204" pitchFamily="34" charset="-127"/>
                </a:rPr>
                <a:t>Docker</a:t>
              </a:r>
            </a:p>
          </p:txBody>
        </p:sp>
      </p:grpSp>
      <p:sp>
        <p:nvSpPr>
          <p:cNvPr id="121" name="TextBox 292">
            <a:extLst>
              <a:ext uri="{FF2B5EF4-FFF2-40B4-BE49-F238E27FC236}">
                <a16:creationId xmlns:a16="http://schemas.microsoft.com/office/drawing/2014/main" id="{4A2D767B-A120-4B46-9E88-A0D9178A2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340" y="6191906"/>
            <a:ext cx="309219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ko-KR"/>
            </a:defPPr>
            <a:lvl1pPr algn="ctr" fontAlgn="ctr" latinLnBrk="0">
              <a:defRPr sz="800" b="0">
                <a:ln>
                  <a:noFill/>
                </a:ln>
                <a:latin typeface="Rix고딕 B" panose="02020603020101020101" pitchFamily="18" charset="-127"/>
                <a:ea typeface="Rix고딕 B" panose="02020603020101020101" pitchFamily="18" charset="-127"/>
              </a:defRPr>
            </a:lvl1pPr>
          </a:lstStyle>
          <a:p>
            <a:pPr defTabSz="1042873">
              <a:defRPr/>
            </a:pP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Source</a:t>
            </a:r>
            <a:r>
              <a:rPr kumimoji="1" lang="ko-KR" altLang="en-US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</a:t>
            </a:r>
            <a:r>
              <a:rPr kumimoji="1" lang="en-US" altLang="ko-KR" sz="1000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: </a:t>
            </a:r>
            <a:r>
              <a:rPr lang="en-US" altLang="ko-KR" sz="10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redhat.com/ko/topics/cloud-native-apps/</a:t>
            </a:r>
          </a:p>
        </p:txBody>
      </p:sp>
      <p:pic>
        <p:nvPicPr>
          <p:cNvPr id="4102" name="Picture 6" descr="https://www.gigabyte.com/Microsite/540/images/diagram-3-2.png">
            <a:extLst>
              <a:ext uri="{FF2B5EF4-FFF2-40B4-BE49-F238E27FC236}">
                <a16:creationId xmlns:a16="http://schemas.microsoft.com/office/drawing/2014/main" id="{14858E9E-C8B2-41C4-B131-0BDBB38E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0" y="2138620"/>
            <a:ext cx="5619750" cy="229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D0BA99D1-7945-4D7A-BA93-F332DDA26083}"/>
              </a:ext>
            </a:extLst>
          </p:cNvPr>
          <p:cNvSpPr/>
          <p:nvPr/>
        </p:nvSpPr>
        <p:spPr>
          <a:xfrm>
            <a:off x="4901263" y="2228696"/>
            <a:ext cx="985862" cy="864096"/>
          </a:xfrm>
          <a:prstGeom prst="rect">
            <a:avLst/>
          </a:prstGeom>
          <a:solidFill>
            <a:srgbClr val="F6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5F885F42-676B-43E6-A479-5F3444DD9E10}"/>
              </a:ext>
            </a:extLst>
          </p:cNvPr>
          <p:cNvGrpSpPr/>
          <p:nvPr/>
        </p:nvGrpSpPr>
        <p:grpSpPr>
          <a:xfrm>
            <a:off x="304642" y="4628107"/>
            <a:ext cx="5783721" cy="1680792"/>
            <a:chOff x="304642" y="4628107"/>
            <a:chExt cx="5783721" cy="1680792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F7EE4D17-4358-4222-B5FF-948DBA05E7AE}"/>
                </a:ext>
              </a:extLst>
            </p:cNvPr>
            <p:cNvGrpSpPr/>
            <p:nvPr/>
          </p:nvGrpSpPr>
          <p:grpSpPr>
            <a:xfrm>
              <a:off x="304642" y="5022798"/>
              <a:ext cx="5526938" cy="1098344"/>
              <a:chOff x="298521" y="5164838"/>
              <a:chExt cx="5526938" cy="1463169"/>
            </a:xfrm>
          </p:grpSpPr>
          <p:sp>
            <p:nvSpPr>
              <p:cNvPr id="122" name="모서리가 둥근 직사각형 184">
                <a:extLst>
                  <a:ext uri="{FF2B5EF4-FFF2-40B4-BE49-F238E27FC236}">
                    <a16:creationId xmlns:a16="http://schemas.microsoft.com/office/drawing/2014/main" id="{2B02344B-F137-4539-A961-D6F76C096C1C}"/>
                  </a:ext>
                </a:extLst>
              </p:cNvPr>
              <p:cNvSpPr/>
              <p:nvPr/>
            </p:nvSpPr>
            <p:spPr>
              <a:xfrm>
                <a:off x="461631" y="5225964"/>
                <a:ext cx="1600059" cy="527635"/>
              </a:xfrm>
              <a:prstGeom prst="roundRect">
                <a:avLst>
                  <a:gd name="adj" fmla="val 50000"/>
                </a:avLst>
              </a:prstGeom>
              <a:solidFill>
                <a:srgbClr val="BDD7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42873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n-cs"/>
                </a:endParaRPr>
              </a:p>
            </p:txBody>
          </p:sp>
          <p:sp>
            <p:nvSpPr>
              <p:cNvPr id="123" name="Text Box 135">
                <a:extLst>
                  <a:ext uri="{FF2B5EF4-FFF2-40B4-BE49-F238E27FC236}">
                    <a16:creationId xmlns:a16="http://schemas.microsoft.com/office/drawing/2014/main" id="{F2CC2EE0-113E-43F5-8095-39D00B5329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4209" y="5305280"/>
                <a:ext cx="1264103" cy="36900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  <a:scene3d>
                  <a:camera prst="orthographicFront"/>
                  <a:lightRig rig="threePt" dir="t"/>
                </a:scene3d>
                <a:sp3d>
                  <a:bevelT w="0" h="0"/>
                  <a:bevelB w="0" h="0"/>
                  <a:contourClr>
                    <a:schemeClr val="bg1"/>
                  </a:contourClr>
                </a:sp3d>
              </a:bodyPr>
              <a:lstStyle>
                <a:defPPr>
                  <a:defRPr lang="en-US"/>
                </a:defPPr>
                <a:lvl1pPr algn="ctr">
                  <a:defRPr sz="2400" spc="-100">
                    <a:gradFill>
                      <a:gsLst>
                        <a:gs pos="0">
                          <a:prstClr val="black"/>
                        </a:gs>
                        <a:gs pos="100000">
                          <a:prstClr val="black"/>
                        </a:gs>
                      </a:gsLst>
                      <a:lin ang="11400000" scaled="0"/>
                    </a:gradFill>
                    <a:latin typeface="뫼비우스 Bold" panose="02000500000000000000" pitchFamily="2" charset="-127"/>
                    <a:ea typeface="뫼비우스 Bold" panose="02000500000000000000" pitchFamily="2" charset="-127"/>
                  </a:defRPr>
                </a:lvl1pPr>
                <a:lvl3pPr marL="0" lvl="2" indent="0" algn="ctr" defTabSz="888980" fontAlgn="ctr">
                  <a:spcAft>
                    <a:spcPts val="0"/>
                  </a:spcAft>
                  <a:buClr>
                    <a:prstClr val="black">
                      <a:lumMod val="75000"/>
                      <a:lumOff val="25000"/>
                    </a:prstClr>
                  </a:buClr>
                  <a:buSzPct val="100000"/>
                  <a:buFont typeface="Arial" panose="020B0604020202020204" pitchFamily="34" charset="0"/>
                  <a:buNone/>
                  <a:tabLst>
                    <a:tab pos="88900" algn="l"/>
                  </a:tabLst>
                  <a:defRPr sz="1400" spc="-20">
                    <a:gradFill>
                      <a:gsLst>
                        <a:gs pos="0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1"/>
                    </a:gradFill>
                    <a:latin typeface="Rix고딕 B" panose="02020603020101020101" pitchFamily="18" charset="-127"/>
                    <a:ea typeface="Rix고딕 B" panose="02020603020101020101" pitchFamily="18" charset="-127"/>
                    <a:cs typeface="Arial" panose="020B0604020202020204" pitchFamily="34" charset="0"/>
                  </a:defRPr>
                </a:lvl3pPr>
              </a:lstStyle>
              <a:p>
                <a:pPr marL="0" marR="0" lvl="2" indent="0" algn="ctr" defTabSz="954365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>
                      <a:lumMod val="75000"/>
                      <a:lumOff val="25000"/>
                    </a:prstClr>
                  </a:buClr>
                  <a:buSzPct val="100000"/>
                  <a:buFont typeface="Arial" panose="020B0604020202020204" pitchFamily="34" charset="0"/>
                  <a:buNone/>
                  <a:tabLst>
                    <a:tab pos="88900" algn="l"/>
                  </a:tabLst>
                  <a:defRPr/>
                </a:pPr>
                <a:r>
                  <a:rPr lang="en-US" altLang="ko-KR" sz="1800" spc="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accent4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charset="0"/>
                  </a:rPr>
                  <a:t>API Server</a:t>
                </a:r>
                <a:endParaRPr lang="ko-KR" altLang="en-US" spc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24" name="모서리가 둥근 직사각형 184">
                <a:extLst>
                  <a:ext uri="{FF2B5EF4-FFF2-40B4-BE49-F238E27FC236}">
                    <a16:creationId xmlns:a16="http://schemas.microsoft.com/office/drawing/2014/main" id="{B7564C89-356F-4E38-9AAA-AF17BA316A0F}"/>
                  </a:ext>
                </a:extLst>
              </p:cNvPr>
              <p:cNvSpPr/>
              <p:nvPr/>
            </p:nvSpPr>
            <p:spPr>
              <a:xfrm>
                <a:off x="461631" y="6000156"/>
                <a:ext cx="1600059" cy="527635"/>
              </a:xfrm>
              <a:prstGeom prst="roundRect">
                <a:avLst>
                  <a:gd name="adj" fmla="val 50000"/>
                </a:avLst>
              </a:prstGeom>
              <a:solidFill>
                <a:srgbClr val="BDD7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42873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n-cs"/>
                </a:endParaRPr>
              </a:p>
            </p:txBody>
          </p:sp>
          <p:sp>
            <p:nvSpPr>
              <p:cNvPr id="125" name="Text Box 135">
                <a:extLst>
                  <a:ext uri="{FF2B5EF4-FFF2-40B4-BE49-F238E27FC236}">
                    <a16:creationId xmlns:a16="http://schemas.microsoft.com/office/drawing/2014/main" id="{D4A44D8E-888E-4B14-89A4-97EFF945B4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4209" y="6120472"/>
                <a:ext cx="1264103" cy="28700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  <a:scene3d>
                  <a:camera prst="orthographicFront"/>
                  <a:lightRig rig="threePt" dir="t"/>
                </a:scene3d>
                <a:sp3d>
                  <a:bevelT w="0" h="0"/>
                  <a:bevelB w="0" h="0"/>
                  <a:contourClr>
                    <a:schemeClr val="bg1"/>
                  </a:contourClr>
                </a:sp3d>
              </a:bodyPr>
              <a:lstStyle>
                <a:defPPr>
                  <a:defRPr lang="en-US"/>
                </a:defPPr>
                <a:lvl1pPr algn="ctr">
                  <a:defRPr sz="2400" spc="-100">
                    <a:gradFill>
                      <a:gsLst>
                        <a:gs pos="0">
                          <a:prstClr val="black"/>
                        </a:gs>
                        <a:gs pos="100000">
                          <a:prstClr val="black"/>
                        </a:gs>
                      </a:gsLst>
                      <a:lin ang="11400000" scaled="0"/>
                    </a:gradFill>
                    <a:latin typeface="뫼비우스 Bold" panose="02000500000000000000" pitchFamily="2" charset="-127"/>
                    <a:ea typeface="뫼비우스 Bold" panose="02000500000000000000" pitchFamily="2" charset="-127"/>
                  </a:defRPr>
                </a:lvl1pPr>
                <a:lvl3pPr marL="0" lvl="2" indent="0" algn="ctr" defTabSz="888980" fontAlgn="ctr">
                  <a:spcAft>
                    <a:spcPts val="0"/>
                  </a:spcAft>
                  <a:buClr>
                    <a:prstClr val="black">
                      <a:lumMod val="75000"/>
                      <a:lumOff val="25000"/>
                    </a:prstClr>
                  </a:buClr>
                  <a:buSzPct val="100000"/>
                  <a:buFont typeface="Arial" panose="020B0604020202020204" pitchFamily="34" charset="0"/>
                  <a:buNone/>
                  <a:tabLst>
                    <a:tab pos="88900" algn="l"/>
                  </a:tabLst>
                  <a:defRPr sz="1400" spc="-20">
                    <a:gradFill>
                      <a:gsLst>
                        <a:gs pos="0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1"/>
                    </a:gradFill>
                    <a:latin typeface="Rix고딕 B" panose="02020603020101020101" pitchFamily="18" charset="-127"/>
                    <a:ea typeface="Rix고딕 B" panose="02020603020101020101" pitchFamily="18" charset="-127"/>
                    <a:cs typeface="Arial" panose="020B0604020202020204" pitchFamily="34" charset="0"/>
                  </a:defRPr>
                </a:lvl3pPr>
              </a:lstStyle>
              <a:p>
                <a:pPr marL="0" marR="0" lvl="2" indent="0" algn="ctr" defTabSz="954365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>
                      <a:lumMod val="75000"/>
                      <a:lumOff val="25000"/>
                    </a:prstClr>
                  </a:buClr>
                  <a:buSzPct val="100000"/>
                  <a:buFont typeface="Arial" panose="020B0604020202020204" pitchFamily="34" charset="0"/>
                  <a:buNone/>
                  <a:tabLst>
                    <a:tab pos="88900" algn="l"/>
                  </a:tabLst>
                  <a:defRPr/>
                </a:pPr>
                <a:r>
                  <a:rPr lang="en-US" altLang="ko-KR" spc="0" dirty="0">
                    <a:ln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Virt Controller</a:t>
                </a:r>
                <a:endParaRPr lang="ko-KR" altLang="en-US" spc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26" name="모서리가 둥근 직사각형 184">
                <a:extLst>
                  <a:ext uri="{FF2B5EF4-FFF2-40B4-BE49-F238E27FC236}">
                    <a16:creationId xmlns:a16="http://schemas.microsoft.com/office/drawing/2014/main" id="{F037772D-CC13-48B4-A7AD-2545411754F8}"/>
                  </a:ext>
                </a:extLst>
              </p:cNvPr>
              <p:cNvSpPr/>
              <p:nvPr/>
            </p:nvSpPr>
            <p:spPr>
              <a:xfrm>
                <a:off x="2371705" y="5225964"/>
                <a:ext cx="1600059" cy="527635"/>
              </a:xfrm>
              <a:prstGeom prst="roundRect">
                <a:avLst>
                  <a:gd name="adj" fmla="val 50000"/>
                </a:avLst>
              </a:prstGeom>
              <a:solidFill>
                <a:srgbClr val="BDD7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42873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n-cs"/>
                </a:endParaRPr>
              </a:p>
            </p:txBody>
          </p:sp>
          <p:sp>
            <p:nvSpPr>
              <p:cNvPr id="127" name="Text Box 135">
                <a:extLst>
                  <a:ext uri="{FF2B5EF4-FFF2-40B4-BE49-F238E27FC236}">
                    <a16:creationId xmlns:a16="http://schemas.microsoft.com/office/drawing/2014/main" id="{BF56BF46-F7F2-4CDF-BE12-DAEEB10C5F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4283" y="5305280"/>
                <a:ext cx="1264103" cy="36900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  <a:scene3d>
                  <a:camera prst="orthographicFront"/>
                  <a:lightRig rig="threePt" dir="t"/>
                </a:scene3d>
                <a:sp3d>
                  <a:bevelT w="0" h="0"/>
                  <a:bevelB w="0" h="0"/>
                  <a:contourClr>
                    <a:schemeClr val="bg1"/>
                  </a:contourClr>
                </a:sp3d>
              </a:bodyPr>
              <a:lstStyle>
                <a:defPPr>
                  <a:defRPr lang="en-US"/>
                </a:defPPr>
                <a:lvl1pPr algn="ctr">
                  <a:defRPr sz="2400" spc="-100">
                    <a:gradFill>
                      <a:gsLst>
                        <a:gs pos="0">
                          <a:prstClr val="black"/>
                        </a:gs>
                        <a:gs pos="100000">
                          <a:prstClr val="black"/>
                        </a:gs>
                      </a:gsLst>
                      <a:lin ang="11400000" scaled="0"/>
                    </a:gradFill>
                    <a:latin typeface="뫼비우스 Bold" panose="02000500000000000000" pitchFamily="2" charset="-127"/>
                    <a:ea typeface="뫼비우스 Bold" panose="02000500000000000000" pitchFamily="2" charset="-127"/>
                  </a:defRPr>
                </a:lvl1pPr>
                <a:lvl3pPr marL="0" lvl="2" indent="0" algn="ctr" defTabSz="888980" fontAlgn="ctr">
                  <a:spcAft>
                    <a:spcPts val="0"/>
                  </a:spcAft>
                  <a:buClr>
                    <a:prstClr val="black">
                      <a:lumMod val="75000"/>
                      <a:lumOff val="25000"/>
                    </a:prstClr>
                  </a:buClr>
                  <a:buSzPct val="100000"/>
                  <a:buFont typeface="Arial" panose="020B0604020202020204" pitchFamily="34" charset="0"/>
                  <a:buNone/>
                  <a:tabLst>
                    <a:tab pos="88900" algn="l"/>
                  </a:tabLst>
                  <a:defRPr sz="1400" spc="-20">
                    <a:gradFill>
                      <a:gsLst>
                        <a:gs pos="0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1"/>
                    </a:gradFill>
                    <a:latin typeface="Rix고딕 B" panose="02020603020101020101" pitchFamily="18" charset="-127"/>
                    <a:ea typeface="Rix고딕 B" panose="02020603020101020101" pitchFamily="18" charset="-127"/>
                    <a:cs typeface="Arial" panose="020B0604020202020204" pitchFamily="34" charset="0"/>
                  </a:defRPr>
                </a:lvl3pPr>
              </a:lstStyle>
              <a:p>
                <a:pPr marL="0" marR="0" lvl="2" indent="0" algn="ctr" defTabSz="954365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>
                      <a:lumMod val="75000"/>
                      <a:lumOff val="25000"/>
                    </a:prstClr>
                  </a:buClr>
                  <a:buSzPct val="100000"/>
                  <a:buFont typeface="Arial" panose="020B0604020202020204" pitchFamily="34" charset="0"/>
                  <a:buNone/>
                  <a:tabLst>
                    <a:tab pos="88900" algn="l"/>
                  </a:tabLst>
                  <a:defRPr/>
                </a:pPr>
                <a:r>
                  <a:rPr lang="en-US" altLang="ko-KR" sz="1800" spc="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accent4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Arial" charset="0"/>
                  </a:rPr>
                  <a:t>Kubelet</a:t>
                </a:r>
                <a:endParaRPr lang="ko-KR" altLang="en-US" spc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28" name="모서리가 둥근 직사각형 184">
                <a:extLst>
                  <a:ext uri="{FF2B5EF4-FFF2-40B4-BE49-F238E27FC236}">
                    <a16:creationId xmlns:a16="http://schemas.microsoft.com/office/drawing/2014/main" id="{F6C61FF2-B9CD-4A4D-9F4D-C12D6D361C3B}"/>
                  </a:ext>
                </a:extLst>
              </p:cNvPr>
              <p:cNvSpPr/>
              <p:nvPr/>
            </p:nvSpPr>
            <p:spPr>
              <a:xfrm>
                <a:off x="2371705" y="6000156"/>
                <a:ext cx="1600059" cy="527635"/>
              </a:xfrm>
              <a:prstGeom prst="roundRect">
                <a:avLst>
                  <a:gd name="adj" fmla="val 50000"/>
                </a:avLst>
              </a:prstGeom>
              <a:solidFill>
                <a:srgbClr val="BDD7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42873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n-cs"/>
                </a:endParaRPr>
              </a:p>
            </p:txBody>
          </p:sp>
          <p:sp>
            <p:nvSpPr>
              <p:cNvPr id="129" name="Text Box 135">
                <a:extLst>
                  <a:ext uri="{FF2B5EF4-FFF2-40B4-BE49-F238E27FC236}">
                    <a16:creationId xmlns:a16="http://schemas.microsoft.com/office/drawing/2014/main" id="{6869EBF4-AEC6-461F-85C8-A75C7BC1D0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9554" y="6120472"/>
                <a:ext cx="1264103" cy="28700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  <a:scene3d>
                  <a:camera prst="orthographicFront"/>
                  <a:lightRig rig="threePt" dir="t"/>
                </a:scene3d>
                <a:sp3d>
                  <a:bevelT w="0" h="0"/>
                  <a:bevelB w="0" h="0"/>
                  <a:contourClr>
                    <a:schemeClr val="bg1"/>
                  </a:contourClr>
                </a:sp3d>
              </a:bodyPr>
              <a:lstStyle>
                <a:defPPr>
                  <a:defRPr lang="en-US"/>
                </a:defPPr>
                <a:lvl1pPr algn="ctr">
                  <a:defRPr sz="2400" spc="-100">
                    <a:gradFill>
                      <a:gsLst>
                        <a:gs pos="0">
                          <a:prstClr val="black"/>
                        </a:gs>
                        <a:gs pos="100000">
                          <a:prstClr val="black"/>
                        </a:gs>
                      </a:gsLst>
                      <a:lin ang="11400000" scaled="0"/>
                    </a:gradFill>
                    <a:latin typeface="뫼비우스 Bold" panose="02000500000000000000" pitchFamily="2" charset="-127"/>
                    <a:ea typeface="뫼비우스 Bold" panose="02000500000000000000" pitchFamily="2" charset="-127"/>
                  </a:defRPr>
                </a:lvl1pPr>
                <a:lvl3pPr marL="0" lvl="2" indent="0" algn="ctr" defTabSz="888980" fontAlgn="ctr">
                  <a:spcAft>
                    <a:spcPts val="0"/>
                  </a:spcAft>
                  <a:buClr>
                    <a:prstClr val="black">
                      <a:lumMod val="75000"/>
                      <a:lumOff val="25000"/>
                    </a:prstClr>
                  </a:buClr>
                  <a:buSzPct val="100000"/>
                  <a:buFont typeface="Arial" panose="020B0604020202020204" pitchFamily="34" charset="0"/>
                  <a:buNone/>
                  <a:tabLst>
                    <a:tab pos="88900" algn="l"/>
                  </a:tabLst>
                  <a:defRPr sz="1400" spc="-20">
                    <a:gradFill>
                      <a:gsLst>
                        <a:gs pos="0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1"/>
                    </a:gradFill>
                    <a:latin typeface="Rix고딕 B" panose="02020603020101020101" pitchFamily="18" charset="-127"/>
                    <a:ea typeface="Rix고딕 B" panose="02020603020101020101" pitchFamily="18" charset="-127"/>
                    <a:cs typeface="Arial" panose="020B0604020202020204" pitchFamily="34" charset="0"/>
                  </a:defRPr>
                </a:lvl3pPr>
              </a:lstStyle>
              <a:p>
                <a:pPr marL="0" marR="0" lvl="2" indent="0" algn="ctr" defTabSz="954365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>
                      <a:lumMod val="75000"/>
                      <a:lumOff val="25000"/>
                    </a:prstClr>
                  </a:buClr>
                  <a:buSzPct val="100000"/>
                  <a:buFont typeface="Arial" panose="020B0604020202020204" pitchFamily="34" charset="0"/>
                  <a:buNone/>
                  <a:tabLst>
                    <a:tab pos="88900" algn="l"/>
                  </a:tabLst>
                  <a:defRPr/>
                </a:pPr>
                <a:r>
                  <a:rPr lang="en-US" altLang="ko-KR" spc="0" dirty="0">
                    <a:ln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Device Plugin</a:t>
                </a:r>
                <a:endParaRPr lang="ko-KR" altLang="en-US" spc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30" name="모서리가 둥근 직사각형 184">
                <a:extLst>
                  <a:ext uri="{FF2B5EF4-FFF2-40B4-BE49-F238E27FC236}">
                    <a16:creationId xmlns:a16="http://schemas.microsoft.com/office/drawing/2014/main" id="{C5442006-2306-4943-B39D-4FFFA5435E12}"/>
                  </a:ext>
                </a:extLst>
              </p:cNvPr>
              <p:cNvSpPr/>
              <p:nvPr/>
            </p:nvSpPr>
            <p:spPr>
              <a:xfrm>
                <a:off x="4209132" y="5225964"/>
                <a:ext cx="1600059" cy="527635"/>
              </a:xfrm>
              <a:prstGeom prst="roundRect">
                <a:avLst>
                  <a:gd name="adj" fmla="val 50000"/>
                </a:avLst>
              </a:prstGeom>
              <a:solidFill>
                <a:srgbClr val="BDD7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42873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n-cs"/>
                </a:endParaRPr>
              </a:p>
            </p:txBody>
          </p:sp>
          <p:sp>
            <p:nvSpPr>
              <p:cNvPr id="131" name="Text Box 135">
                <a:extLst>
                  <a:ext uri="{FF2B5EF4-FFF2-40B4-BE49-F238E27FC236}">
                    <a16:creationId xmlns:a16="http://schemas.microsoft.com/office/drawing/2014/main" id="{7A4663B6-FC53-4F0F-BAC1-EE9DF801DF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61356" y="5333355"/>
                <a:ext cx="1264103" cy="28700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  <a:scene3d>
                  <a:camera prst="orthographicFront"/>
                  <a:lightRig rig="threePt" dir="t"/>
                </a:scene3d>
                <a:sp3d>
                  <a:bevelT w="0" h="0"/>
                  <a:bevelB w="0" h="0"/>
                  <a:contourClr>
                    <a:schemeClr val="bg1"/>
                  </a:contourClr>
                </a:sp3d>
              </a:bodyPr>
              <a:lstStyle>
                <a:defPPr>
                  <a:defRPr lang="en-US"/>
                </a:defPPr>
                <a:lvl1pPr algn="ctr">
                  <a:defRPr sz="2400" spc="-100">
                    <a:gradFill>
                      <a:gsLst>
                        <a:gs pos="0">
                          <a:prstClr val="black"/>
                        </a:gs>
                        <a:gs pos="100000">
                          <a:prstClr val="black"/>
                        </a:gs>
                      </a:gsLst>
                      <a:lin ang="11400000" scaled="0"/>
                    </a:gradFill>
                    <a:latin typeface="뫼비우스 Bold" panose="02000500000000000000" pitchFamily="2" charset="-127"/>
                    <a:ea typeface="뫼비우스 Bold" panose="02000500000000000000" pitchFamily="2" charset="-127"/>
                  </a:defRPr>
                </a:lvl1pPr>
                <a:lvl3pPr marL="0" lvl="2" indent="0" algn="ctr" defTabSz="888980" fontAlgn="ctr">
                  <a:spcAft>
                    <a:spcPts val="0"/>
                  </a:spcAft>
                  <a:buClr>
                    <a:prstClr val="black">
                      <a:lumMod val="75000"/>
                      <a:lumOff val="25000"/>
                    </a:prstClr>
                  </a:buClr>
                  <a:buSzPct val="100000"/>
                  <a:buFont typeface="Arial" panose="020B0604020202020204" pitchFamily="34" charset="0"/>
                  <a:buNone/>
                  <a:tabLst>
                    <a:tab pos="88900" algn="l"/>
                  </a:tabLst>
                  <a:defRPr sz="1400" spc="-20">
                    <a:gradFill>
                      <a:gsLst>
                        <a:gs pos="0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1"/>
                    </a:gradFill>
                    <a:latin typeface="Rix고딕 B" panose="02020603020101020101" pitchFamily="18" charset="-127"/>
                    <a:ea typeface="Rix고딕 B" panose="02020603020101020101" pitchFamily="18" charset="-127"/>
                    <a:cs typeface="Arial" panose="020B0604020202020204" pitchFamily="34" charset="0"/>
                  </a:defRPr>
                </a:lvl3pPr>
              </a:lstStyle>
              <a:p>
                <a:pPr marL="0" marR="0" lvl="2" indent="0" algn="ctr" defTabSz="954365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>
                      <a:lumMod val="75000"/>
                      <a:lumOff val="25000"/>
                    </a:prstClr>
                  </a:buClr>
                  <a:buSzPct val="100000"/>
                  <a:buFont typeface="Arial" panose="020B0604020202020204" pitchFamily="34" charset="0"/>
                  <a:buNone/>
                  <a:tabLst>
                    <a:tab pos="88900" algn="l"/>
                  </a:tabLst>
                  <a:defRPr/>
                </a:pPr>
                <a:r>
                  <a:rPr lang="en-US" altLang="ko-KR" spc="0" dirty="0">
                    <a:ln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Virt-launcher</a:t>
                </a:r>
                <a:endParaRPr lang="ko-KR" altLang="en-US" spc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32" name="모서리가 둥근 직사각형 184">
                <a:extLst>
                  <a:ext uri="{FF2B5EF4-FFF2-40B4-BE49-F238E27FC236}">
                    <a16:creationId xmlns:a16="http://schemas.microsoft.com/office/drawing/2014/main" id="{8A656F86-643E-4A88-A462-F141F6459F4D}"/>
                  </a:ext>
                </a:extLst>
              </p:cNvPr>
              <p:cNvSpPr/>
              <p:nvPr/>
            </p:nvSpPr>
            <p:spPr>
              <a:xfrm>
                <a:off x="4209132" y="6000156"/>
                <a:ext cx="1600059" cy="527635"/>
              </a:xfrm>
              <a:prstGeom prst="roundRect">
                <a:avLst>
                  <a:gd name="adj" fmla="val 50000"/>
                </a:avLst>
              </a:prstGeom>
              <a:solidFill>
                <a:srgbClr val="BDD7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42873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n-cs"/>
                </a:endParaRPr>
              </a:p>
            </p:txBody>
          </p:sp>
          <p:sp>
            <p:nvSpPr>
              <p:cNvPr id="133" name="Text Box 135">
                <a:extLst>
                  <a:ext uri="{FF2B5EF4-FFF2-40B4-BE49-F238E27FC236}">
                    <a16:creationId xmlns:a16="http://schemas.microsoft.com/office/drawing/2014/main" id="{3E340D57-A4D6-4740-9F33-D94237E717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81710" y="6120472"/>
                <a:ext cx="1264103" cy="28700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  <a:scene3d>
                  <a:camera prst="orthographicFront"/>
                  <a:lightRig rig="threePt" dir="t"/>
                </a:scene3d>
                <a:sp3d>
                  <a:bevelT w="0" h="0"/>
                  <a:bevelB w="0" h="0"/>
                  <a:contourClr>
                    <a:schemeClr val="bg1"/>
                  </a:contourClr>
                </a:sp3d>
              </a:bodyPr>
              <a:lstStyle>
                <a:defPPr>
                  <a:defRPr lang="en-US"/>
                </a:defPPr>
                <a:lvl1pPr algn="ctr">
                  <a:defRPr sz="2400" spc="-100">
                    <a:gradFill>
                      <a:gsLst>
                        <a:gs pos="0">
                          <a:prstClr val="black"/>
                        </a:gs>
                        <a:gs pos="100000">
                          <a:prstClr val="black"/>
                        </a:gs>
                      </a:gsLst>
                      <a:lin ang="11400000" scaled="0"/>
                    </a:gradFill>
                    <a:latin typeface="뫼비우스 Bold" panose="02000500000000000000" pitchFamily="2" charset="-127"/>
                    <a:ea typeface="뫼비우스 Bold" panose="02000500000000000000" pitchFamily="2" charset="-127"/>
                  </a:defRPr>
                </a:lvl1pPr>
                <a:lvl3pPr marL="0" lvl="2" indent="0" algn="ctr" defTabSz="888980" fontAlgn="ctr">
                  <a:spcAft>
                    <a:spcPts val="0"/>
                  </a:spcAft>
                  <a:buClr>
                    <a:prstClr val="black">
                      <a:lumMod val="75000"/>
                      <a:lumOff val="25000"/>
                    </a:prstClr>
                  </a:buClr>
                  <a:buSzPct val="100000"/>
                  <a:buFont typeface="Arial" panose="020B0604020202020204" pitchFamily="34" charset="0"/>
                  <a:buNone/>
                  <a:tabLst>
                    <a:tab pos="88900" algn="l"/>
                  </a:tabLst>
                  <a:defRPr sz="1400" spc="-20">
                    <a:gradFill>
                      <a:gsLst>
                        <a:gs pos="0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1"/>
                    </a:gradFill>
                    <a:latin typeface="Rix고딕 B" panose="02020603020101020101" pitchFamily="18" charset="-127"/>
                    <a:ea typeface="Rix고딕 B" panose="02020603020101020101" pitchFamily="18" charset="-127"/>
                    <a:cs typeface="Arial" panose="020B0604020202020204" pitchFamily="34" charset="0"/>
                  </a:defRPr>
                </a:lvl3pPr>
              </a:lstStyle>
              <a:p>
                <a:pPr marL="0" marR="0" lvl="2" indent="0" algn="ctr" defTabSz="954365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>
                      <a:lumMod val="75000"/>
                      <a:lumOff val="25000"/>
                    </a:prstClr>
                  </a:buClr>
                  <a:buSzPct val="100000"/>
                  <a:buFont typeface="Arial" panose="020B0604020202020204" pitchFamily="34" charset="0"/>
                  <a:buNone/>
                  <a:tabLst>
                    <a:tab pos="88900" algn="l"/>
                  </a:tabLst>
                  <a:defRPr/>
                </a:pPr>
                <a:r>
                  <a:rPr lang="en-US" altLang="ko-KR" spc="0" dirty="0">
                    <a:ln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solidFill>
                      <a:schemeClr val="tx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KVM VM</a:t>
                </a:r>
                <a:endParaRPr lang="ko-KR" altLang="en-US" spc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pic>
            <p:nvPicPr>
              <p:cNvPr id="1036" name="Picture 12" descr="Kubernetes 소프트웨어 배포 Docker 컴퓨터 클러스터 랙, Kubernetes, 텍스트, 로고, 클라우드 컴퓨팅 png |  PNGWing">
                <a:extLst>
                  <a:ext uri="{FF2B5EF4-FFF2-40B4-BE49-F238E27FC236}">
                    <a16:creationId xmlns:a16="http://schemas.microsoft.com/office/drawing/2014/main" id="{BA64494D-32F7-4327-8F00-ED9397D4DC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36" t="15427" r="32940" b="27840"/>
              <a:stretch/>
            </p:blipFill>
            <p:spPr bwMode="auto">
              <a:xfrm>
                <a:off x="298521" y="5198540"/>
                <a:ext cx="488612" cy="582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8" descr="Architecture - KubeVirt user guide">
                <a:extLst>
                  <a:ext uri="{FF2B5EF4-FFF2-40B4-BE49-F238E27FC236}">
                    <a16:creationId xmlns:a16="http://schemas.microsoft.com/office/drawing/2014/main" id="{CF9CD253-13C4-42FB-9764-855033CD37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896" b="79537" l="1645" r="14802">
                            <a14:backgroundMark x1="13757" y1="59915" x2="14206" y2="73821"/>
                            <a14:backgroundMark x1="9233" y1="33736" x2="9233" y2="337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316" r="83553" b="16883"/>
              <a:stretch/>
            </p:blipFill>
            <p:spPr bwMode="auto">
              <a:xfrm>
                <a:off x="4198456" y="5164838"/>
                <a:ext cx="446053" cy="6082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14" descr="Nvidia Logo png images | PNGEgg">
                <a:extLst>
                  <a:ext uri="{FF2B5EF4-FFF2-40B4-BE49-F238E27FC236}">
                    <a16:creationId xmlns:a16="http://schemas.microsoft.com/office/drawing/2014/main" id="{846C5B86-2992-4DCC-BCF5-C40DA90E2E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7871" y="5997404"/>
                <a:ext cx="488612" cy="6306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16" descr="Tux Linux Mint Logo, linux, logo, vertebrate, bird png | PNGWing">
                <a:extLst>
                  <a:ext uri="{FF2B5EF4-FFF2-40B4-BE49-F238E27FC236}">
                    <a16:creationId xmlns:a16="http://schemas.microsoft.com/office/drawing/2014/main" id="{2EB5CC37-2EDB-47EC-B04C-78A122C15B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6471" l="9428" r="89899">
                            <a14:foregroundMark x1="48485" y1="11176" x2="47138" y2="72353"/>
                            <a14:foregroundMark x1="47138" y1="72353" x2="49495" y2="81176"/>
                            <a14:foregroundMark x1="53199" y1="79412" x2="53872" y2="17647"/>
                            <a14:foregroundMark x1="37374" y1="91765" x2="40067" y2="94706"/>
                            <a14:foregroundMark x1="59933" y1="96471" x2="62626" y2="964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6993" y="6019691"/>
                <a:ext cx="817018" cy="4676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8" descr="Architecture - KubeVirt user guide">
                <a:extLst>
                  <a:ext uri="{FF2B5EF4-FFF2-40B4-BE49-F238E27FC236}">
                    <a16:creationId xmlns:a16="http://schemas.microsoft.com/office/drawing/2014/main" id="{D52133D7-A7C6-4636-8EE3-048826B022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896" b="79537" l="1645" r="14802">
                            <a14:backgroundMark x1="13757" y1="59915" x2="14206" y2="73821"/>
                            <a14:backgroundMark x1="9233" y1="33736" x2="9233" y2="337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316" r="83553" b="16883"/>
              <a:stretch/>
            </p:blipFill>
            <p:spPr bwMode="auto">
              <a:xfrm>
                <a:off x="337015" y="6006080"/>
                <a:ext cx="446053" cy="6082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12" descr="Kubernetes 소프트웨어 배포 Docker 컴퓨터 클러스터 랙, Kubernetes, 텍스트, 로고, 클라우드 컴퓨팅 png |  PNGWing">
                <a:extLst>
                  <a:ext uri="{FF2B5EF4-FFF2-40B4-BE49-F238E27FC236}">
                    <a16:creationId xmlns:a16="http://schemas.microsoft.com/office/drawing/2014/main" id="{D2229003-FD37-443C-B68A-2B52A9C459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36" t="15427" r="32940" b="27840"/>
              <a:stretch/>
            </p:blipFill>
            <p:spPr bwMode="auto">
              <a:xfrm>
                <a:off x="2320361" y="5198540"/>
                <a:ext cx="488612" cy="582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C190D904-624B-4260-868D-FD353243E34C}"/>
                </a:ext>
              </a:extLst>
            </p:cNvPr>
            <p:cNvSpPr/>
            <p:nvPr/>
          </p:nvSpPr>
          <p:spPr>
            <a:xfrm>
              <a:off x="2293263" y="4628107"/>
              <a:ext cx="3795100" cy="168079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138" name="직사각형 137">
              <a:extLst>
                <a:ext uri="{FF2B5EF4-FFF2-40B4-BE49-F238E27FC236}">
                  <a16:creationId xmlns:a16="http://schemas.microsoft.com/office/drawing/2014/main" id="{C76FE181-1753-487B-A677-7F8486B265B4}"/>
                </a:ext>
              </a:extLst>
            </p:cNvPr>
            <p:cNvSpPr/>
            <p:nvPr/>
          </p:nvSpPr>
          <p:spPr bwMode="auto">
            <a:xfrm>
              <a:off x="2300555" y="4769811"/>
              <a:ext cx="991012" cy="18466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contourClr>
                  <a:schemeClr val="bg1"/>
                </a:contourClr>
              </a:sp3d>
            </a:bodyPr>
            <a:lstStyle/>
            <a:p>
              <a:pPr marL="0" marR="0" lvl="1" indent="0" algn="ctr" defTabSz="944377" rtl="0" eaLnBrk="1" fontAlgn="ctr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85000"/>
                <a:buFontTx/>
                <a:buNone/>
                <a:tabLst>
                  <a:tab pos="6349821" algn="l"/>
                </a:tabLst>
                <a:defRPr/>
              </a:pPr>
              <a:r>
                <a:rPr lang="en-US" altLang="ko-KR" sz="1200" b="1" spc="-30" dirty="0">
                  <a:ln>
                    <a:solidFill>
                      <a:srgbClr val="4F81BD">
                        <a:shade val="95000"/>
                        <a:satMod val="105000"/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K8s Node</a:t>
              </a:r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E0B0762E-AB98-4D05-8188-746D65CF8025}"/>
                </a:ext>
              </a:extLst>
            </p:cNvPr>
            <p:cNvSpPr/>
            <p:nvPr/>
          </p:nvSpPr>
          <p:spPr>
            <a:xfrm>
              <a:off x="4167617" y="4748271"/>
              <a:ext cx="1703871" cy="142247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139" name="직사각형 138">
              <a:extLst>
                <a:ext uri="{FF2B5EF4-FFF2-40B4-BE49-F238E27FC236}">
                  <a16:creationId xmlns:a16="http://schemas.microsoft.com/office/drawing/2014/main" id="{62915CD9-3ED5-4117-9EED-0CBCD1004005}"/>
                </a:ext>
              </a:extLst>
            </p:cNvPr>
            <p:cNvSpPr/>
            <p:nvPr/>
          </p:nvSpPr>
          <p:spPr bwMode="auto">
            <a:xfrm>
              <a:off x="4567477" y="4794214"/>
              <a:ext cx="991012" cy="18466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contourClr>
                  <a:schemeClr val="bg1"/>
                </a:contourClr>
              </a:sp3d>
            </a:bodyPr>
            <a:lstStyle/>
            <a:p>
              <a:pPr marL="0" marR="0" lvl="1" indent="0" algn="ctr" defTabSz="944377" rtl="0" eaLnBrk="1" fontAlgn="ctr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85000"/>
                <a:buFontTx/>
                <a:buNone/>
                <a:tabLst>
                  <a:tab pos="6349821" algn="l"/>
                </a:tabLst>
                <a:defRPr/>
              </a:pPr>
              <a:r>
                <a:rPr lang="en-US" altLang="ko-KR" sz="1200" spc="-30" dirty="0">
                  <a:ln>
                    <a:solidFill>
                      <a:srgbClr val="4F81BD">
                        <a:shade val="95000"/>
                        <a:satMod val="105000"/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POD</a:t>
              </a:r>
            </a:p>
          </p:txBody>
        </p:sp>
        <p:sp>
          <p:nvSpPr>
            <p:cNvPr id="143" name="직사각형 142">
              <a:extLst>
                <a:ext uri="{FF2B5EF4-FFF2-40B4-BE49-F238E27FC236}">
                  <a16:creationId xmlns:a16="http://schemas.microsoft.com/office/drawing/2014/main" id="{C012DE0B-FD64-4F01-B36A-6E3570FFA7EE}"/>
                </a:ext>
              </a:extLst>
            </p:cNvPr>
            <p:cNvSpPr/>
            <p:nvPr/>
          </p:nvSpPr>
          <p:spPr>
            <a:xfrm>
              <a:off x="874559" y="5398997"/>
              <a:ext cx="576064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tx1"/>
                  </a:solidFill>
                  <a:latin typeface="Abadi" panose="020B0604020104020204" pitchFamily="34" charset="0"/>
                  <a:ea typeface="에스코어 드림 4 Regular" panose="020B0503030302020204" pitchFamily="34" charset="-127"/>
                </a:rPr>
                <a:t>▼</a:t>
              </a:r>
              <a:endParaRPr lang="ko-KR" altLang="en-US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146" name="직사각형 145">
              <a:extLst>
                <a:ext uri="{FF2B5EF4-FFF2-40B4-BE49-F238E27FC236}">
                  <a16:creationId xmlns:a16="http://schemas.microsoft.com/office/drawing/2014/main" id="{BCD0748E-7F35-4037-A056-9880AAE6779C}"/>
                </a:ext>
              </a:extLst>
            </p:cNvPr>
            <p:cNvSpPr/>
            <p:nvPr/>
          </p:nvSpPr>
          <p:spPr>
            <a:xfrm rot="10800000">
              <a:off x="1126648" y="5432829"/>
              <a:ext cx="576064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tx1"/>
                  </a:solidFill>
                  <a:latin typeface="Abadi" panose="020B0604020104020204" pitchFamily="34" charset="0"/>
                  <a:ea typeface="에스코어 드림 4 Regular" panose="020B0503030302020204" pitchFamily="34" charset="-127"/>
                </a:rPr>
                <a:t>▼</a:t>
              </a:r>
              <a:endParaRPr lang="ko-KR" altLang="en-US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147" name="직사각형 146">
              <a:extLst>
                <a:ext uri="{FF2B5EF4-FFF2-40B4-BE49-F238E27FC236}">
                  <a16:creationId xmlns:a16="http://schemas.microsoft.com/office/drawing/2014/main" id="{01F82A07-B5E6-488D-A8C7-6DEAEF4FCC27}"/>
                </a:ext>
              </a:extLst>
            </p:cNvPr>
            <p:cNvSpPr/>
            <p:nvPr/>
          </p:nvSpPr>
          <p:spPr>
            <a:xfrm>
              <a:off x="4733740" y="5398997"/>
              <a:ext cx="576064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tx1"/>
                  </a:solidFill>
                  <a:latin typeface="Abadi" panose="020B0604020104020204" pitchFamily="34" charset="0"/>
                  <a:ea typeface="에스코어 드림 4 Regular" panose="020B0503030302020204" pitchFamily="34" charset="-127"/>
                </a:rPr>
                <a:t>▼</a:t>
              </a:r>
              <a:endParaRPr lang="ko-KR" altLang="en-US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168" name="직사각형 167">
              <a:extLst>
                <a:ext uri="{FF2B5EF4-FFF2-40B4-BE49-F238E27FC236}">
                  <a16:creationId xmlns:a16="http://schemas.microsoft.com/office/drawing/2014/main" id="{94A82B8C-46DA-426B-88BA-0D58CFF2A0D4}"/>
                </a:ext>
              </a:extLst>
            </p:cNvPr>
            <p:cNvSpPr/>
            <p:nvPr/>
          </p:nvSpPr>
          <p:spPr>
            <a:xfrm>
              <a:off x="2840170" y="5398997"/>
              <a:ext cx="576064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tx1"/>
                  </a:solidFill>
                  <a:latin typeface="Abadi" panose="020B0604020104020204" pitchFamily="34" charset="0"/>
                  <a:ea typeface="에스코어 드림 4 Regular" panose="020B0503030302020204" pitchFamily="34" charset="-127"/>
                </a:rPr>
                <a:t>▼</a:t>
              </a:r>
              <a:endParaRPr lang="ko-KR" altLang="en-US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169" name="직사각형 168">
              <a:extLst>
                <a:ext uri="{FF2B5EF4-FFF2-40B4-BE49-F238E27FC236}">
                  <a16:creationId xmlns:a16="http://schemas.microsoft.com/office/drawing/2014/main" id="{B6EFDC1E-C026-490F-BD19-26FE1F62E11A}"/>
                </a:ext>
              </a:extLst>
            </p:cNvPr>
            <p:cNvSpPr/>
            <p:nvPr/>
          </p:nvSpPr>
          <p:spPr>
            <a:xfrm rot="10800000">
              <a:off x="3092259" y="5432829"/>
              <a:ext cx="576064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tx1"/>
                  </a:solidFill>
                  <a:latin typeface="Abadi" panose="020B0604020104020204" pitchFamily="34" charset="0"/>
                  <a:ea typeface="에스코어 드림 4 Regular" panose="020B0503030302020204" pitchFamily="34" charset="-127"/>
                </a:rPr>
                <a:t>▼</a:t>
              </a:r>
              <a:endParaRPr lang="ko-KR" altLang="en-US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170" name="직사각형 169">
              <a:extLst>
                <a:ext uri="{FF2B5EF4-FFF2-40B4-BE49-F238E27FC236}">
                  <a16:creationId xmlns:a16="http://schemas.microsoft.com/office/drawing/2014/main" id="{902EB2A3-C34B-41F4-B2BB-D46D36447702}"/>
                </a:ext>
              </a:extLst>
            </p:cNvPr>
            <p:cNvSpPr/>
            <p:nvPr/>
          </p:nvSpPr>
          <p:spPr>
            <a:xfrm rot="16200000">
              <a:off x="1918307" y="5110964"/>
              <a:ext cx="576064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tx1"/>
                  </a:solidFill>
                  <a:latin typeface="Abadi" panose="020B0604020104020204" pitchFamily="34" charset="0"/>
                  <a:ea typeface="에스코어 드림 4 Regular" panose="020B0503030302020204" pitchFamily="34" charset="-127"/>
                </a:rPr>
                <a:t>▼</a:t>
              </a:r>
              <a:endParaRPr lang="ko-KR" altLang="en-US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171" name="직사각형 170">
              <a:extLst>
                <a:ext uri="{FF2B5EF4-FFF2-40B4-BE49-F238E27FC236}">
                  <a16:creationId xmlns:a16="http://schemas.microsoft.com/office/drawing/2014/main" id="{65A7B530-0F0F-4D08-BD85-D966874F3F7B}"/>
                </a:ext>
              </a:extLst>
            </p:cNvPr>
            <p:cNvSpPr/>
            <p:nvPr/>
          </p:nvSpPr>
          <p:spPr>
            <a:xfrm rot="16200000">
              <a:off x="3780391" y="5110965"/>
              <a:ext cx="576064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tx1"/>
                  </a:solidFill>
                  <a:latin typeface="Abadi" panose="020B0604020104020204" pitchFamily="34" charset="0"/>
                  <a:ea typeface="에스코어 드림 4 Regular" panose="020B0503030302020204" pitchFamily="34" charset="-127"/>
                </a:rPr>
                <a:t>▼</a:t>
              </a:r>
              <a:endParaRPr lang="ko-KR" altLang="en-US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568077D-7714-425C-A671-ED4D0648A8D8}"/>
              </a:ext>
            </a:extLst>
          </p:cNvPr>
          <p:cNvGrpSpPr/>
          <p:nvPr/>
        </p:nvGrpSpPr>
        <p:grpSpPr>
          <a:xfrm>
            <a:off x="4943872" y="2212079"/>
            <a:ext cx="1130099" cy="1105555"/>
            <a:chOff x="4943872" y="2212079"/>
            <a:chExt cx="1130099" cy="1105555"/>
          </a:xfrm>
        </p:grpSpPr>
        <p:pic>
          <p:nvPicPr>
            <p:cNvPr id="174" name="Picture 20" descr="Gpu - 무료 컴퓨터개 아이콘">
              <a:extLst>
                <a:ext uri="{FF2B5EF4-FFF2-40B4-BE49-F238E27FC236}">
                  <a16:creationId xmlns:a16="http://schemas.microsoft.com/office/drawing/2014/main" id="{DEE32424-EA58-44B5-8119-0F0D33BF1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872" y="2212079"/>
              <a:ext cx="1074670" cy="396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4" name="Picture 2" descr="Amazon.com: Mellanox Infiniscale Iv Is5022 Infiniband Switch . 40 Gbps . 8  Fiber Channel Ports . Manageable . Rack. Mountable &quot;Product Type: San  Devices/San Switches&quot; : Electronics">
              <a:extLst>
                <a:ext uri="{FF2B5EF4-FFF2-40B4-BE49-F238E27FC236}">
                  <a16:creationId xmlns:a16="http://schemas.microsoft.com/office/drawing/2014/main" id="{CC353548-5702-4310-8425-6401B24DE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0140" y="2654063"/>
              <a:ext cx="1113831" cy="36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InfiniBand Mellanox Technologies Network switch Computer network Network  Cards &amp; Adapters, others, blue, computer Network, text png | PNGWing">
              <a:extLst>
                <a:ext uri="{FF2B5EF4-FFF2-40B4-BE49-F238E27FC236}">
                  <a16:creationId xmlns:a16="http://schemas.microsoft.com/office/drawing/2014/main" id="{7FC65166-E0AE-4BA1-B9F8-E518D3670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>
                          <a14:foregroundMark x1="24022" y1="61639" x2="24022" y2="61639"/>
                          <a14:foregroundMark x1="33370" y1="63607" x2="33370" y2="63607"/>
                          <a14:foregroundMark x1="41304" y1="63607" x2="41304" y2="63607"/>
                          <a14:foregroundMark x1="49565" y1="63607" x2="49565" y2="63607"/>
                          <a14:foregroundMark x1="56957" y1="62951" x2="56957" y2="62951"/>
                          <a14:foregroundMark x1="68370" y1="65902" x2="68370" y2="65902"/>
                          <a14:foregroundMark x1="75543" y1="63115" x2="75543" y2="63115"/>
                          <a14:foregroundMark x1="19239" y1="72459" x2="19239" y2="72459"/>
                          <a14:foregroundMark x1="24022" y1="71803" x2="24022" y2="71803"/>
                          <a14:foregroundMark x1="28696" y1="72295" x2="28696" y2="72295"/>
                          <a14:foregroundMark x1="33587" y1="73770" x2="33587" y2="73770"/>
                          <a14:foregroundMark x1="39891" y1="74098" x2="39891" y2="74098"/>
                          <a14:foregroundMark x1="46413" y1="74262" x2="46413" y2="74262"/>
                          <a14:foregroundMark x1="54022" y1="76230" x2="54022" y2="76230"/>
                          <a14:foregroundMark x1="58152" y1="76066" x2="58152" y2="76066"/>
                          <a14:foregroundMark x1="63478" y1="75410" x2="63478" y2="75410"/>
                          <a14:foregroundMark x1="68804" y1="74918" x2="68804" y2="74918"/>
                          <a14:foregroundMark x1="72283" y1="75410" x2="72283" y2="75410"/>
                          <a14:foregroundMark x1="78696" y1="73770" x2="78696" y2="7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269" y="2641559"/>
              <a:ext cx="1019654" cy="676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모서리가 둥근 직사각형 474">
            <a:extLst>
              <a:ext uri="{FF2B5EF4-FFF2-40B4-BE49-F238E27FC236}">
                <a16:creationId xmlns:a16="http://schemas.microsoft.com/office/drawing/2014/main" id="{D4DF3103-6B4E-42A5-811E-96496A8A2C93}"/>
              </a:ext>
            </a:extLst>
          </p:cNvPr>
          <p:cNvSpPr/>
          <p:nvPr/>
        </p:nvSpPr>
        <p:spPr>
          <a:xfrm>
            <a:off x="269036" y="1212882"/>
            <a:ext cx="10723508" cy="349009"/>
          </a:xfrm>
          <a:prstGeom prst="roundRect">
            <a:avLst>
              <a:gd name="adj" fmla="val 50000"/>
            </a:avLst>
          </a:prstGeom>
          <a:solidFill>
            <a:srgbClr val="0047B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1" algn="ctr" defTabSz="228600" fontAlgn="ctr">
              <a:buClr>
                <a:sysClr val="windowText" lastClr="000000"/>
              </a:buClr>
              <a:tabLst>
                <a:tab pos="2965343" algn="l"/>
              </a:tabLst>
              <a:defRPr/>
            </a:pPr>
            <a:r>
              <a:rPr lang="en-US" altLang="ko-KR" sz="1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Complications : </a:t>
            </a:r>
            <a:r>
              <a:rPr lang="en-US" altLang="ko-KR" sz="1400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complexity of the technology stack, evolving business requirements, scalability, security and operational issues. </a:t>
            </a:r>
            <a:endParaRPr lang="ko-KR" altLang="en-US" sz="1400" spc="-25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95000"/>
                </a:schemeClr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  <a:sym typeface="Monotype Sorts" pitchFamily="2" charset="2"/>
            </a:endParaRPr>
          </a:p>
        </p:txBody>
      </p: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17C1B538-4873-4054-A26F-493DD665DC2B}"/>
              </a:ext>
            </a:extLst>
          </p:cNvPr>
          <p:cNvGrpSpPr/>
          <p:nvPr/>
        </p:nvGrpSpPr>
        <p:grpSpPr>
          <a:xfrm>
            <a:off x="391735" y="1712659"/>
            <a:ext cx="1544578" cy="455481"/>
            <a:chOff x="-2612585" y="2001479"/>
            <a:chExt cx="2180459" cy="559892"/>
          </a:xfrm>
        </p:grpSpPr>
        <p:sp>
          <p:nvSpPr>
            <p:cNvPr id="65" name="직사각형 311">
              <a:extLst>
                <a:ext uri="{FF2B5EF4-FFF2-40B4-BE49-F238E27FC236}">
                  <a16:creationId xmlns:a16="http://schemas.microsoft.com/office/drawing/2014/main" id="{F19D2A11-6779-43A2-84C8-BD87CF8FE164}"/>
                </a:ext>
              </a:extLst>
            </p:cNvPr>
            <p:cNvSpPr/>
            <p:nvPr/>
          </p:nvSpPr>
          <p:spPr>
            <a:xfrm>
              <a:off x="-2612585" y="2001479"/>
              <a:ext cx="2176413" cy="55989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12700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 defTabSz="367455" fontAlgn="ctr">
                <a:defRPr/>
              </a:pPr>
              <a:endParaRPr lang="ko-KR" altLang="en-US" sz="1270" spc="-45" dirty="0">
                <a:gradFill>
                  <a:gsLst>
                    <a:gs pos="40667">
                      <a:prstClr val="black"/>
                    </a:gs>
                    <a:gs pos="25000">
                      <a:prstClr val="black"/>
                    </a:gs>
                  </a:gsLst>
                  <a:lin ang="0" scaled="1"/>
                </a:gra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itchFamily="34" charset="0"/>
              </a:endParaRPr>
            </a:p>
          </p:txBody>
        </p:sp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0FF812A8-8BA3-4543-A60F-88825B5EA5C3}"/>
                </a:ext>
              </a:extLst>
            </p:cNvPr>
            <p:cNvSpPr/>
            <p:nvPr/>
          </p:nvSpPr>
          <p:spPr>
            <a:xfrm>
              <a:off x="-2578658" y="2054428"/>
              <a:ext cx="2146532" cy="453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>
              <a:spAutoFit/>
            </a:bodyPr>
            <a:lstStyle/>
            <a:p>
              <a:pPr algn="ctr" defTabSz="367455" fontAlgn="ctr">
                <a:buClr>
                  <a:srgbClr val="FFA401"/>
                </a:buClr>
                <a:buSzPct val="130000"/>
                <a:defRPr/>
              </a:pPr>
              <a:r>
                <a:rPr lang="en-US" altLang="ko-KR" sz="1200" b="1" spc="-40" dirty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Physical </a:t>
              </a:r>
            </a:p>
            <a:p>
              <a:pPr algn="ctr" defTabSz="367455" fontAlgn="ctr">
                <a:buClr>
                  <a:srgbClr val="FFA401"/>
                </a:buClr>
                <a:buSzPct val="130000"/>
                <a:defRPr/>
              </a:pPr>
              <a:r>
                <a:rPr lang="en-US" altLang="ko-KR" sz="1200" b="1" spc="-40" dirty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environment change </a:t>
              </a:r>
              <a:endParaRPr lang="en-US" altLang="ko-KR" sz="1100" b="1" spc="-4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0CC8ADDF-2DF8-4F5F-81B0-85222A0767CB}"/>
              </a:ext>
            </a:extLst>
          </p:cNvPr>
          <p:cNvGrpSpPr/>
          <p:nvPr/>
        </p:nvGrpSpPr>
        <p:grpSpPr>
          <a:xfrm>
            <a:off x="6334454" y="1718597"/>
            <a:ext cx="1544578" cy="443602"/>
            <a:chOff x="-2612585" y="2001479"/>
            <a:chExt cx="2180459" cy="559892"/>
          </a:xfrm>
        </p:grpSpPr>
        <p:sp>
          <p:nvSpPr>
            <p:cNvPr id="72" name="직사각형 311">
              <a:extLst>
                <a:ext uri="{FF2B5EF4-FFF2-40B4-BE49-F238E27FC236}">
                  <a16:creationId xmlns:a16="http://schemas.microsoft.com/office/drawing/2014/main" id="{773AE5F5-13AB-4169-AF3C-5DE05DC78763}"/>
                </a:ext>
              </a:extLst>
            </p:cNvPr>
            <p:cNvSpPr/>
            <p:nvPr/>
          </p:nvSpPr>
          <p:spPr>
            <a:xfrm>
              <a:off x="-2612585" y="2001479"/>
              <a:ext cx="2176413" cy="55989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12700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 defTabSz="367455" fontAlgn="ctr">
                <a:defRPr/>
              </a:pPr>
              <a:endParaRPr lang="ko-KR" altLang="en-US" sz="1270" spc="-45" dirty="0">
                <a:gradFill>
                  <a:gsLst>
                    <a:gs pos="40667">
                      <a:prstClr val="black"/>
                    </a:gs>
                    <a:gs pos="25000">
                      <a:prstClr val="black"/>
                    </a:gs>
                  </a:gsLst>
                  <a:lin ang="0" scaled="1"/>
                </a:gra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itchFamily="34" charset="0"/>
              </a:endParaRPr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DECAF042-4E67-49B4-80E1-27F30321613E}"/>
                </a:ext>
              </a:extLst>
            </p:cNvPr>
            <p:cNvSpPr/>
            <p:nvPr/>
          </p:nvSpPr>
          <p:spPr>
            <a:xfrm>
              <a:off x="-2578658" y="2048349"/>
              <a:ext cx="2146532" cy="4661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>
              <a:spAutoFit/>
            </a:bodyPr>
            <a:lstStyle/>
            <a:p>
              <a:pPr algn="ctr" defTabSz="367455" fontAlgn="ctr">
                <a:buClr>
                  <a:srgbClr val="FFA401"/>
                </a:buClr>
                <a:buSzPct val="130000"/>
                <a:defRPr/>
              </a:pPr>
              <a:r>
                <a:rPr lang="en-US" altLang="ko-KR" sz="1200" b="1" spc="-40" dirty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Logical</a:t>
              </a:r>
            </a:p>
            <a:p>
              <a:pPr algn="ctr" defTabSz="367455" fontAlgn="ctr">
                <a:buClr>
                  <a:srgbClr val="FFA401"/>
                </a:buClr>
                <a:buSzPct val="130000"/>
                <a:defRPr/>
              </a:pPr>
              <a:r>
                <a:rPr lang="en-US" altLang="ko-KR" sz="1200" b="1" spc="-40" dirty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Arial" panose="020B0604020202020204" pitchFamily="34" charset="0"/>
                </a:rPr>
                <a:t>environment change </a:t>
              </a:r>
              <a:endParaRPr lang="en-US" altLang="ko-KR" sz="1100" b="1" spc="-4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72646D3A-C38C-56CE-4D7F-396CAB5D30A3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120166-CA48-6007-5C6D-CCBD2D6E0974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Environment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10009E-BE16-D819-3D71-426FCB7E3878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Ⅰ</a:t>
              </a: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4AFD5F32-C5FD-50EF-AF0F-FE2698B26A11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161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2B4370-192A-4EB9-B1F5-920C724B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Monitoring and Visibility for IT Manager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5CFFF283-C32B-4EE2-81A8-2E8509541658}"/>
              </a:ext>
            </a:extLst>
          </p:cNvPr>
          <p:cNvGrpSpPr/>
          <p:nvPr/>
        </p:nvGrpSpPr>
        <p:grpSpPr>
          <a:xfrm>
            <a:off x="454423" y="1949125"/>
            <a:ext cx="8341877" cy="4517974"/>
            <a:chOff x="2265908" y="2037314"/>
            <a:chExt cx="8933130" cy="4751000"/>
          </a:xfrm>
        </p:grpSpPr>
        <p:sp>
          <p:nvSpPr>
            <p:cNvPr id="103" name="object 33">
              <a:extLst>
                <a:ext uri="{FF2B5EF4-FFF2-40B4-BE49-F238E27FC236}">
                  <a16:creationId xmlns:a16="http://schemas.microsoft.com/office/drawing/2014/main" id="{1AE35509-381E-4976-B175-F4389A3BEA52}"/>
                </a:ext>
              </a:extLst>
            </p:cNvPr>
            <p:cNvSpPr/>
            <p:nvPr/>
          </p:nvSpPr>
          <p:spPr>
            <a:xfrm rot="10647767">
              <a:off x="9402755" y="4286274"/>
              <a:ext cx="1796283" cy="1111488"/>
            </a:xfrm>
            <a:custGeom>
              <a:avLst/>
              <a:gdLst/>
              <a:ahLst/>
              <a:cxnLst/>
              <a:rect l="l" t="t" r="r" b="b"/>
              <a:pathLst>
                <a:path w="2505075" h="1480820">
                  <a:moveTo>
                    <a:pt x="1076434" y="0"/>
                  </a:moveTo>
                  <a:lnTo>
                    <a:pt x="1026220" y="677"/>
                  </a:lnTo>
                  <a:lnTo>
                    <a:pt x="976017" y="2789"/>
                  </a:lnTo>
                  <a:lnTo>
                    <a:pt x="925910" y="6343"/>
                  </a:lnTo>
                  <a:lnTo>
                    <a:pt x="875986" y="11347"/>
                  </a:lnTo>
                  <a:lnTo>
                    <a:pt x="826330" y="17812"/>
                  </a:lnTo>
                  <a:lnTo>
                    <a:pt x="777029" y="25745"/>
                  </a:lnTo>
                  <a:lnTo>
                    <a:pt x="728169" y="35155"/>
                  </a:lnTo>
                  <a:lnTo>
                    <a:pt x="679835" y="46052"/>
                  </a:lnTo>
                  <a:lnTo>
                    <a:pt x="632114" y="58442"/>
                  </a:lnTo>
                  <a:lnTo>
                    <a:pt x="585092" y="72336"/>
                  </a:lnTo>
                  <a:lnTo>
                    <a:pt x="538854" y="87742"/>
                  </a:lnTo>
                  <a:lnTo>
                    <a:pt x="493488" y="104668"/>
                  </a:lnTo>
                  <a:lnTo>
                    <a:pt x="449078" y="123124"/>
                  </a:lnTo>
                  <a:lnTo>
                    <a:pt x="398763" y="146513"/>
                  </a:lnTo>
                  <a:lnTo>
                    <a:pt x="351320" y="171340"/>
                  </a:lnTo>
                  <a:lnTo>
                    <a:pt x="306771" y="197517"/>
                  </a:lnTo>
                  <a:lnTo>
                    <a:pt x="265140" y="224960"/>
                  </a:lnTo>
                  <a:lnTo>
                    <a:pt x="226449" y="253582"/>
                  </a:lnTo>
                  <a:lnTo>
                    <a:pt x="190723" y="283298"/>
                  </a:lnTo>
                  <a:lnTo>
                    <a:pt x="157984" y="314020"/>
                  </a:lnTo>
                  <a:lnTo>
                    <a:pt x="128256" y="345665"/>
                  </a:lnTo>
                  <a:lnTo>
                    <a:pt x="101561" y="378144"/>
                  </a:lnTo>
                  <a:lnTo>
                    <a:pt x="77923" y="411373"/>
                  </a:lnTo>
                  <a:lnTo>
                    <a:pt x="57365" y="445266"/>
                  </a:lnTo>
                  <a:lnTo>
                    <a:pt x="39911" y="479736"/>
                  </a:lnTo>
                  <a:lnTo>
                    <a:pt x="14404" y="550066"/>
                  </a:lnTo>
                  <a:lnTo>
                    <a:pt x="1590" y="621675"/>
                  </a:lnTo>
                  <a:lnTo>
                    <a:pt x="0" y="657744"/>
                  </a:lnTo>
                  <a:lnTo>
                    <a:pt x="1652" y="693875"/>
                  </a:lnTo>
                  <a:lnTo>
                    <a:pt x="14777" y="765979"/>
                  </a:lnTo>
                  <a:lnTo>
                    <a:pt x="41151" y="837299"/>
                  </a:lnTo>
                  <a:lnTo>
                    <a:pt x="59364" y="872451"/>
                  </a:lnTo>
                  <a:lnTo>
                    <a:pt x="80958" y="907148"/>
                  </a:lnTo>
                  <a:lnTo>
                    <a:pt x="105958" y="941306"/>
                  </a:lnTo>
                  <a:lnTo>
                    <a:pt x="134386" y="974839"/>
                  </a:lnTo>
                  <a:lnTo>
                    <a:pt x="166265" y="1007659"/>
                  </a:lnTo>
                  <a:lnTo>
                    <a:pt x="201618" y="1039683"/>
                  </a:lnTo>
                  <a:lnTo>
                    <a:pt x="233979" y="1065853"/>
                  </a:lnTo>
                  <a:lnTo>
                    <a:pt x="268050" y="1090763"/>
                  </a:lnTo>
                  <a:lnTo>
                    <a:pt x="303744" y="1114405"/>
                  </a:lnTo>
                  <a:lnTo>
                    <a:pt x="340977" y="1136769"/>
                  </a:lnTo>
                  <a:lnTo>
                    <a:pt x="379660" y="1157848"/>
                  </a:lnTo>
                  <a:lnTo>
                    <a:pt x="419710" y="1177632"/>
                  </a:lnTo>
                  <a:lnTo>
                    <a:pt x="461039" y="1196113"/>
                  </a:lnTo>
                  <a:lnTo>
                    <a:pt x="503562" y="1213281"/>
                  </a:lnTo>
                  <a:lnTo>
                    <a:pt x="547193" y="1229129"/>
                  </a:lnTo>
                  <a:lnTo>
                    <a:pt x="591845" y="1243648"/>
                  </a:lnTo>
                  <a:lnTo>
                    <a:pt x="637433" y="1256829"/>
                  </a:lnTo>
                  <a:lnTo>
                    <a:pt x="683870" y="1268663"/>
                  </a:lnTo>
                  <a:lnTo>
                    <a:pt x="731072" y="1279142"/>
                  </a:lnTo>
                  <a:lnTo>
                    <a:pt x="778951" y="1288256"/>
                  </a:lnTo>
                  <a:lnTo>
                    <a:pt x="827421" y="1295998"/>
                  </a:lnTo>
                  <a:lnTo>
                    <a:pt x="876398" y="1302358"/>
                  </a:lnTo>
                  <a:lnTo>
                    <a:pt x="925794" y="1307328"/>
                  </a:lnTo>
                  <a:lnTo>
                    <a:pt x="975523" y="1310899"/>
                  </a:lnTo>
                  <a:lnTo>
                    <a:pt x="1025500" y="1313063"/>
                  </a:lnTo>
                  <a:lnTo>
                    <a:pt x="1075639" y="1313810"/>
                  </a:lnTo>
                  <a:lnTo>
                    <a:pt x="1125854" y="1313132"/>
                  </a:lnTo>
                  <a:lnTo>
                    <a:pt x="1176058" y="1311020"/>
                  </a:lnTo>
                  <a:lnTo>
                    <a:pt x="1226166" y="1307467"/>
                  </a:lnTo>
                  <a:lnTo>
                    <a:pt x="1276092" y="1302462"/>
                  </a:lnTo>
                  <a:lnTo>
                    <a:pt x="1325749" y="1295997"/>
                  </a:lnTo>
                  <a:lnTo>
                    <a:pt x="1375052" y="1288064"/>
                  </a:lnTo>
                  <a:lnTo>
                    <a:pt x="1423914" y="1278654"/>
                  </a:lnTo>
                  <a:lnTo>
                    <a:pt x="1472250" y="1267758"/>
                  </a:lnTo>
                  <a:lnTo>
                    <a:pt x="1519974" y="1255367"/>
                  </a:lnTo>
                  <a:lnTo>
                    <a:pt x="1566999" y="1241473"/>
                  </a:lnTo>
                  <a:lnTo>
                    <a:pt x="1613240" y="1226068"/>
                  </a:lnTo>
                  <a:lnTo>
                    <a:pt x="1658611" y="1209141"/>
                  </a:lnTo>
                  <a:lnTo>
                    <a:pt x="1703025" y="1190686"/>
                  </a:lnTo>
                  <a:lnTo>
                    <a:pt x="2504903" y="1480627"/>
                  </a:lnTo>
                  <a:lnTo>
                    <a:pt x="1984838" y="1008441"/>
                  </a:lnTo>
                  <a:lnTo>
                    <a:pt x="2019851" y="972213"/>
                  </a:lnTo>
                  <a:lnTo>
                    <a:pt x="2050739" y="935037"/>
                  </a:lnTo>
                  <a:lnTo>
                    <a:pt x="2077508" y="897033"/>
                  </a:lnTo>
                  <a:lnTo>
                    <a:pt x="2100163" y="858320"/>
                  </a:lnTo>
                  <a:lnTo>
                    <a:pt x="2118712" y="819018"/>
                  </a:lnTo>
                  <a:lnTo>
                    <a:pt x="2133159" y="779248"/>
                  </a:lnTo>
                  <a:lnTo>
                    <a:pt x="2143510" y="739129"/>
                  </a:lnTo>
                  <a:lnTo>
                    <a:pt x="2149772" y="698782"/>
                  </a:lnTo>
                  <a:lnTo>
                    <a:pt x="2151950" y="658325"/>
                  </a:lnTo>
                  <a:lnTo>
                    <a:pt x="2150050" y="617878"/>
                  </a:lnTo>
                  <a:lnTo>
                    <a:pt x="2144079" y="577563"/>
                  </a:lnTo>
                  <a:lnTo>
                    <a:pt x="2134041" y="537498"/>
                  </a:lnTo>
                  <a:lnTo>
                    <a:pt x="2119943" y="497803"/>
                  </a:lnTo>
                  <a:lnTo>
                    <a:pt x="2101791" y="458599"/>
                  </a:lnTo>
                  <a:lnTo>
                    <a:pt x="2079590" y="420005"/>
                  </a:lnTo>
                  <a:lnTo>
                    <a:pt x="2053347" y="382141"/>
                  </a:lnTo>
                  <a:lnTo>
                    <a:pt x="2023067" y="345126"/>
                  </a:lnTo>
                  <a:lnTo>
                    <a:pt x="1988756" y="309082"/>
                  </a:lnTo>
                  <a:lnTo>
                    <a:pt x="1950421" y="274127"/>
                  </a:lnTo>
                  <a:lnTo>
                    <a:pt x="1918064" y="247957"/>
                  </a:lnTo>
                  <a:lnTo>
                    <a:pt x="1883997" y="223046"/>
                  </a:lnTo>
                  <a:lnTo>
                    <a:pt x="1848306" y="199405"/>
                  </a:lnTo>
                  <a:lnTo>
                    <a:pt x="1811077" y="177040"/>
                  </a:lnTo>
                  <a:lnTo>
                    <a:pt x="1772396" y="155962"/>
                  </a:lnTo>
                  <a:lnTo>
                    <a:pt x="1732349" y="136178"/>
                  </a:lnTo>
                  <a:lnTo>
                    <a:pt x="1691022" y="117697"/>
                  </a:lnTo>
                  <a:lnTo>
                    <a:pt x="1648501" y="100528"/>
                  </a:lnTo>
                  <a:lnTo>
                    <a:pt x="1604872" y="84680"/>
                  </a:lnTo>
                  <a:lnTo>
                    <a:pt x="1560221" y="70161"/>
                  </a:lnTo>
                  <a:lnTo>
                    <a:pt x="1514634" y="56980"/>
                  </a:lnTo>
                  <a:lnTo>
                    <a:pt x="1468197" y="45146"/>
                  </a:lnTo>
                  <a:lnTo>
                    <a:pt x="1420997" y="34667"/>
                  </a:lnTo>
                  <a:lnTo>
                    <a:pt x="1373119" y="25553"/>
                  </a:lnTo>
                  <a:lnTo>
                    <a:pt x="1324649" y="17811"/>
                  </a:lnTo>
                  <a:lnTo>
                    <a:pt x="1275673" y="11451"/>
                  </a:lnTo>
                  <a:lnTo>
                    <a:pt x="1226278" y="6481"/>
                  </a:lnTo>
                  <a:lnTo>
                    <a:pt x="1176549" y="2910"/>
                  </a:lnTo>
                  <a:lnTo>
                    <a:pt x="1126572" y="747"/>
                  </a:lnTo>
                  <a:lnTo>
                    <a:pt x="1076434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400" dirty="0">
                <a:latin typeface="에스코어 드림 4 Regular" panose="020B0503030302020204" pitchFamily="34" charset="-127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EE73DE4D-4674-4332-B482-182F34FBDBFC}"/>
                </a:ext>
              </a:extLst>
            </p:cNvPr>
            <p:cNvGrpSpPr/>
            <p:nvPr/>
          </p:nvGrpSpPr>
          <p:grpSpPr>
            <a:xfrm>
              <a:off x="2265908" y="2037314"/>
              <a:ext cx="8775596" cy="4751000"/>
              <a:chOff x="2265908" y="2037314"/>
              <a:chExt cx="8775596" cy="4751000"/>
            </a:xfrm>
          </p:grpSpPr>
          <p:grpSp>
            <p:nvGrpSpPr>
              <p:cNvPr id="69" name="object 5">
                <a:extLst>
                  <a:ext uri="{FF2B5EF4-FFF2-40B4-BE49-F238E27FC236}">
                    <a16:creationId xmlns:a16="http://schemas.microsoft.com/office/drawing/2014/main" id="{48C9C82E-3F3E-4F63-81C4-8C288D38763C}"/>
                  </a:ext>
                </a:extLst>
              </p:cNvPr>
              <p:cNvGrpSpPr/>
              <p:nvPr/>
            </p:nvGrpSpPr>
            <p:grpSpPr>
              <a:xfrm>
                <a:off x="2265908" y="2235230"/>
                <a:ext cx="8519654" cy="2342395"/>
                <a:chOff x="3811793" y="1559298"/>
                <a:chExt cx="8519654" cy="2342395"/>
              </a:xfrm>
            </p:grpSpPr>
            <p:sp>
              <p:nvSpPr>
                <p:cNvPr id="70" name="object 6">
                  <a:extLst>
                    <a:ext uri="{FF2B5EF4-FFF2-40B4-BE49-F238E27FC236}">
                      <a16:creationId xmlns:a16="http://schemas.microsoft.com/office/drawing/2014/main" id="{0051E18F-F8ED-4B63-803C-21379E411E26}"/>
                    </a:ext>
                  </a:extLst>
                </p:cNvPr>
                <p:cNvSpPr/>
                <p:nvPr/>
              </p:nvSpPr>
              <p:spPr>
                <a:xfrm>
                  <a:off x="4868672" y="2647531"/>
                  <a:ext cx="1410335" cy="255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335" h="255269">
                      <a:moveTo>
                        <a:pt x="1007472" y="0"/>
                      </a:moveTo>
                      <a:lnTo>
                        <a:pt x="963187" y="641"/>
                      </a:lnTo>
                      <a:lnTo>
                        <a:pt x="917454" y="2764"/>
                      </a:lnTo>
                      <a:lnTo>
                        <a:pt x="870356" y="6358"/>
                      </a:lnTo>
                      <a:lnTo>
                        <a:pt x="821979" y="11412"/>
                      </a:lnTo>
                      <a:lnTo>
                        <a:pt x="772407" y="17915"/>
                      </a:lnTo>
                      <a:lnTo>
                        <a:pt x="721723" y="25856"/>
                      </a:lnTo>
                      <a:lnTo>
                        <a:pt x="670012" y="35223"/>
                      </a:lnTo>
                      <a:lnTo>
                        <a:pt x="617358" y="46007"/>
                      </a:lnTo>
                      <a:lnTo>
                        <a:pt x="563845" y="58195"/>
                      </a:lnTo>
                      <a:lnTo>
                        <a:pt x="509558" y="71777"/>
                      </a:lnTo>
                      <a:lnTo>
                        <a:pt x="454580" y="86742"/>
                      </a:lnTo>
                      <a:lnTo>
                        <a:pt x="398996" y="103079"/>
                      </a:lnTo>
                      <a:lnTo>
                        <a:pt x="342889" y="120777"/>
                      </a:lnTo>
                      <a:lnTo>
                        <a:pt x="286345" y="139824"/>
                      </a:lnTo>
                      <a:lnTo>
                        <a:pt x="229447" y="160211"/>
                      </a:lnTo>
                      <a:lnTo>
                        <a:pt x="172279" y="181925"/>
                      </a:lnTo>
                      <a:lnTo>
                        <a:pt x="114926" y="204957"/>
                      </a:lnTo>
                      <a:lnTo>
                        <a:pt x="57471" y="229294"/>
                      </a:lnTo>
                      <a:lnTo>
                        <a:pt x="0" y="254926"/>
                      </a:lnTo>
                      <a:lnTo>
                        <a:pt x="60063" y="230857"/>
                      </a:lnTo>
                      <a:lnTo>
                        <a:pt x="119857" y="208247"/>
                      </a:lnTo>
                      <a:lnTo>
                        <a:pt x="179289" y="187104"/>
                      </a:lnTo>
                      <a:lnTo>
                        <a:pt x="238269" y="167437"/>
                      </a:lnTo>
                      <a:lnTo>
                        <a:pt x="296705" y="149257"/>
                      </a:lnTo>
                      <a:lnTo>
                        <a:pt x="354506" y="132573"/>
                      </a:lnTo>
                      <a:lnTo>
                        <a:pt x="411582" y="117394"/>
                      </a:lnTo>
                      <a:lnTo>
                        <a:pt x="467841" y="103729"/>
                      </a:lnTo>
                      <a:lnTo>
                        <a:pt x="523192" y="91589"/>
                      </a:lnTo>
                      <a:lnTo>
                        <a:pt x="577544" y="80982"/>
                      </a:lnTo>
                      <a:lnTo>
                        <a:pt x="630805" y="71918"/>
                      </a:lnTo>
                      <a:lnTo>
                        <a:pt x="682886" y="64407"/>
                      </a:lnTo>
                      <a:lnTo>
                        <a:pt x="733694" y="58457"/>
                      </a:lnTo>
                      <a:lnTo>
                        <a:pt x="783139" y="54079"/>
                      </a:lnTo>
                      <a:lnTo>
                        <a:pt x="831130" y="51281"/>
                      </a:lnTo>
                      <a:lnTo>
                        <a:pt x="877575" y="50074"/>
                      </a:lnTo>
                      <a:lnTo>
                        <a:pt x="922383" y="50467"/>
                      </a:lnTo>
                      <a:lnTo>
                        <a:pt x="965464" y="52468"/>
                      </a:lnTo>
                      <a:lnTo>
                        <a:pt x="1006725" y="56088"/>
                      </a:lnTo>
                      <a:lnTo>
                        <a:pt x="1046077" y="61337"/>
                      </a:lnTo>
                      <a:lnTo>
                        <a:pt x="1118687" y="76755"/>
                      </a:lnTo>
                      <a:lnTo>
                        <a:pt x="1182564" y="98800"/>
                      </a:lnTo>
                      <a:lnTo>
                        <a:pt x="1236979" y="127545"/>
                      </a:lnTo>
                      <a:lnTo>
                        <a:pt x="1179449" y="152564"/>
                      </a:lnTo>
                      <a:lnTo>
                        <a:pt x="1382140" y="201332"/>
                      </a:lnTo>
                      <a:lnTo>
                        <a:pt x="1409827" y="52488"/>
                      </a:lnTo>
                      <a:lnTo>
                        <a:pt x="1352168" y="77507"/>
                      </a:lnTo>
                      <a:lnTo>
                        <a:pt x="1326993" y="62725"/>
                      </a:lnTo>
                      <a:lnTo>
                        <a:pt x="1269856" y="37925"/>
                      </a:lnTo>
                      <a:lnTo>
                        <a:pt x="1204233" y="19405"/>
                      </a:lnTo>
                      <a:lnTo>
                        <a:pt x="1130799" y="7076"/>
                      </a:lnTo>
                      <a:lnTo>
                        <a:pt x="1091363" y="3206"/>
                      </a:lnTo>
                      <a:lnTo>
                        <a:pt x="1050226" y="851"/>
                      </a:lnTo>
                      <a:lnTo>
                        <a:pt x="1007472" y="0"/>
                      </a:lnTo>
                      <a:close/>
                    </a:path>
                  </a:pathLst>
                </a:custGeom>
                <a:solidFill>
                  <a:srgbClr val="4471C4"/>
                </a:solidFill>
              </p:spPr>
              <p:txBody>
                <a:bodyPr wrap="square" lIns="0" tIns="0" rIns="0" bIns="0" rtlCol="0"/>
                <a:lstStyle/>
                <a:p>
                  <a:endParaRPr sz="1400" dirty="0">
                    <a:latin typeface="에스코어 드림 4 Regular" panose="020B0503030302020204" pitchFamily="34" charset="-127"/>
                  </a:endParaRPr>
                </a:p>
              </p:txBody>
            </p:sp>
            <p:sp>
              <p:nvSpPr>
                <p:cNvPr id="71" name="object 7">
                  <a:extLst>
                    <a:ext uri="{FF2B5EF4-FFF2-40B4-BE49-F238E27FC236}">
                      <a16:creationId xmlns:a16="http://schemas.microsoft.com/office/drawing/2014/main" id="{727232DB-F517-40E1-947C-3248EC556D00}"/>
                    </a:ext>
                  </a:extLst>
                </p:cNvPr>
                <p:cNvSpPr/>
                <p:nvPr/>
              </p:nvSpPr>
              <p:spPr>
                <a:xfrm>
                  <a:off x="3811793" y="2876803"/>
                  <a:ext cx="1114425" cy="1024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425" h="1024889">
                      <a:moveTo>
                        <a:pt x="1114155" y="0"/>
                      </a:moveTo>
                      <a:lnTo>
                        <a:pt x="999093" y="50037"/>
                      </a:lnTo>
                      <a:lnTo>
                        <a:pt x="938506" y="77073"/>
                      </a:lnTo>
                      <a:lnTo>
                        <a:pt x="879231" y="104940"/>
                      </a:lnTo>
                      <a:lnTo>
                        <a:pt x="821328" y="133579"/>
                      </a:lnTo>
                      <a:lnTo>
                        <a:pt x="764859" y="162928"/>
                      </a:lnTo>
                      <a:lnTo>
                        <a:pt x="709888" y="192926"/>
                      </a:lnTo>
                      <a:lnTo>
                        <a:pt x="656474" y="223511"/>
                      </a:lnTo>
                      <a:lnTo>
                        <a:pt x="604680" y="254623"/>
                      </a:lnTo>
                      <a:lnTo>
                        <a:pt x="554568" y="286200"/>
                      </a:lnTo>
                      <a:lnTo>
                        <a:pt x="506199" y="318181"/>
                      </a:lnTo>
                      <a:lnTo>
                        <a:pt x="459635" y="350504"/>
                      </a:lnTo>
                      <a:lnTo>
                        <a:pt x="414938" y="383109"/>
                      </a:lnTo>
                      <a:lnTo>
                        <a:pt x="372169" y="415934"/>
                      </a:lnTo>
                      <a:lnTo>
                        <a:pt x="331391" y="448918"/>
                      </a:lnTo>
                      <a:lnTo>
                        <a:pt x="292665" y="481999"/>
                      </a:lnTo>
                      <a:lnTo>
                        <a:pt x="256052" y="515117"/>
                      </a:lnTo>
                      <a:lnTo>
                        <a:pt x="221615" y="548211"/>
                      </a:lnTo>
                      <a:lnTo>
                        <a:pt x="189416" y="581218"/>
                      </a:lnTo>
                      <a:lnTo>
                        <a:pt x="159515" y="614079"/>
                      </a:lnTo>
                      <a:lnTo>
                        <a:pt x="131975" y="646731"/>
                      </a:lnTo>
                      <a:lnTo>
                        <a:pt x="106858" y="679113"/>
                      </a:lnTo>
                      <a:lnTo>
                        <a:pt x="84224" y="711164"/>
                      </a:lnTo>
                      <a:lnTo>
                        <a:pt x="46658" y="774030"/>
                      </a:lnTo>
                      <a:lnTo>
                        <a:pt x="19769" y="834837"/>
                      </a:lnTo>
                      <a:lnTo>
                        <a:pt x="4051" y="893096"/>
                      </a:lnTo>
                      <a:lnTo>
                        <a:pt x="0" y="948317"/>
                      </a:lnTo>
                      <a:lnTo>
                        <a:pt x="2503" y="974635"/>
                      </a:lnTo>
                      <a:lnTo>
                        <a:pt x="8107" y="1000011"/>
                      </a:lnTo>
                      <a:lnTo>
                        <a:pt x="16875" y="1024382"/>
                      </a:lnTo>
                      <a:lnTo>
                        <a:pt x="131937" y="974344"/>
                      </a:lnTo>
                      <a:lnTo>
                        <a:pt x="123181" y="949973"/>
                      </a:lnTo>
                      <a:lnTo>
                        <a:pt x="117587" y="924597"/>
                      </a:lnTo>
                      <a:lnTo>
                        <a:pt x="115094" y="898279"/>
                      </a:lnTo>
                      <a:lnTo>
                        <a:pt x="115640" y="871079"/>
                      </a:lnTo>
                      <a:lnTo>
                        <a:pt x="119163" y="843058"/>
                      </a:lnTo>
                      <a:lnTo>
                        <a:pt x="134896" y="784799"/>
                      </a:lnTo>
                      <a:lnTo>
                        <a:pt x="161797" y="723992"/>
                      </a:lnTo>
                      <a:lnTo>
                        <a:pt x="199372" y="661126"/>
                      </a:lnTo>
                      <a:lnTo>
                        <a:pt x="222009" y="629075"/>
                      </a:lnTo>
                      <a:lnTo>
                        <a:pt x="247129" y="596693"/>
                      </a:lnTo>
                      <a:lnTo>
                        <a:pt x="274671" y="564041"/>
                      </a:lnTo>
                      <a:lnTo>
                        <a:pt x="304572" y="531180"/>
                      </a:lnTo>
                      <a:lnTo>
                        <a:pt x="336773" y="498173"/>
                      </a:lnTo>
                      <a:lnTo>
                        <a:pt x="371209" y="465079"/>
                      </a:lnTo>
                      <a:lnTo>
                        <a:pt x="407820" y="431961"/>
                      </a:lnTo>
                      <a:lnTo>
                        <a:pt x="446545" y="398880"/>
                      </a:lnTo>
                      <a:lnTo>
                        <a:pt x="487320" y="365896"/>
                      </a:lnTo>
                      <a:lnTo>
                        <a:pt x="530086" y="333071"/>
                      </a:lnTo>
                      <a:lnTo>
                        <a:pt x="574779" y="300466"/>
                      </a:lnTo>
                      <a:lnTo>
                        <a:pt x="621338" y="268143"/>
                      </a:lnTo>
                      <a:lnTo>
                        <a:pt x="669701" y="236162"/>
                      </a:lnTo>
                      <a:lnTo>
                        <a:pt x="719807" y="204585"/>
                      </a:lnTo>
                      <a:lnTo>
                        <a:pt x="771594" y="173473"/>
                      </a:lnTo>
                      <a:lnTo>
                        <a:pt x="825000" y="142888"/>
                      </a:lnTo>
                      <a:lnTo>
                        <a:pt x="879963" y="112890"/>
                      </a:lnTo>
                      <a:lnTo>
                        <a:pt x="936422" y="83541"/>
                      </a:lnTo>
                      <a:lnTo>
                        <a:pt x="994315" y="54902"/>
                      </a:lnTo>
                      <a:lnTo>
                        <a:pt x="1053580" y="27035"/>
                      </a:lnTo>
                      <a:lnTo>
                        <a:pt x="1114155" y="0"/>
                      </a:lnTo>
                      <a:close/>
                    </a:path>
                  </a:pathLst>
                </a:custGeom>
                <a:solidFill>
                  <a:srgbClr val="375C9E"/>
                </a:solidFill>
              </p:spPr>
              <p:txBody>
                <a:bodyPr wrap="square" lIns="0" tIns="0" rIns="0" bIns="0" rtlCol="0"/>
                <a:lstStyle/>
                <a:p>
                  <a:endParaRPr sz="1400" dirty="0">
                    <a:latin typeface="에스코어 드림 4 Regular" panose="020B0503030302020204" pitchFamily="34" charset="-127"/>
                  </a:endParaRPr>
                </a:p>
              </p:txBody>
            </p:sp>
            <p:sp>
              <p:nvSpPr>
                <p:cNvPr id="72" name="object 8">
                  <a:extLst>
                    <a:ext uri="{FF2B5EF4-FFF2-40B4-BE49-F238E27FC236}">
                      <a16:creationId xmlns:a16="http://schemas.microsoft.com/office/drawing/2014/main" id="{5DC8F2FD-3BD0-4E18-AB2B-880B60631B88}"/>
                    </a:ext>
                  </a:extLst>
                </p:cNvPr>
                <p:cNvSpPr/>
                <p:nvPr/>
              </p:nvSpPr>
              <p:spPr>
                <a:xfrm>
                  <a:off x="3811793" y="2647564"/>
                  <a:ext cx="2466975" cy="12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975" h="1254125">
                      <a:moveTo>
                        <a:pt x="1114155" y="229239"/>
                      </a:moveTo>
                      <a:lnTo>
                        <a:pt x="1053580" y="256274"/>
                      </a:lnTo>
                      <a:lnTo>
                        <a:pt x="994315" y="284142"/>
                      </a:lnTo>
                      <a:lnTo>
                        <a:pt x="936422" y="312781"/>
                      </a:lnTo>
                      <a:lnTo>
                        <a:pt x="879963" y="342130"/>
                      </a:lnTo>
                      <a:lnTo>
                        <a:pt x="825000" y="372128"/>
                      </a:lnTo>
                      <a:lnTo>
                        <a:pt x="771594" y="402713"/>
                      </a:lnTo>
                      <a:lnTo>
                        <a:pt x="719807" y="433825"/>
                      </a:lnTo>
                      <a:lnTo>
                        <a:pt x="669701" y="465402"/>
                      </a:lnTo>
                      <a:lnTo>
                        <a:pt x="621338" y="497382"/>
                      </a:lnTo>
                      <a:lnTo>
                        <a:pt x="574779" y="529706"/>
                      </a:lnTo>
                      <a:lnTo>
                        <a:pt x="530086" y="562310"/>
                      </a:lnTo>
                      <a:lnTo>
                        <a:pt x="487320" y="595135"/>
                      </a:lnTo>
                      <a:lnTo>
                        <a:pt x="446545" y="628119"/>
                      </a:lnTo>
                      <a:lnTo>
                        <a:pt x="407820" y="661201"/>
                      </a:lnTo>
                      <a:lnTo>
                        <a:pt x="371209" y="694319"/>
                      </a:lnTo>
                      <a:lnTo>
                        <a:pt x="336773" y="727413"/>
                      </a:lnTo>
                      <a:lnTo>
                        <a:pt x="304572" y="760420"/>
                      </a:lnTo>
                      <a:lnTo>
                        <a:pt x="274671" y="793280"/>
                      </a:lnTo>
                      <a:lnTo>
                        <a:pt x="247129" y="825932"/>
                      </a:lnTo>
                      <a:lnTo>
                        <a:pt x="222009" y="858315"/>
                      </a:lnTo>
                      <a:lnTo>
                        <a:pt x="199372" y="890366"/>
                      </a:lnTo>
                      <a:lnTo>
                        <a:pt x="161797" y="953231"/>
                      </a:lnTo>
                      <a:lnTo>
                        <a:pt x="134896" y="1014039"/>
                      </a:lnTo>
                      <a:lnTo>
                        <a:pt x="119163" y="1072298"/>
                      </a:lnTo>
                      <a:lnTo>
                        <a:pt x="115094" y="1127519"/>
                      </a:lnTo>
                      <a:lnTo>
                        <a:pt x="117587" y="1153837"/>
                      </a:lnTo>
                      <a:lnTo>
                        <a:pt x="123181" y="1179212"/>
                      </a:lnTo>
                      <a:lnTo>
                        <a:pt x="131937" y="1203583"/>
                      </a:lnTo>
                      <a:lnTo>
                        <a:pt x="16875" y="1253621"/>
                      </a:lnTo>
                      <a:lnTo>
                        <a:pt x="8107" y="1229250"/>
                      </a:lnTo>
                      <a:lnTo>
                        <a:pt x="2503" y="1203875"/>
                      </a:lnTo>
                      <a:lnTo>
                        <a:pt x="0" y="1177557"/>
                      </a:lnTo>
                      <a:lnTo>
                        <a:pt x="536" y="1150357"/>
                      </a:lnTo>
                      <a:lnTo>
                        <a:pt x="10483" y="1093555"/>
                      </a:lnTo>
                      <a:lnTo>
                        <a:pt x="31847" y="1033961"/>
                      </a:lnTo>
                      <a:lnTo>
                        <a:pt x="64137" y="972063"/>
                      </a:lnTo>
                      <a:lnTo>
                        <a:pt x="106858" y="908353"/>
                      </a:lnTo>
                      <a:lnTo>
                        <a:pt x="131975" y="875970"/>
                      </a:lnTo>
                      <a:lnTo>
                        <a:pt x="159515" y="843318"/>
                      </a:lnTo>
                      <a:lnTo>
                        <a:pt x="189416" y="810458"/>
                      </a:lnTo>
                      <a:lnTo>
                        <a:pt x="221615" y="777451"/>
                      </a:lnTo>
                      <a:lnTo>
                        <a:pt x="256052" y="744357"/>
                      </a:lnTo>
                      <a:lnTo>
                        <a:pt x="292665" y="711239"/>
                      </a:lnTo>
                      <a:lnTo>
                        <a:pt x="331391" y="678157"/>
                      </a:lnTo>
                      <a:lnTo>
                        <a:pt x="372169" y="645173"/>
                      </a:lnTo>
                      <a:lnTo>
                        <a:pt x="414938" y="612348"/>
                      </a:lnTo>
                      <a:lnTo>
                        <a:pt x="459635" y="579744"/>
                      </a:lnTo>
                      <a:lnTo>
                        <a:pt x="506199" y="547420"/>
                      </a:lnTo>
                      <a:lnTo>
                        <a:pt x="554568" y="515440"/>
                      </a:lnTo>
                      <a:lnTo>
                        <a:pt x="604680" y="483863"/>
                      </a:lnTo>
                      <a:lnTo>
                        <a:pt x="656474" y="452751"/>
                      </a:lnTo>
                      <a:lnTo>
                        <a:pt x="709888" y="422166"/>
                      </a:lnTo>
                      <a:lnTo>
                        <a:pt x="764859" y="392168"/>
                      </a:lnTo>
                      <a:lnTo>
                        <a:pt x="821328" y="362819"/>
                      </a:lnTo>
                      <a:lnTo>
                        <a:pt x="879231" y="334180"/>
                      </a:lnTo>
                      <a:lnTo>
                        <a:pt x="938506" y="306312"/>
                      </a:lnTo>
                      <a:lnTo>
                        <a:pt x="999093" y="279277"/>
                      </a:lnTo>
                      <a:lnTo>
                        <a:pt x="1114155" y="229239"/>
                      </a:lnTo>
                      <a:lnTo>
                        <a:pt x="1174028" y="203927"/>
                      </a:lnTo>
                      <a:lnTo>
                        <a:pt x="1233753" y="180038"/>
                      </a:lnTo>
                      <a:lnTo>
                        <a:pt x="1293238" y="157585"/>
                      </a:lnTo>
                      <a:lnTo>
                        <a:pt x="1352391" y="136577"/>
                      </a:lnTo>
                      <a:lnTo>
                        <a:pt x="1411120" y="117026"/>
                      </a:lnTo>
                      <a:lnTo>
                        <a:pt x="1469332" y="98943"/>
                      </a:lnTo>
                      <a:lnTo>
                        <a:pt x="1526935" y="82338"/>
                      </a:lnTo>
                      <a:lnTo>
                        <a:pt x="1583836" y="67223"/>
                      </a:lnTo>
                      <a:lnTo>
                        <a:pt x="1639945" y="53608"/>
                      </a:lnTo>
                      <a:lnTo>
                        <a:pt x="1695167" y="41504"/>
                      </a:lnTo>
                      <a:lnTo>
                        <a:pt x="1749412" y="30921"/>
                      </a:lnTo>
                      <a:lnTo>
                        <a:pt x="1802587" y="21872"/>
                      </a:lnTo>
                      <a:lnTo>
                        <a:pt x="1854599" y="14367"/>
                      </a:lnTo>
                      <a:lnTo>
                        <a:pt x="1905356" y="8416"/>
                      </a:lnTo>
                      <a:lnTo>
                        <a:pt x="1954766" y="4030"/>
                      </a:lnTo>
                      <a:lnTo>
                        <a:pt x="2002738" y="1221"/>
                      </a:lnTo>
                      <a:lnTo>
                        <a:pt x="2049177" y="0"/>
                      </a:lnTo>
                      <a:lnTo>
                        <a:pt x="2093993" y="376"/>
                      </a:lnTo>
                      <a:lnTo>
                        <a:pt x="2137093" y="2361"/>
                      </a:lnTo>
                      <a:lnTo>
                        <a:pt x="2178385" y="5967"/>
                      </a:lnTo>
                      <a:lnTo>
                        <a:pt x="2217776" y="11203"/>
                      </a:lnTo>
                      <a:lnTo>
                        <a:pt x="2290488" y="26611"/>
                      </a:lnTo>
                      <a:lnTo>
                        <a:pt x="2354491" y="48672"/>
                      </a:lnTo>
                      <a:lnTo>
                        <a:pt x="2409047" y="77474"/>
                      </a:lnTo>
                      <a:lnTo>
                        <a:pt x="2466705" y="52455"/>
                      </a:lnTo>
                      <a:lnTo>
                        <a:pt x="2439019" y="201299"/>
                      </a:lnTo>
                      <a:lnTo>
                        <a:pt x="2236327" y="152531"/>
                      </a:lnTo>
                      <a:lnTo>
                        <a:pt x="2293858" y="127512"/>
                      </a:lnTo>
                      <a:lnTo>
                        <a:pt x="2267879" y="112297"/>
                      </a:lnTo>
                      <a:lnTo>
                        <a:pt x="2208641" y="86912"/>
                      </a:lnTo>
                      <a:lnTo>
                        <a:pt x="2140307" y="68190"/>
                      </a:lnTo>
                      <a:lnTo>
                        <a:pt x="2063604" y="56056"/>
                      </a:lnTo>
                      <a:lnTo>
                        <a:pt x="2022342" y="52436"/>
                      </a:lnTo>
                      <a:lnTo>
                        <a:pt x="1979262" y="50434"/>
                      </a:lnTo>
                      <a:lnTo>
                        <a:pt x="1934454" y="50041"/>
                      </a:lnTo>
                      <a:lnTo>
                        <a:pt x="1888009" y="51249"/>
                      </a:lnTo>
                      <a:lnTo>
                        <a:pt x="1840018" y="54046"/>
                      </a:lnTo>
                      <a:lnTo>
                        <a:pt x="1790573" y="58424"/>
                      </a:lnTo>
                      <a:lnTo>
                        <a:pt x="1739765" y="64374"/>
                      </a:lnTo>
                      <a:lnTo>
                        <a:pt x="1687684" y="71885"/>
                      </a:lnTo>
                      <a:lnTo>
                        <a:pt x="1634423" y="80949"/>
                      </a:lnTo>
                      <a:lnTo>
                        <a:pt x="1580071" y="91556"/>
                      </a:lnTo>
                      <a:lnTo>
                        <a:pt x="1524720" y="103697"/>
                      </a:lnTo>
                      <a:lnTo>
                        <a:pt x="1468461" y="117361"/>
                      </a:lnTo>
                      <a:lnTo>
                        <a:pt x="1411385" y="132540"/>
                      </a:lnTo>
                      <a:lnTo>
                        <a:pt x="1353584" y="149225"/>
                      </a:lnTo>
                      <a:lnTo>
                        <a:pt x="1295148" y="167405"/>
                      </a:lnTo>
                      <a:lnTo>
                        <a:pt x="1236168" y="187071"/>
                      </a:lnTo>
                      <a:lnTo>
                        <a:pt x="1176736" y="208214"/>
                      </a:lnTo>
                      <a:lnTo>
                        <a:pt x="1116942" y="230825"/>
                      </a:lnTo>
                      <a:lnTo>
                        <a:pt x="1056878" y="254893"/>
                      </a:lnTo>
                    </a:path>
                  </a:pathLst>
                </a:custGeom>
                <a:ln w="12700">
                  <a:solidFill>
                    <a:srgbClr val="2E528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400" dirty="0">
                    <a:latin typeface="에스코어 드림 4 Regular" panose="020B0503030302020204" pitchFamily="34" charset="-127"/>
                  </a:endParaRPr>
                </a:p>
              </p:txBody>
            </p:sp>
            <p:sp>
              <p:nvSpPr>
                <p:cNvPr id="73" name="object 9">
                  <a:extLst>
                    <a:ext uri="{FF2B5EF4-FFF2-40B4-BE49-F238E27FC236}">
                      <a16:creationId xmlns:a16="http://schemas.microsoft.com/office/drawing/2014/main" id="{92703F74-D7D6-40CE-929D-2D8063416E56}"/>
                    </a:ext>
                  </a:extLst>
                </p:cNvPr>
                <p:cNvSpPr/>
                <p:nvPr/>
              </p:nvSpPr>
              <p:spPr>
                <a:xfrm>
                  <a:off x="8078978" y="1559298"/>
                  <a:ext cx="1410335" cy="255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334" h="255269">
                      <a:moveTo>
                        <a:pt x="1007472" y="0"/>
                      </a:moveTo>
                      <a:lnTo>
                        <a:pt x="963187" y="645"/>
                      </a:lnTo>
                      <a:lnTo>
                        <a:pt x="917454" y="2773"/>
                      </a:lnTo>
                      <a:lnTo>
                        <a:pt x="870356" y="6371"/>
                      </a:lnTo>
                      <a:lnTo>
                        <a:pt x="821979" y="11428"/>
                      </a:lnTo>
                      <a:lnTo>
                        <a:pt x="772407" y="17935"/>
                      </a:lnTo>
                      <a:lnTo>
                        <a:pt x="721723" y="25878"/>
                      </a:lnTo>
                      <a:lnTo>
                        <a:pt x="670012" y="35248"/>
                      </a:lnTo>
                      <a:lnTo>
                        <a:pt x="617358" y="46033"/>
                      </a:lnTo>
                      <a:lnTo>
                        <a:pt x="563845" y="58222"/>
                      </a:lnTo>
                      <a:lnTo>
                        <a:pt x="509558" y="71804"/>
                      </a:lnTo>
                      <a:lnTo>
                        <a:pt x="454580" y="86768"/>
                      </a:lnTo>
                      <a:lnTo>
                        <a:pt x="398996" y="103102"/>
                      </a:lnTo>
                      <a:lnTo>
                        <a:pt x="342889" y="120797"/>
                      </a:lnTo>
                      <a:lnTo>
                        <a:pt x="286345" y="139840"/>
                      </a:lnTo>
                      <a:lnTo>
                        <a:pt x="229447" y="160220"/>
                      </a:lnTo>
                      <a:lnTo>
                        <a:pt x="172279" y="181927"/>
                      </a:lnTo>
                      <a:lnTo>
                        <a:pt x="114926" y="204950"/>
                      </a:lnTo>
                      <a:lnTo>
                        <a:pt x="57471" y="229276"/>
                      </a:lnTo>
                      <a:lnTo>
                        <a:pt x="0" y="254896"/>
                      </a:lnTo>
                      <a:lnTo>
                        <a:pt x="60063" y="230828"/>
                      </a:lnTo>
                      <a:lnTo>
                        <a:pt x="119857" y="208219"/>
                      </a:lnTo>
                      <a:lnTo>
                        <a:pt x="179289" y="187078"/>
                      </a:lnTo>
                      <a:lnTo>
                        <a:pt x="238269" y="167415"/>
                      </a:lnTo>
                      <a:lnTo>
                        <a:pt x="296705" y="149239"/>
                      </a:lnTo>
                      <a:lnTo>
                        <a:pt x="354506" y="132559"/>
                      </a:lnTo>
                      <a:lnTo>
                        <a:pt x="411582" y="117384"/>
                      </a:lnTo>
                      <a:lnTo>
                        <a:pt x="467841" y="103725"/>
                      </a:lnTo>
                      <a:lnTo>
                        <a:pt x="523192" y="91589"/>
                      </a:lnTo>
                      <a:lnTo>
                        <a:pt x="577544" y="80987"/>
                      </a:lnTo>
                      <a:lnTo>
                        <a:pt x="630805" y="71928"/>
                      </a:lnTo>
                      <a:lnTo>
                        <a:pt x="682886" y="64421"/>
                      </a:lnTo>
                      <a:lnTo>
                        <a:pt x="733694" y="58475"/>
                      </a:lnTo>
                      <a:lnTo>
                        <a:pt x="783139" y="54100"/>
                      </a:lnTo>
                      <a:lnTo>
                        <a:pt x="831130" y="51305"/>
                      </a:lnTo>
                      <a:lnTo>
                        <a:pt x="877575" y="50100"/>
                      </a:lnTo>
                      <a:lnTo>
                        <a:pt x="922383" y="50493"/>
                      </a:lnTo>
                      <a:lnTo>
                        <a:pt x="965464" y="52495"/>
                      </a:lnTo>
                      <a:lnTo>
                        <a:pt x="1006725" y="56114"/>
                      </a:lnTo>
                      <a:lnTo>
                        <a:pt x="1046077" y="61359"/>
                      </a:lnTo>
                      <a:lnTo>
                        <a:pt x="1118687" y="76768"/>
                      </a:lnTo>
                      <a:lnTo>
                        <a:pt x="1182564" y="98795"/>
                      </a:lnTo>
                      <a:lnTo>
                        <a:pt x="1236979" y="127515"/>
                      </a:lnTo>
                      <a:lnTo>
                        <a:pt x="1179449" y="152534"/>
                      </a:lnTo>
                      <a:lnTo>
                        <a:pt x="1382141" y="201302"/>
                      </a:lnTo>
                      <a:lnTo>
                        <a:pt x="1409827" y="52458"/>
                      </a:lnTo>
                      <a:lnTo>
                        <a:pt x="1352169" y="77477"/>
                      </a:lnTo>
                      <a:lnTo>
                        <a:pt x="1326993" y="62696"/>
                      </a:lnTo>
                      <a:lnTo>
                        <a:pt x="1269856" y="37899"/>
                      </a:lnTo>
                      <a:lnTo>
                        <a:pt x="1204233" y="19385"/>
                      </a:lnTo>
                      <a:lnTo>
                        <a:pt x="1130799" y="7064"/>
                      </a:lnTo>
                      <a:lnTo>
                        <a:pt x="1091363" y="3198"/>
                      </a:lnTo>
                      <a:lnTo>
                        <a:pt x="1050226" y="847"/>
                      </a:lnTo>
                      <a:lnTo>
                        <a:pt x="1007472" y="0"/>
                      </a:lnTo>
                      <a:close/>
                    </a:path>
                  </a:pathLst>
                </a:custGeom>
                <a:solidFill>
                  <a:srgbClr val="4471C4"/>
                </a:solidFill>
              </p:spPr>
              <p:txBody>
                <a:bodyPr wrap="square" lIns="0" tIns="0" rIns="0" bIns="0" rtlCol="0"/>
                <a:lstStyle/>
                <a:p>
                  <a:endParaRPr sz="1400" dirty="0">
                    <a:latin typeface="에스코어 드림 4 Regular" panose="020B0503030302020204" pitchFamily="34" charset="-127"/>
                  </a:endParaRPr>
                </a:p>
              </p:txBody>
            </p:sp>
            <p:sp>
              <p:nvSpPr>
                <p:cNvPr id="74" name="object 10">
                  <a:extLst>
                    <a:ext uri="{FF2B5EF4-FFF2-40B4-BE49-F238E27FC236}">
                      <a16:creationId xmlns:a16="http://schemas.microsoft.com/office/drawing/2014/main" id="{E5F9ED0C-7DE5-49A6-8D1C-0BC154D1D930}"/>
                    </a:ext>
                  </a:extLst>
                </p:cNvPr>
                <p:cNvSpPr/>
                <p:nvPr/>
              </p:nvSpPr>
              <p:spPr>
                <a:xfrm>
                  <a:off x="7022099" y="1788667"/>
                  <a:ext cx="1114425" cy="1024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425" h="1024889">
                      <a:moveTo>
                        <a:pt x="1114155" y="0"/>
                      </a:moveTo>
                      <a:lnTo>
                        <a:pt x="999093" y="50037"/>
                      </a:lnTo>
                      <a:lnTo>
                        <a:pt x="938506" y="77072"/>
                      </a:lnTo>
                      <a:lnTo>
                        <a:pt x="879231" y="104939"/>
                      </a:lnTo>
                      <a:lnTo>
                        <a:pt x="821328" y="133576"/>
                      </a:lnTo>
                      <a:lnTo>
                        <a:pt x="764859" y="162923"/>
                      </a:lnTo>
                      <a:lnTo>
                        <a:pt x="709888" y="192918"/>
                      </a:lnTo>
                      <a:lnTo>
                        <a:pt x="656474" y="223501"/>
                      </a:lnTo>
                      <a:lnTo>
                        <a:pt x="604680" y="254609"/>
                      </a:lnTo>
                      <a:lnTo>
                        <a:pt x="554568" y="286182"/>
                      </a:lnTo>
                      <a:lnTo>
                        <a:pt x="506199" y="318159"/>
                      </a:lnTo>
                      <a:lnTo>
                        <a:pt x="459635" y="350478"/>
                      </a:lnTo>
                      <a:lnTo>
                        <a:pt x="414938" y="383079"/>
                      </a:lnTo>
                      <a:lnTo>
                        <a:pt x="372169" y="415900"/>
                      </a:lnTo>
                      <a:lnTo>
                        <a:pt x="331391" y="448880"/>
                      </a:lnTo>
                      <a:lnTo>
                        <a:pt x="292665" y="481958"/>
                      </a:lnTo>
                      <a:lnTo>
                        <a:pt x="256052" y="515073"/>
                      </a:lnTo>
                      <a:lnTo>
                        <a:pt x="221615" y="548163"/>
                      </a:lnTo>
                      <a:lnTo>
                        <a:pt x="189416" y="581168"/>
                      </a:lnTo>
                      <a:lnTo>
                        <a:pt x="159515" y="614026"/>
                      </a:lnTo>
                      <a:lnTo>
                        <a:pt x="131975" y="646676"/>
                      </a:lnTo>
                      <a:lnTo>
                        <a:pt x="106858" y="679057"/>
                      </a:lnTo>
                      <a:lnTo>
                        <a:pt x="84224" y="711108"/>
                      </a:lnTo>
                      <a:lnTo>
                        <a:pt x="46658" y="773974"/>
                      </a:lnTo>
                      <a:lnTo>
                        <a:pt x="19769" y="834786"/>
                      </a:lnTo>
                      <a:lnTo>
                        <a:pt x="4051" y="893054"/>
                      </a:lnTo>
                      <a:lnTo>
                        <a:pt x="0" y="948288"/>
                      </a:lnTo>
                      <a:lnTo>
                        <a:pt x="2503" y="974615"/>
                      </a:lnTo>
                      <a:lnTo>
                        <a:pt x="8107" y="1000000"/>
                      </a:lnTo>
                      <a:lnTo>
                        <a:pt x="16875" y="1024382"/>
                      </a:lnTo>
                      <a:lnTo>
                        <a:pt x="131937" y="974344"/>
                      </a:lnTo>
                      <a:lnTo>
                        <a:pt x="123181" y="949962"/>
                      </a:lnTo>
                      <a:lnTo>
                        <a:pt x="117587" y="924577"/>
                      </a:lnTo>
                      <a:lnTo>
                        <a:pt x="115094" y="898250"/>
                      </a:lnTo>
                      <a:lnTo>
                        <a:pt x="115640" y="871042"/>
                      </a:lnTo>
                      <a:lnTo>
                        <a:pt x="119163" y="843016"/>
                      </a:lnTo>
                      <a:lnTo>
                        <a:pt x="134896" y="784748"/>
                      </a:lnTo>
                      <a:lnTo>
                        <a:pt x="161797" y="723936"/>
                      </a:lnTo>
                      <a:lnTo>
                        <a:pt x="199372" y="661070"/>
                      </a:lnTo>
                      <a:lnTo>
                        <a:pt x="222009" y="629019"/>
                      </a:lnTo>
                      <a:lnTo>
                        <a:pt x="247129" y="596638"/>
                      </a:lnTo>
                      <a:lnTo>
                        <a:pt x="274671" y="563988"/>
                      </a:lnTo>
                      <a:lnTo>
                        <a:pt x="304572" y="531130"/>
                      </a:lnTo>
                      <a:lnTo>
                        <a:pt x="336773" y="498125"/>
                      </a:lnTo>
                      <a:lnTo>
                        <a:pt x="371209" y="465035"/>
                      </a:lnTo>
                      <a:lnTo>
                        <a:pt x="407820" y="431920"/>
                      </a:lnTo>
                      <a:lnTo>
                        <a:pt x="446545" y="398842"/>
                      </a:lnTo>
                      <a:lnTo>
                        <a:pt x="487320" y="365862"/>
                      </a:lnTo>
                      <a:lnTo>
                        <a:pt x="530086" y="333041"/>
                      </a:lnTo>
                      <a:lnTo>
                        <a:pt x="574779" y="300440"/>
                      </a:lnTo>
                      <a:lnTo>
                        <a:pt x="621338" y="268121"/>
                      </a:lnTo>
                      <a:lnTo>
                        <a:pt x="669701" y="236144"/>
                      </a:lnTo>
                      <a:lnTo>
                        <a:pt x="719807" y="204571"/>
                      </a:lnTo>
                      <a:lnTo>
                        <a:pt x="771594" y="173463"/>
                      </a:lnTo>
                      <a:lnTo>
                        <a:pt x="825000" y="142880"/>
                      </a:lnTo>
                      <a:lnTo>
                        <a:pt x="879963" y="112885"/>
                      </a:lnTo>
                      <a:lnTo>
                        <a:pt x="936422" y="83538"/>
                      </a:lnTo>
                      <a:lnTo>
                        <a:pt x="994315" y="54901"/>
                      </a:lnTo>
                      <a:lnTo>
                        <a:pt x="1053580" y="27034"/>
                      </a:lnTo>
                      <a:lnTo>
                        <a:pt x="1114155" y="0"/>
                      </a:lnTo>
                      <a:close/>
                    </a:path>
                  </a:pathLst>
                </a:custGeom>
                <a:solidFill>
                  <a:srgbClr val="375C9E"/>
                </a:solidFill>
              </p:spPr>
              <p:txBody>
                <a:bodyPr wrap="square" lIns="0" tIns="0" rIns="0" bIns="0" rtlCol="0"/>
                <a:lstStyle/>
                <a:p>
                  <a:endParaRPr sz="1400" dirty="0">
                    <a:latin typeface="에스코어 드림 4 Regular" panose="020B0503030302020204" pitchFamily="34" charset="-127"/>
                  </a:endParaRPr>
                </a:p>
              </p:txBody>
            </p:sp>
            <p:sp>
              <p:nvSpPr>
                <p:cNvPr id="75" name="object 11">
                  <a:extLst>
                    <a:ext uri="{FF2B5EF4-FFF2-40B4-BE49-F238E27FC236}">
                      <a16:creationId xmlns:a16="http://schemas.microsoft.com/office/drawing/2014/main" id="{3BC58418-FD59-4D46-8F91-C55572AB4C24}"/>
                    </a:ext>
                  </a:extLst>
                </p:cNvPr>
                <p:cNvSpPr/>
                <p:nvPr/>
              </p:nvSpPr>
              <p:spPr>
                <a:xfrm>
                  <a:off x="7022099" y="1559396"/>
                  <a:ext cx="2466975" cy="12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975" h="1254125">
                      <a:moveTo>
                        <a:pt x="1114155" y="229271"/>
                      </a:moveTo>
                      <a:lnTo>
                        <a:pt x="1053580" y="256306"/>
                      </a:lnTo>
                      <a:lnTo>
                        <a:pt x="994315" y="284172"/>
                      </a:lnTo>
                      <a:lnTo>
                        <a:pt x="936422" y="312810"/>
                      </a:lnTo>
                      <a:lnTo>
                        <a:pt x="879963" y="342157"/>
                      </a:lnTo>
                      <a:lnTo>
                        <a:pt x="825000" y="372152"/>
                      </a:lnTo>
                      <a:lnTo>
                        <a:pt x="771594" y="402734"/>
                      </a:lnTo>
                      <a:lnTo>
                        <a:pt x="719807" y="433842"/>
                      </a:lnTo>
                      <a:lnTo>
                        <a:pt x="669701" y="465416"/>
                      </a:lnTo>
                      <a:lnTo>
                        <a:pt x="621338" y="497392"/>
                      </a:lnTo>
                      <a:lnTo>
                        <a:pt x="574779" y="529712"/>
                      </a:lnTo>
                      <a:lnTo>
                        <a:pt x="530086" y="562313"/>
                      </a:lnTo>
                      <a:lnTo>
                        <a:pt x="487320" y="595134"/>
                      </a:lnTo>
                      <a:lnTo>
                        <a:pt x="446545" y="628114"/>
                      </a:lnTo>
                      <a:lnTo>
                        <a:pt x="407820" y="661192"/>
                      </a:lnTo>
                      <a:lnTo>
                        <a:pt x="371209" y="694306"/>
                      </a:lnTo>
                      <a:lnTo>
                        <a:pt x="336773" y="727397"/>
                      </a:lnTo>
                      <a:lnTo>
                        <a:pt x="304572" y="760401"/>
                      </a:lnTo>
                      <a:lnTo>
                        <a:pt x="274671" y="793259"/>
                      </a:lnTo>
                      <a:lnTo>
                        <a:pt x="247129" y="825910"/>
                      </a:lnTo>
                      <a:lnTo>
                        <a:pt x="222009" y="858291"/>
                      </a:lnTo>
                      <a:lnTo>
                        <a:pt x="199372" y="890341"/>
                      </a:lnTo>
                      <a:lnTo>
                        <a:pt x="161797" y="953208"/>
                      </a:lnTo>
                      <a:lnTo>
                        <a:pt x="134896" y="1014019"/>
                      </a:lnTo>
                      <a:lnTo>
                        <a:pt x="119163" y="1072287"/>
                      </a:lnTo>
                      <a:lnTo>
                        <a:pt x="115094" y="1127521"/>
                      </a:lnTo>
                      <a:lnTo>
                        <a:pt x="117587" y="1153848"/>
                      </a:lnTo>
                      <a:lnTo>
                        <a:pt x="123181" y="1179233"/>
                      </a:lnTo>
                      <a:lnTo>
                        <a:pt x="131937" y="1203615"/>
                      </a:lnTo>
                      <a:lnTo>
                        <a:pt x="16875" y="1253653"/>
                      </a:lnTo>
                      <a:lnTo>
                        <a:pt x="8107" y="1229271"/>
                      </a:lnTo>
                      <a:lnTo>
                        <a:pt x="2503" y="1203886"/>
                      </a:lnTo>
                      <a:lnTo>
                        <a:pt x="0" y="1177559"/>
                      </a:lnTo>
                      <a:lnTo>
                        <a:pt x="536" y="1150352"/>
                      </a:lnTo>
                      <a:lnTo>
                        <a:pt x="10483" y="1093540"/>
                      </a:lnTo>
                      <a:lnTo>
                        <a:pt x="31847" y="1033939"/>
                      </a:lnTo>
                      <a:lnTo>
                        <a:pt x="64137" y="972039"/>
                      </a:lnTo>
                      <a:lnTo>
                        <a:pt x="106858" y="908329"/>
                      </a:lnTo>
                      <a:lnTo>
                        <a:pt x="131975" y="875948"/>
                      </a:lnTo>
                      <a:lnTo>
                        <a:pt x="159515" y="843297"/>
                      </a:lnTo>
                      <a:lnTo>
                        <a:pt x="189416" y="810439"/>
                      </a:lnTo>
                      <a:lnTo>
                        <a:pt x="221615" y="777435"/>
                      </a:lnTo>
                      <a:lnTo>
                        <a:pt x="256052" y="744344"/>
                      </a:lnTo>
                      <a:lnTo>
                        <a:pt x="292665" y="711230"/>
                      </a:lnTo>
                      <a:lnTo>
                        <a:pt x="331391" y="678152"/>
                      </a:lnTo>
                      <a:lnTo>
                        <a:pt x="372169" y="645172"/>
                      </a:lnTo>
                      <a:lnTo>
                        <a:pt x="414938" y="612351"/>
                      </a:lnTo>
                      <a:lnTo>
                        <a:pt x="459635" y="579750"/>
                      </a:lnTo>
                      <a:lnTo>
                        <a:pt x="506199" y="547430"/>
                      </a:lnTo>
                      <a:lnTo>
                        <a:pt x="554568" y="515454"/>
                      </a:lnTo>
                      <a:lnTo>
                        <a:pt x="604680" y="483880"/>
                      </a:lnTo>
                      <a:lnTo>
                        <a:pt x="656474" y="452772"/>
                      </a:lnTo>
                      <a:lnTo>
                        <a:pt x="709888" y="422190"/>
                      </a:lnTo>
                      <a:lnTo>
                        <a:pt x="764859" y="392195"/>
                      </a:lnTo>
                      <a:lnTo>
                        <a:pt x="821328" y="362848"/>
                      </a:lnTo>
                      <a:lnTo>
                        <a:pt x="879231" y="334210"/>
                      </a:lnTo>
                      <a:lnTo>
                        <a:pt x="938506" y="306344"/>
                      </a:lnTo>
                      <a:lnTo>
                        <a:pt x="999093" y="279309"/>
                      </a:lnTo>
                      <a:lnTo>
                        <a:pt x="1114155" y="229271"/>
                      </a:lnTo>
                      <a:lnTo>
                        <a:pt x="1174028" y="203958"/>
                      </a:lnTo>
                      <a:lnTo>
                        <a:pt x="1233753" y="180070"/>
                      </a:lnTo>
                      <a:lnTo>
                        <a:pt x="1293238" y="157616"/>
                      </a:lnTo>
                      <a:lnTo>
                        <a:pt x="1352391" y="136609"/>
                      </a:lnTo>
                      <a:lnTo>
                        <a:pt x="1411120" y="117057"/>
                      </a:lnTo>
                      <a:lnTo>
                        <a:pt x="1469332" y="98974"/>
                      </a:lnTo>
                      <a:lnTo>
                        <a:pt x="1526935" y="82368"/>
                      </a:lnTo>
                      <a:lnTo>
                        <a:pt x="1583836" y="67251"/>
                      </a:lnTo>
                      <a:lnTo>
                        <a:pt x="1639945" y="53635"/>
                      </a:lnTo>
                      <a:lnTo>
                        <a:pt x="1695167" y="41529"/>
                      </a:lnTo>
                      <a:lnTo>
                        <a:pt x="1749412" y="30945"/>
                      </a:lnTo>
                      <a:lnTo>
                        <a:pt x="1802587" y="21893"/>
                      </a:lnTo>
                      <a:lnTo>
                        <a:pt x="1854599" y="14384"/>
                      </a:lnTo>
                      <a:lnTo>
                        <a:pt x="1905356" y="8430"/>
                      </a:lnTo>
                      <a:lnTo>
                        <a:pt x="1954766" y="4040"/>
                      </a:lnTo>
                      <a:lnTo>
                        <a:pt x="2002738" y="1227"/>
                      </a:lnTo>
                      <a:lnTo>
                        <a:pt x="2049177" y="0"/>
                      </a:lnTo>
                      <a:lnTo>
                        <a:pt x="2093993" y="370"/>
                      </a:lnTo>
                      <a:lnTo>
                        <a:pt x="2137093" y="2349"/>
                      </a:lnTo>
                      <a:lnTo>
                        <a:pt x="2178385" y="5947"/>
                      </a:lnTo>
                      <a:lnTo>
                        <a:pt x="2217776" y="11175"/>
                      </a:lnTo>
                      <a:lnTo>
                        <a:pt x="2290488" y="26564"/>
                      </a:lnTo>
                      <a:lnTo>
                        <a:pt x="2354491" y="48603"/>
                      </a:lnTo>
                      <a:lnTo>
                        <a:pt x="2409047" y="77379"/>
                      </a:lnTo>
                      <a:lnTo>
                        <a:pt x="2466705" y="52360"/>
                      </a:lnTo>
                      <a:lnTo>
                        <a:pt x="2439019" y="201204"/>
                      </a:lnTo>
                      <a:lnTo>
                        <a:pt x="2236327" y="152436"/>
                      </a:lnTo>
                      <a:lnTo>
                        <a:pt x="2293858" y="127417"/>
                      </a:lnTo>
                      <a:lnTo>
                        <a:pt x="2267879" y="112215"/>
                      </a:lnTo>
                      <a:lnTo>
                        <a:pt x="2208641" y="86851"/>
                      </a:lnTo>
                      <a:lnTo>
                        <a:pt x="2140307" y="68142"/>
                      </a:lnTo>
                      <a:lnTo>
                        <a:pt x="2063604" y="56015"/>
                      </a:lnTo>
                      <a:lnTo>
                        <a:pt x="2022342" y="52396"/>
                      </a:lnTo>
                      <a:lnTo>
                        <a:pt x="1979262" y="50395"/>
                      </a:lnTo>
                      <a:lnTo>
                        <a:pt x="1934454" y="50002"/>
                      </a:lnTo>
                      <a:lnTo>
                        <a:pt x="1888009" y="51207"/>
                      </a:lnTo>
                      <a:lnTo>
                        <a:pt x="1840018" y="54002"/>
                      </a:lnTo>
                      <a:lnTo>
                        <a:pt x="1790573" y="58377"/>
                      </a:lnTo>
                      <a:lnTo>
                        <a:pt x="1739765" y="64322"/>
                      </a:lnTo>
                      <a:lnTo>
                        <a:pt x="1687684" y="71829"/>
                      </a:lnTo>
                      <a:lnTo>
                        <a:pt x="1634423" y="80889"/>
                      </a:lnTo>
                      <a:lnTo>
                        <a:pt x="1580071" y="91491"/>
                      </a:lnTo>
                      <a:lnTo>
                        <a:pt x="1524720" y="103626"/>
                      </a:lnTo>
                      <a:lnTo>
                        <a:pt x="1468461" y="117286"/>
                      </a:lnTo>
                      <a:lnTo>
                        <a:pt x="1411385" y="132461"/>
                      </a:lnTo>
                      <a:lnTo>
                        <a:pt x="1353584" y="149141"/>
                      </a:lnTo>
                      <a:lnTo>
                        <a:pt x="1295148" y="167317"/>
                      </a:lnTo>
                      <a:lnTo>
                        <a:pt x="1236168" y="186980"/>
                      </a:lnTo>
                      <a:lnTo>
                        <a:pt x="1176736" y="208121"/>
                      </a:lnTo>
                      <a:lnTo>
                        <a:pt x="1116942" y="230730"/>
                      </a:lnTo>
                      <a:lnTo>
                        <a:pt x="1056878" y="254798"/>
                      </a:lnTo>
                    </a:path>
                  </a:pathLst>
                </a:custGeom>
                <a:ln w="12700">
                  <a:solidFill>
                    <a:srgbClr val="2E528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400" dirty="0">
                    <a:latin typeface="에스코어 드림 4 Regular" panose="020B0503030302020204" pitchFamily="34" charset="-127"/>
                  </a:endParaRPr>
                </a:p>
              </p:txBody>
            </p:sp>
            <p:sp>
              <p:nvSpPr>
                <p:cNvPr id="76" name="object 12">
                  <a:extLst>
                    <a:ext uri="{FF2B5EF4-FFF2-40B4-BE49-F238E27FC236}">
                      <a16:creationId xmlns:a16="http://schemas.microsoft.com/office/drawing/2014/main" id="{7BE2B1AD-8BD4-4BF0-B64E-6FB3DF32F7C1}"/>
                    </a:ext>
                  </a:extLst>
                </p:cNvPr>
                <p:cNvSpPr/>
                <p:nvPr/>
              </p:nvSpPr>
              <p:spPr>
                <a:xfrm>
                  <a:off x="9810083" y="2271406"/>
                  <a:ext cx="2521364" cy="1362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300" h="1000125">
                      <a:moveTo>
                        <a:pt x="1764792" y="0"/>
                      </a:moveTo>
                      <a:lnTo>
                        <a:pt x="0" y="0"/>
                      </a:lnTo>
                      <a:lnTo>
                        <a:pt x="0" y="999743"/>
                      </a:lnTo>
                      <a:lnTo>
                        <a:pt x="1764792" y="999743"/>
                      </a:lnTo>
                      <a:lnTo>
                        <a:pt x="176479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 sz="1400" dirty="0">
                    <a:latin typeface="에스코어 드림 4 Regular" panose="020B0503030302020204" pitchFamily="34" charset="-127"/>
                  </a:endParaRPr>
                </a:p>
              </p:txBody>
            </p:sp>
          </p:grpSp>
          <p:sp>
            <p:nvSpPr>
              <p:cNvPr id="77" name="object 14">
                <a:extLst>
                  <a:ext uri="{FF2B5EF4-FFF2-40B4-BE49-F238E27FC236}">
                    <a16:creationId xmlns:a16="http://schemas.microsoft.com/office/drawing/2014/main" id="{41B9CFD5-706B-498C-A4F3-E4A46966C309}"/>
                  </a:ext>
                </a:extLst>
              </p:cNvPr>
              <p:cNvSpPr txBox="1"/>
              <p:nvPr/>
            </p:nvSpPr>
            <p:spPr>
              <a:xfrm>
                <a:off x="8268688" y="3201234"/>
                <a:ext cx="2570582" cy="693827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265430" marR="151130" indent="-104139">
                  <a:lnSpc>
                    <a:spcPct val="100000"/>
                  </a:lnSpc>
                  <a:spcBef>
                    <a:spcPts val="105"/>
                  </a:spcBef>
                </a:pPr>
                <a:r>
                  <a:rPr lang="ko-KR" altLang="en-US" sz="1400" spc="5" dirty="0">
                    <a:solidFill>
                      <a:srgbClr val="FFFFFF"/>
                    </a:solidFill>
                    <a:latin typeface="Abadi" panose="020F0502020204030204" pitchFamily="34" charset="0"/>
                    <a:ea typeface="에스코어 드림 4 Regular" panose="020B0503030302020204" pitchFamily="34" charset="-127"/>
                    <a:cs typeface="UKIJ CJK"/>
                  </a:rPr>
                  <a:t>빅데이터 분석</a:t>
                </a:r>
                <a:r>
                  <a:rPr lang="en-US" altLang="ko-KR" sz="1400" spc="5" dirty="0">
                    <a:solidFill>
                      <a:srgbClr val="FFFFFF"/>
                    </a:solidFill>
                    <a:latin typeface="Abadi" panose="020F0502020204030204" pitchFamily="34" charset="0"/>
                    <a:ea typeface="에스코어 드림 4 Regular" panose="020B0503030302020204" pitchFamily="34" charset="-127"/>
                    <a:cs typeface="UKIJ CJK"/>
                  </a:rPr>
                  <a:t>, </a:t>
                </a:r>
                <a:r>
                  <a:rPr lang="ko-KR" altLang="en-US" sz="1400" spc="5" dirty="0">
                    <a:solidFill>
                      <a:srgbClr val="FFFFFF"/>
                    </a:solidFill>
                    <a:latin typeface="Abadi" panose="020F0502020204030204" pitchFamily="34" charset="0"/>
                    <a:ea typeface="에스코어 드림 4 Regular" panose="020B0503030302020204" pitchFamily="34" charset="-127"/>
                    <a:cs typeface="UKIJ CJK"/>
                  </a:rPr>
                  <a:t>머신러닝</a:t>
                </a:r>
                <a:r>
                  <a:rPr lang="en-US" altLang="ko-KR" sz="1400" spc="5" dirty="0">
                    <a:solidFill>
                      <a:srgbClr val="FFFFFF"/>
                    </a:solidFill>
                    <a:latin typeface="Abadi" panose="020F0502020204030204" pitchFamily="34" charset="0"/>
                    <a:ea typeface="에스코어 드림 4 Regular" panose="020B0503030302020204" pitchFamily="34" charset="-127"/>
                    <a:cs typeface="UKIJ CJK"/>
                  </a:rPr>
                  <a:t>, </a:t>
                </a:r>
                <a:r>
                  <a:rPr lang="ko-KR" altLang="en-US" sz="1400" spc="5" dirty="0">
                    <a:solidFill>
                      <a:srgbClr val="FFFFFF"/>
                    </a:solidFill>
                    <a:latin typeface="Abadi" panose="020F0502020204030204" pitchFamily="34" charset="0"/>
                    <a:ea typeface="에스코어 드림 4 Regular" panose="020B0503030302020204" pitchFamily="34" charset="-127"/>
                    <a:cs typeface="UKIJ CJK"/>
                  </a:rPr>
                  <a:t>알고리즘  기반 지능형 운영을 노력 중</a:t>
                </a:r>
              </a:p>
            </p:txBody>
          </p:sp>
          <p:grpSp>
            <p:nvGrpSpPr>
              <p:cNvPr id="78" name="object 15">
                <a:extLst>
                  <a:ext uri="{FF2B5EF4-FFF2-40B4-BE49-F238E27FC236}">
                    <a16:creationId xmlns:a16="http://schemas.microsoft.com/office/drawing/2014/main" id="{EC7DEBC3-6B23-4F8F-B592-1A39B48AD6AB}"/>
                  </a:ext>
                </a:extLst>
              </p:cNvPr>
              <p:cNvGrpSpPr/>
              <p:nvPr/>
            </p:nvGrpSpPr>
            <p:grpSpPr>
              <a:xfrm>
                <a:off x="8256240" y="2419422"/>
                <a:ext cx="2521364" cy="543560"/>
                <a:chOff x="8744457" y="1825498"/>
                <a:chExt cx="1778000" cy="543560"/>
              </a:xfrm>
            </p:grpSpPr>
            <p:sp>
              <p:nvSpPr>
                <p:cNvPr id="79" name="object 16">
                  <a:extLst>
                    <a:ext uri="{FF2B5EF4-FFF2-40B4-BE49-F238E27FC236}">
                      <a16:creationId xmlns:a16="http://schemas.microsoft.com/office/drawing/2014/main" id="{C675B05F-0C6B-49D5-8CB7-7FB6273F9544}"/>
                    </a:ext>
                  </a:extLst>
                </p:cNvPr>
                <p:cNvSpPr/>
                <p:nvPr/>
              </p:nvSpPr>
              <p:spPr>
                <a:xfrm>
                  <a:off x="8750807" y="1831848"/>
                  <a:ext cx="1765300" cy="53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300" h="530860">
                      <a:moveTo>
                        <a:pt x="1764792" y="0"/>
                      </a:moveTo>
                      <a:lnTo>
                        <a:pt x="0" y="0"/>
                      </a:lnTo>
                      <a:lnTo>
                        <a:pt x="0" y="530351"/>
                      </a:lnTo>
                      <a:lnTo>
                        <a:pt x="1764792" y="530351"/>
                      </a:lnTo>
                      <a:lnTo>
                        <a:pt x="1764792" y="0"/>
                      </a:lnTo>
                      <a:close/>
                    </a:path>
                  </a:pathLst>
                </a:custGeom>
                <a:solidFill>
                  <a:srgbClr val="001F5F"/>
                </a:solidFill>
              </p:spPr>
              <p:txBody>
                <a:bodyPr wrap="square" lIns="0" tIns="0" rIns="0" bIns="0" rtlCol="0"/>
                <a:lstStyle/>
                <a:p>
                  <a:endParaRPr sz="1400" dirty="0">
                    <a:latin typeface="에스코어 드림 4 Regular" panose="020B0503030302020204" pitchFamily="34" charset="-127"/>
                  </a:endParaRPr>
                </a:p>
              </p:txBody>
            </p:sp>
            <p:sp>
              <p:nvSpPr>
                <p:cNvPr id="80" name="object 17">
                  <a:extLst>
                    <a:ext uri="{FF2B5EF4-FFF2-40B4-BE49-F238E27FC236}">
                      <a16:creationId xmlns:a16="http://schemas.microsoft.com/office/drawing/2014/main" id="{9AD00D24-9E95-4FAE-8B0D-A1FC1469E40A}"/>
                    </a:ext>
                  </a:extLst>
                </p:cNvPr>
                <p:cNvSpPr/>
                <p:nvPr/>
              </p:nvSpPr>
              <p:spPr>
                <a:xfrm>
                  <a:off x="8750807" y="1831848"/>
                  <a:ext cx="1765300" cy="53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300" h="530860">
                      <a:moveTo>
                        <a:pt x="0" y="530351"/>
                      </a:moveTo>
                      <a:lnTo>
                        <a:pt x="1764792" y="530351"/>
                      </a:lnTo>
                      <a:lnTo>
                        <a:pt x="1764792" y="0"/>
                      </a:lnTo>
                      <a:lnTo>
                        <a:pt x="0" y="0"/>
                      </a:lnTo>
                      <a:lnTo>
                        <a:pt x="0" y="530351"/>
                      </a:lnTo>
                      <a:close/>
                    </a:path>
                  </a:pathLst>
                </a:custGeom>
                <a:ln w="12191">
                  <a:solidFill>
                    <a:srgbClr val="2E528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400" dirty="0">
                    <a:latin typeface="에스코어 드림 4 Regular" panose="020B0503030302020204" pitchFamily="34" charset="-127"/>
                  </a:endParaRPr>
                </a:p>
              </p:txBody>
            </p:sp>
          </p:grpSp>
          <p:sp>
            <p:nvSpPr>
              <p:cNvPr id="81" name="object 18">
                <a:extLst>
                  <a:ext uri="{FF2B5EF4-FFF2-40B4-BE49-F238E27FC236}">
                    <a16:creationId xmlns:a16="http://schemas.microsoft.com/office/drawing/2014/main" id="{313A91AF-F005-4472-A9CD-30AA386D95A3}"/>
                  </a:ext>
                </a:extLst>
              </p:cNvPr>
              <p:cNvSpPr txBox="1"/>
              <p:nvPr/>
            </p:nvSpPr>
            <p:spPr>
              <a:xfrm>
                <a:off x="8581230" y="2527118"/>
                <a:ext cx="1752599" cy="27240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564515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600" b="1" spc="-50" dirty="0">
                    <a:solidFill>
                      <a:srgbClr val="FFFFFF"/>
                    </a:solidFill>
                    <a:latin typeface="Abadi" panose="020B0604020104020204" pitchFamily="34" charset="0"/>
                    <a:cs typeface="Noto Sans CJK HK"/>
                  </a:rPr>
                  <a:t>AIOps</a:t>
                </a:r>
                <a:endParaRPr sz="1600" dirty="0">
                  <a:latin typeface="Abadi" panose="020B0604020104020204" pitchFamily="34" charset="0"/>
                  <a:cs typeface="Noto Sans CJK HK"/>
                </a:endParaRPr>
              </a:p>
            </p:txBody>
          </p:sp>
          <p:sp>
            <p:nvSpPr>
              <p:cNvPr id="82" name="object 19">
                <a:extLst>
                  <a:ext uri="{FF2B5EF4-FFF2-40B4-BE49-F238E27FC236}">
                    <a16:creationId xmlns:a16="http://schemas.microsoft.com/office/drawing/2014/main" id="{EA921EDD-D832-4DCA-A9E2-0162D2D31BF6}"/>
                  </a:ext>
                </a:extLst>
              </p:cNvPr>
              <p:cNvSpPr/>
              <p:nvPr/>
            </p:nvSpPr>
            <p:spPr>
              <a:xfrm>
                <a:off x="2480535" y="5126300"/>
                <a:ext cx="2057808" cy="1000125"/>
              </a:xfrm>
              <a:custGeom>
                <a:avLst/>
                <a:gdLst/>
                <a:ahLst/>
                <a:cxnLst/>
                <a:rect l="l" t="t" r="r" b="b"/>
                <a:pathLst>
                  <a:path w="1762125" h="1000125">
                    <a:moveTo>
                      <a:pt x="0" y="999744"/>
                    </a:moveTo>
                    <a:lnTo>
                      <a:pt x="1761744" y="999744"/>
                    </a:lnTo>
                    <a:lnTo>
                      <a:pt x="1761744" y="0"/>
                    </a:lnTo>
                    <a:lnTo>
                      <a:pt x="0" y="0"/>
                    </a:lnTo>
                    <a:lnTo>
                      <a:pt x="0" y="99974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2191">
                <a:solidFill>
                  <a:srgbClr val="2E528F"/>
                </a:solidFill>
              </a:ln>
            </p:spPr>
            <p:txBody>
              <a:bodyPr wrap="square" lIns="0" tIns="0" rIns="0" bIns="0" rtlCol="0"/>
              <a:lstStyle/>
              <a:p>
                <a:endParaRPr sz="1400" dirty="0">
                  <a:latin typeface="에스코어 드림 4 Regular" panose="020B0503030302020204" pitchFamily="34" charset="-127"/>
                </a:endParaRPr>
              </a:p>
            </p:txBody>
          </p:sp>
          <p:sp>
            <p:nvSpPr>
              <p:cNvPr id="83" name="object 20">
                <a:extLst>
                  <a:ext uri="{FF2B5EF4-FFF2-40B4-BE49-F238E27FC236}">
                    <a16:creationId xmlns:a16="http://schemas.microsoft.com/office/drawing/2014/main" id="{79CB94A8-90D1-4F65-839C-D20519045D1B}"/>
                  </a:ext>
                </a:extLst>
              </p:cNvPr>
              <p:cNvSpPr txBox="1"/>
              <p:nvPr/>
            </p:nvSpPr>
            <p:spPr>
              <a:xfrm>
                <a:off x="2476848" y="5129970"/>
                <a:ext cx="2057807" cy="802923"/>
              </a:xfrm>
              <a:prstGeom prst="rect">
                <a:avLst/>
              </a:prstGeom>
              <a:noFill/>
            </p:spPr>
            <p:txBody>
              <a:bodyPr vert="horz" wrap="square" lIns="0" tIns="122555" rIns="0" bIns="0" rtlCol="0">
                <a:spAutoFit/>
              </a:bodyPr>
              <a:lstStyle/>
              <a:p>
                <a:pPr marL="180340" marR="153670" indent="-21590" algn="just">
                  <a:lnSpc>
                    <a:spcPct val="99400"/>
                  </a:lnSpc>
                  <a:spcBef>
                    <a:spcPts val="965"/>
                  </a:spcBef>
                </a:pPr>
                <a:r>
                  <a:rPr lang="ko-KR" altLang="ko-KR" sz="1400" spc="5" dirty="0">
                    <a:solidFill>
                      <a:srgbClr val="FFFFFF"/>
                    </a:solidFill>
                    <a:latin typeface="Abadi" panose="020F0502020204030204" pitchFamily="34" charset="0"/>
                    <a:ea typeface="에스코어 드림 4 Regular" panose="020B0503030302020204" pitchFamily="34" charset="-127"/>
                  </a:rPr>
                  <a:t>운영 및 유지 관리 도구를 사용</a:t>
                </a:r>
                <a:r>
                  <a:rPr lang="ko-KR" altLang="en-US" sz="1400" spc="5" dirty="0">
                    <a:solidFill>
                      <a:srgbClr val="FFFFFF"/>
                    </a:solidFill>
                    <a:latin typeface="Abadi" panose="020F0502020204030204" pitchFamily="34" charset="0"/>
                    <a:ea typeface="에스코어 드림 4 Regular" panose="020B0503030302020204" pitchFamily="34" charset="-127"/>
                  </a:rPr>
                  <a:t>하여</a:t>
                </a:r>
                <a:r>
                  <a:rPr lang="en-US" altLang="ko-KR" sz="1400" spc="5" dirty="0">
                    <a:solidFill>
                      <a:srgbClr val="FFFFFF"/>
                    </a:solidFill>
                    <a:latin typeface="Abadi" panose="020F0502020204030204" pitchFamily="34" charset="0"/>
                    <a:ea typeface="에스코어 드림 4 Regular" panose="020B0503030302020204" pitchFamily="34" charset="-127"/>
                  </a:rPr>
                  <a:t>  </a:t>
                </a:r>
                <a:r>
                  <a:rPr lang="ko-KR" altLang="en-US" sz="1400" spc="5" dirty="0">
                    <a:solidFill>
                      <a:srgbClr val="FFFFFF"/>
                    </a:solidFill>
                    <a:latin typeface="Abadi" panose="020F0502020204030204" pitchFamily="34" charset="0"/>
                    <a:ea typeface="에스코어 드림 4 Regular" panose="020B0503030302020204" pitchFamily="34" charset="-127"/>
                  </a:rPr>
                  <a:t>관리자가 직접관리</a:t>
                </a:r>
                <a:endParaRPr sz="1400" spc="5" dirty="0">
                  <a:solidFill>
                    <a:srgbClr val="FFFFFF"/>
                  </a:solidFill>
                  <a:latin typeface="Abadi" panose="020F0502020204030204" pitchFamily="34" charset="0"/>
                </a:endParaRPr>
              </a:p>
            </p:txBody>
          </p:sp>
          <p:sp>
            <p:nvSpPr>
              <p:cNvPr id="84" name="object 21">
                <a:extLst>
                  <a:ext uri="{FF2B5EF4-FFF2-40B4-BE49-F238E27FC236}">
                    <a16:creationId xmlns:a16="http://schemas.microsoft.com/office/drawing/2014/main" id="{C8F9E640-9AC7-4CEE-AAD2-3EEE813DFE85}"/>
                  </a:ext>
                </a:extLst>
              </p:cNvPr>
              <p:cNvSpPr/>
              <p:nvPr/>
            </p:nvSpPr>
            <p:spPr>
              <a:xfrm>
                <a:off x="2480535" y="4586803"/>
                <a:ext cx="2054120" cy="530860"/>
              </a:xfrm>
              <a:custGeom>
                <a:avLst/>
                <a:gdLst/>
                <a:ahLst/>
                <a:cxnLst/>
                <a:rect l="l" t="t" r="r" b="b"/>
                <a:pathLst>
                  <a:path w="1762125" h="530860">
                    <a:moveTo>
                      <a:pt x="0" y="530352"/>
                    </a:moveTo>
                    <a:lnTo>
                      <a:pt x="1761744" y="530352"/>
                    </a:lnTo>
                    <a:lnTo>
                      <a:pt x="1761744" y="0"/>
                    </a:lnTo>
                    <a:lnTo>
                      <a:pt x="0" y="0"/>
                    </a:lnTo>
                    <a:lnTo>
                      <a:pt x="0" y="530352"/>
                    </a:lnTo>
                    <a:close/>
                  </a:path>
                </a:pathLst>
              </a:custGeom>
              <a:solidFill>
                <a:srgbClr val="001F5F"/>
              </a:solidFill>
              <a:ln w="12192">
                <a:solidFill>
                  <a:srgbClr val="2E528F"/>
                </a:solidFill>
              </a:ln>
            </p:spPr>
            <p:txBody>
              <a:bodyPr wrap="square" lIns="0" tIns="0" rIns="0" bIns="0" rtlCol="0"/>
              <a:lstStyle/>
              <a:p>
                <a:endParaRPr sz="1400" dirty="0">
                  <a:latin typeface="에스코어 드림 4 Regular" panose="020B0503030302020204" pitchFamily="34" charset="-127"/>
                </a:endParaRPr>
              </a:p>
            </p:txBody>
          </p:sp>
          <p:sp>
            <p:nvSpPr>
              <p:cNvPr id="85" name="object 22">
                <a:extLst>
                  <a:ext uri="{FF2B5EF4-FFF2-40B4-BE49-F238E27FC236}">
                    <a16:creationId xmlns:a16="http://schemas.microsoft.com/office/drawing/2014/main" id="{59DD3F78-81D8-4962-A1BE-11D196FB0472}"/>
                  </a:ext>
                </a:extLst>
              </p:cNvPr>
              <p:cNvSpPr txBox="1"/>
              <p:nvPr/>
            </p:nvSpPr>
            <p:spPr>
              <a:xfrm>
                <a:off x="2486632" y="4592900"/>
                <a:ext cx="2086098" cy="385361"/>
              </a:xfrm>
              <a:prstGeom prst="rect">
                <a:avLst/>
              </a:prstGeom>
              <a:noFill/>
            </p:spPr>
            <p:txBody>
              <a:bodyPr vert="horz" wrap="square" lIns="0" tIns="107314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844"/>
                  </a:spcBef>
                </a:pPr>
                <a:r>
                  <a:rPr sz="1600" b="1" spc="-30" dirty="0">
                    <a:solidFill>
                      <a:srgbClr val="FFFFFF"/>
                    </a:solidFill>
                    <a:latin typeface="Abadi" panose="020B0604020104020204" pitchFamily="34" charset="0"/>
                    <a:cs typeface="Noto Sans CJK HK"/>
                  </a:rPr>
                  <a:t>ITOM</a:t>
                </a:r>
                <a:endParaRPr sz="1600" dirty="0">
                  <a:latin typeface="Abadi" panose="020B0604020104020204" pitchFamily="34" charset="0"/>
                  <a:cs typeface="Noto Sans CJK HK"/>
                </a:endParaRPr>
              </a:p>
            </p:txBody>
          </p:sp>
          <p:grpSp>
            <p:nvGrpSpPr>
              <p:cNvPr id="86" name="object 23">
                <a:extLst>
                  <a:ext uri="{FF2B5EF4-FFF2-40B4-BE49-F238E27FC236}">
                    <a16:creationId xmlns:a16="http://schemas.microsoft.com/office/drawing/2014/main" id="{BBFBADAC-6CAE-4521-AB57-9540AA580035}"/>
                  </a:ext>
                </a:extLst>
              </p:cNvPr>
              <p:cNvGrpSpPr/>
              <p:nvPr/>
            </p:nvGrpSpPr>
            <p:grpSpPr>
              <a:xfrm>
                <a:off x="5342354" y="4047053"/>
                <a:ext cx="2072639" cy="1294691"/>
                <a:chOff x="5830570" y="3453129"/>
                <a:chExt cx="1774825" cy="1012825"/>
              </a:xfrm>
            </p:grpSpPr>
            <p:sp>
              <p:nvSpPr>
                <p:cNvPr id="87" name="object 24">
                  <a:extLst>
                    <a:ext uri="{FF2B5EF4-FFF2-40B4-BE49-F238E27FC236}">
                      <a16:creationId xmlns:a16="http://schemas.microsoft.com/office/drawing/2014/main" id="{6C38FEBF-7D5D-415A-A604-5F29226F9BB1}"/>
                    </a:ext>
                  </a:extLst>
                </p:cNvPr>
                <p:cNvSpPr/>
                <p:nvPr/>
              </p:nvSpPr>
              <p:spPr>
                <a:xfrm>
                  <a:off x="5836920" y="3459479"/>
                  <a:ext cx="1762125" cy="10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125" h="1000125">
                      <a:moveTo>
                        <a:pt x="1761744" y="0"/>
                      </a:moveTo>
                      <a:lnTo>
                        <a:pt x="0" y="0"/>
                      </a:lnTo>
                      <a:lnTo>
                        <a:pt x="0" y="999744"/>
                      </a:lnTo>
                      <a:lnTo>
                        <a:pt x="1761744" y="999744"/>
                      </a:lnTo>
                      <a:lnTo>
                        <a:pt x="1761744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 sz="1400" dirty="0">
                    <a:latin typeface="에스코어 드림 4 Regular" panose="020B0503030302020204" pitchFamily="34" charset="-127"/>
                  </a:endParaRPr>
                </a:p>
              </p:txBody>
            </p:sp>
            <p:sp>
              <p:nvSpPr>
                <p:cNvPr id="88" name="object 25">
                  <a:extLst>
                    <a:ext uri="{FF2B5EF4-FFF2-40B4-BE49-F238E27FC236}">
                      <a16:creationId xmlns:a16="http://schemas.microsoft.com/office/drawing/2014/main" id="{00ABE05F-267B-4B8B-81B2-BFED24EBF6CF}"/>
                    </a:ext>
                  </a:extLst>
                </p:cNvPr>
                <p:cNvSpPr/>
                <p:nvPr/>
              </p:nvSpPr>
              <p:spPr>
                <a:xfrm>
                  <a:off x="5836920" y="3459479"/>
                  <a:ext cx="1762125" cy="10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125" h="1000125">
                      <a:moveTo>
                        <a:pt x="0" y="999744"/>
                      </a:moveTo>
                      <a:lnTo>
                        <a:pt x="1761744" y="999744"/>
                      </a:lnTo>
                      <a:lnTo>
                        <a:pt x="1761744" y="0"/>
                      </a:lnTo>
                      <a:lnTo>
                        <a:pt x="0" y="0"/>
                      </a:lnTo>
                      <a:lnTo>
                        <a:pt x="0" y="999744"/>
                      </a:lnTo>
                      <a:close/>
                    </a:path>
                  </a:pathLst>
                </a:custGeom>
                <a:ln w="12192">
                  <a:solidFill>
                    <a:srgbClr val="2E528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400" dirty="0">
                    <a:latin typeface="에스코어 드림 4 Regular" panose="020B0503030302020204" pitchFamily="34" charset="-127"/>
                  </a:endParaRPr>
                </a:p>
              </p:txBody>
            </p:sp>
          </p:grpSp>
          <p:sp>
            <p:nvSpPr>
              <p:cNvPr id="89" name="object 26">
                <a:extLst>
                  <a:ext uri="{FF2B5EF4-FFF2-40B4-BE49-F238E27FC236}">
                    <a16:creationId xmlns:a16="http://schemas.microsoft.com/office/drawing/2014/main" id="{CCF61CD7-3A6D-44BE-AA1C-EA7EA0DD8FAE}"/>
                  </a:ext>
                </a:extLst>
              </p:cNvPr>
              <p:cNvSpPr txBox="1"/>
              <p:nvPr/>
            </p:nvSpPr>
            <p:spPr>
              <a:xfrm>
                <a:off x="5329927" y="4276469"/>
                <a:ext cx="2057808" cy="720797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340995" marR="50165" indent="-277495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lang="ko-KR" altLang="en-US" sz="1400" spc="5" dirty="0">
                    <a:solidFill>
                      <a:srgbClr val="FFFFFF"/>
                    </a:solidFill>
                    <a:latin typeface="Abadi" panose="020F0502020204030204" pitchFamily="34" charset="0"/>
                    <a:ea typeface="에스코어 드림 4 Regular" panose="020B0503030302020204" pitchFamily="34" charset="-127"/>
                    <a:cs typeface="UKIJ CJK"/>
                  </a:rPr>
                  <a:t>다차원 데이터 처리</a:t>
                </a:r>
                <a:endParaRPr lang="en-US" altLang="ko-KR" sz="1400" spc="5" dirty="0">
                  <a:solidFill>
                    <a:srgbClr val="FFFFFF"/>
                  </a:solidFill>
                  <a:latin typeface="Abadi" panose="020F0502020204030204" pitchFamily="34" charset="0"/>
                  <a:ea typeface="에스코어 드림 4 Regular" panose="020B0503030302020204" pitchFamily="34" charset="-127"/>
                  <a:cs typeface="UKIJ CJK"/>
                </a:endParaRPr>
              </a:p>
              <a:p>
                <a:pPr marL="340995" marR="50165" indent="-277495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lang="ko-KR" altLang="en-US" sz="1400" spc="5" dirty="0">
                    <a:solidFill>
                      <a:srgbClr val="FFFFFF"/>
                    </a:solidFill>
                    <a:latin typeface="Abadi" panose="020F0502020204030204" pitchFamily="34" charset="0"/>
                    <a:ea typeface="에스코어 드림 4 Regular" panose="020B0503030302020204" pitchFamily="34" charset="-127"/>
                    <a:cs typeface="UKIJ CJK"/>
                  </a:rPr>
                  <a:t>상관 관계 및 </a:t>
                </a:r>
                <a:endParaRPr lang="en-US" altLang="ko-KR" sz="1400" spc="5" dirty="0">
                  <a:solidFill>
                    <a:srgbClr val="FFFFFF"/>
                  </a:solidFill>
                  <a:latin typeface="Abadi" panose="020F0502020204030204" pitchFamily="34" charset="0"/>
                  <a:ea typeface="에스코어 드림 4 Regular" panose="020B0503030302020204" pitchFamily="34" charset="-127"/>
                  <a:cs typeface="UKIJ CJK"/>
                </a:endParaRPr>
              </a:p>
              <a:p>
                <a:pPr marL="340995" marR="50165" indent="-277495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lang="ko-KR" altLang="en-US" sz="1400" spc="5" dirty="0">
                    <a:solidFill>
                      <a:srgbClr val="FFFFFF"/>
                    </a:solidFill>
                    <a:latin typeface="Abadi" panose="020F0502020204030204" pitchFamily="34" charset="0"/>
                    <a:ea typeface="에스코어 드림 4 Regular" panose="020B0503030302020204" pitchFamily="34" charset="-127"/>
                    <a:cs typeface="UKIJ CJK"/>
                  </a:rPr>
                  <a:t>시계열 분석 </a:t>
                </a:r>
              </a:p>
            </p:txBody>
          </p:sp>
          <p:grpSp>
            <p:nvGrpSpPr>
              <p:cNvPr id="90" name="object 27">
                <a:extLst>
                  <a:ext uri="{FF2B5EF4-FFF2-40B4-BE49-F238E27FC236}">
                    <a16:creationId xmlns:a16="http://schemas.microsoft.com/office/drawing/2014/main" id="{B9D20C62-79AE-4894-ADB8-162405F203F1}"/>
                  </a:ext>
                </a:extLst>
              </p:cNvPr>
              <p:cNvGrpSpPr/>
              <p:nvPr/>
            </p:nvGrpSpPr>
            <p:grpSpPr>
              <a:xfrm>
                <a:off x="5342354" y="3507557"/>
                <a:ext cx="2065224" cy="543560"/>
                <a:chOff x="5830570" y="2913633"/>
                <a:chExt cx="1774825" cy="543560"/>
              </a:xfrm>
            </p:grpSpPr>
            <p:sp>
              <p:nvSpPr>
                <p:cNvPr id="91" name="object 28">
                  <a:extLst>
                    <a:ext uri="{FF2B5EF4-FFF2-40B4-BE49-F238E27FC236}">
                      <a16:creationId xmlns:a16="http://schemas.microsoft.com/office/drawing/2014/main" id="{ABA2E376-8EE0-463A-9052-6DA014F3BB01}"/>
                    </a:ext>
                  </a:extLst>
                </p:cNvPr>
                <p:cNvSpPr/>
                <p:nvPr/>
              </p:nvSpPr>
              <p:spPr>
                <a:xfrm>
                  <a:off x="5836920" y="2919983"/>
                  <a:ext cx="1762125" cy="53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125" h="530860">
                      <a:moveTo>
                        <a:pt x="1761744" y="0"/>
                      </a:moveTo>
                      <a:lnTo>
                        <a:pt x="0" y="0"/>
                      </a:lnTo>
                      <a:lnTo>
                        <a:pt x="0" y="530351"/>
                      </a:lnTo>
                      <a:lnTo>
                        <a:pt x="1761744" y="530351"/>
                      </a:lnTo>
                      <a:lnTo>
                        <a:pt x="1761744" y="0"/>
                      </a:lnTo>
                      <a:close/>
                    </a:path>
                  </a:pathLst>
                </a:custGeom>
                <a:solidFill>
                  <a:srgbClr val="001F5F"/>
                </a:solidFill>
              </p:spPr>
              <p:txBody>
                <a:bodyPr wrap="square" lIns="0" tIns="0" rIns="0" bIns="0" rtlCol="0"/>
                <a:lstStyle/>
                <a:p>
                  <a:endParaRPr sz="1400" dirty="0">
                    <a:latin typeface="에스코어 드림 4 Regular" panose="020B0503030302020204" pitchFamily="34" charset="-127"/>
                  </a:endParaRPr>
                </a:p>
              </p:txBody>
            </p:sp>
            <p:sp>
              <p:nvSpPr>
                <p:cNvPr id="92" name="object 29">
                  <a:extLst>
                    <a:ext uri="{FF2B5EF4-FFF2-40B4-BE49-F238E27FC236}">
                      <a16:creationId xmlns:a16="http://schemas.microsoft.com/office/drawing/2014/main" id="{EA5D13F5-32B2-4668-A9D3-2B7B6F6EDD35}"/>
                    </a:ext>
                  </a:extLst>
                </p:cNvPr>
                <p:cNvSpPr/>
                <p:nvPr/>
              </p:nvSpPr>
              <p:spPr>
                <a:xfrm>
                  <a:off x="5836920" y="2919983"/>
                  <a:ext cx="1762125" cy="53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125" h="530860">
                      <a:moveTo>
                        <a:pt x="0" y="530351"/>
                      </a:moveTo>
                      <a:lnTo>
                        <a:pt x="1761744" y="530351"/>
                      </a:lnTo>
                      <a:lnTo>
                        <a:pt x="1761744" y="0"/>
                      </a:lnTo>
                      <a:lnTo>
                        <a:pt x="0" y="0"/>
                      </a:lnTo>
                      <a:lnTo>
                        <a:pt x="0" y="530351"/>
                      </a:lnTo>
                      <a:close/>
                    </a:path>
                  </a:pathLst>
                </a:custGeom>
                <a:ln w="12192">
                  <a:solidFill>
                    <a:srgbClr val="2E528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400" dirty="0">
                    <a:latin typeface="에스코어 드림 4 Regular" panose="020B0503030302020204" pitchFamily="34" charset="-127"/>
                  </a:endParaRPr>
                </a:p>
              </p:txBody>
            </p:sp>
          </p:grpSp>
          <p:sp>
            <p:nvSpPr>
              <p:cNvPr id="93" name="object 30">
                <a:extLst>
                  <a:ext uri="{FF2B5EF4-FFF2-40B4-BE49-F238E27FC236}">
                    <a16:creationId xmlns:a16="http://schemas.microsoft.com/office/drawing/2014/main" id="{17519426-405B-406F-A724-11E65BE699B6}"/>
                  </a:ext>
                </a:extLst>
              </p:cNvPr>
              <p:cNvSpPr txBox="1"/>
              <p:nvPr/>
            </p:nvSpPr>
            <p:spPr>
              <a:xfrm>
                <a:off x="5499936" y="3615253"/>
                <a:ext cx="1750060" cy="27240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4445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600" b="1" spc="-45" dirty="0">
                    <a:solidFill>
                      <a:srgbClr val="FFFFFF"/>
                    </a:solidFill>
                    <a:latin typeface="Abadi" panose="020B0604020104020204" pitchFamily="34" charset="0"/>
                    <a:cs typeface="Noto Sans CJK HK"/>
                  </a:rPr>
                  <a:t>ITOA</a:t>
                </a:r>
                <a:endParaRPr sz="1600" dirty="0">
                  <a:latin typeface="Abadi" panose="020B0604020104020204" pitchFamily="34" charset="0"/>
                  <a:cs typeface="Noto Sans CJK HK"/>
                </a:endParaRPr>
              </a:p>
            </p:txBody>
          </p:sp>
          <p:grpSp>
            <p:nvGrpSpPr>
              <p:cNvPr id="94" name="object 31">
                <a:extLst>
                  <a:ext uri="{FF2B5EF4-FFF2-40B4-BE49-F238E27FC236}">
                    <a16:creationId xmlns:a16="http://schemas.microsoft.com/office/drawing/2014/main" id="{34E19F5A-4B74-4016-B3A1-5F12C0C6AC63}"/>
                  </a:ext>
                </a:extLst>
              </p:cNvPr>
              <p:cNvGrpSpPr/>
              <p:nvPr/>
            </p:nvGrpSpPr>
            <p:grpSpPr>
              <a:xfrm>
                <a:off x="2325087" y="4437249"/>
                <a:ext cx="4273890" cy="2351065"/>
                <a:chOff x="2813303" y="3843325"/>
                <a:chExt cx="4273890" cy="2351065"/>
              </a:xfrm>
            </p:grpSpPr>
            <p:sp>
              <p:nvSpPr>
                <p:cNvPr id="95" name="object 32">
                  <a:extLst>
                    <a:ext uri="{FF2B5EF4-FFF2-40B4-BE49-F238E27FC236}">
                      <a16:creationId xmlns:a16="http://schemas.microsoft.com/office/drawing/2014/main" id="{796E05F6-6AA6-4A9D-B37B-1AA5CD21EC61}"/>
                    </a:ext>
                  </a:extLst>
                </p:cNvPr>
                <p:cNvSpPr/>
                <p:nvPr/>
              </p:nvSpPr>
              <p:spPr>
                <a:xfrm>
                  <a:off x="2813303" y="3843325"/>
                  <a:ext cx="2368297" cy="1859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639" h="1859279">
                      <a:moveTo>
                        <a:pt x="0" y="309879"/>
                      </a:moveTo>
                      <a:lnTo>
                        <a:pt x="3358" y="264076"/>
                      </a:lnTo>
                      <a:lnTo>
                        <a:pt x="13115" y="220362"/>
                      </a:lnTo>
                      <a:lnTo>
                        <a:pt x="28792" y="179219"/>
                      </a:lnTo>
                      <a:lnTo>
                        <a:pt x="49909" y="141123"/>
                      </a:lnTo>
                      <a:lnTo>
                        <a:pt x="75990" y="106554"/>
                      </a:lnTo>
                      <a:lnTo>
                        <a:pt x="106554" y="75990"/>
                      </a:lnTo>
                      <a:lnTo>
                        <a:pt x="141123" y="49909"/>
                      </a:lnTo>
                      <a:lnTo>
                        <a:pt x="179219" y="28792"/>
                      </a:lnTo>
                      <a:lnTo>
                        <a:pt x="220362" y="13115"/>
                      </a:lnTo>
                      <a:lnTo>
                        <a:pt x="264076" y="3358"/>
                      </a:lnTo>
                      <a:lnTo>
                        <a:pt x="309879" y="0"/>
                      </a:lnTo>
                      <a:lnTo>
                        <a:pt x="1762759" y="0"/>
                      </a:lnTo>
                      <a:lnTo>
                        <a:pt x="1808563" y="3358"/>
                      </a:lnTo>
                      <a:lnTo>
                        <a:pt x="1852277" y="13115"/>
                      </a:lnTo>
                      <a:lnTo>
                        <a:pt x="1893420" y="28792"/>
                      </a:lnTo>
                      <a:lnTo>
                        <a:pt x="1931516" y="49909"/>
                      </a:lnTo>
                      <a:lnTo>
                        <a:pt x="1966085" y="75990"/>
                      </a:lnTo>
                      <a:lnTo>
                        <a:pt x="1996649" y="106554"/>
                      </a:lnTo>
                      <a:lnTo>
                        <a:pt x="2022730" y="141123"/>
                      </a:lnTo>
                      <a:lnTo>
                        <a:pt x="2043847" y="179219"/>
                      </a:lnTo>
                      <a:lnTo>
                        <a:pt x="2059524" y="220362"/>
                      </a:lnTo>
                      <a:lnTo>
                        <a:pt x="2069281" y="264076"/>
                      </a:lnTo>
                      <a:lnTo>
                        <a:pt x="2072640" y="309879"/>
                      </a:lnTo>
                      <a:lnTo>
                        <a:pt x="2072640" y="1549399"/>
                      </a:lnTo>
                      <a:lnTo>
                        <a:pt x="2069281" y="1595192"/>
                      </a:lnTo>
                      <a:lnTo>
                        <a:pt x="2059524" y="1638898"/>
                      </a:lnTo>
                      <a:lnTo>
                        <a:pt x="2043847" y="1680038"/>
                      </a:lnTo>
                      <a:lnTo>
                        <a:pt x="2022730" y="1718134"/>
                      </a:lnTo>
                      <a:lnTo>
                        <a:pt x="1996649" y="1752705"/>
                      </a:lnTo>
                      <a:lnTo>
                        <a:pt x="1966085" y="1783272"/>
                      </a:lnTo>
                      <a:lnTo>
                        <a:pt x="1931516" y="1809357"/>
                      </a:lnTo>
                      <a:lnTo>
                        <a:pt x="1893420" y="1830479"/>
                      </a:lnTo>
                      <a:lnTo>
                        <a:pt x="1852277" y="1846160"/>
                      </a:lnTo>
                      <a:lnTo>
                        <a:pt x="1808563" y="1855920"/>
                      </a:lnTo>
                      <a:lnTo>
                        <a:pt x="1762759" y="1859279"/>
                      </a:lnTo>
                      <a:lnTo>
                        <a:pt x="309879" y="1859279"/>
                      </a:lnTo>
                      <a:lnTo>
                        <a:pt x="264076" y="1855920"/>
                      </a:lnTo>
                      <a:lnTo>
                        <a:pt x="220362" y="1846160"/>
                      </a:lnTo>
                      <a:lnTo>
                        <a:pt x="179219" y="1830479"/>
                      </a:lnTo>
                      <a:lnTo>
                        <a:pt x="141123" y="1809357"/>
                      </a:lnTo>
                      <a:lnTo>
                        <a:pt x="106554" y="1783272"/>
                      </a:lnTo>
                      <a:lnTo>
                        <a:pt x="75990" y="1752705"/>
                      </a:lnTo>
                      <a:lnTo>
                        <a:pt x="49909" y="1718134"/>
                      </a:lnTo>
                      <a:lnTo>
                        <a:pt x="28792" y="1680038"/>
                      </a:lnTo>
                      <a:lnTo>
                        <a:pt x="13115" y="1638898"/>
                      </a:lnTo>
                      <a:lnTo>
                        <a:pt x="3358" y="1595192"/>
                      </a:lnTo>
                      <a:lnTo>
                        <a:pt x="0" y="1549399"/>
                      </a:lnTo>
                      <a:lnTo>
                        <a:pt x="0" y="309879"/>
                      </a:lnTo>
                      <a:close/>
                    </a:path>
                  </a:pathLst>
                </a:custGeom>
                <a:ln w="12192">
                  <a:solidFill>
                    <a:srgbClr val="2E528F"/>
                  </a:solidFill>
                  <a:prstDash val="sysDash"/>
                </a:ln>
              </p:spPr>
              <p:txBody>
                <a:bodyPr wrap="square" lIns="0" tIns="0" rIns="0" bIns="0" rtlCol="0"/>
                <a:lstStyle/>
                <a:p>
                  <a:endParaRPr sz="1400" dirty="0">
                    <a:latin typeface="에스코어 드림 4 Regular" panose="020B0503030302020204" pitchFamily="34" charset="-127"/>
                  </a:endParaRPr>
                </a:p>
              </p:txBody>
            </p:sp>
            <p:sp>
              <p:nvSpPr>
                <p:cNvPr id="96" name="object 33">
                  <a:extLst>
                    <a:ext uri="{FF2B5EF4-FFF2-40B4-BE49-F238E27FC236}">
                      <a16:creationId xmlns:a16="http://schemas.microsoft.com/office/drawing/2014/main" id="{87E5B14A-8B50-42ED-A019-42DF041CDAD6}"/>
                    </a:ext>
                  </a:extLst>
                </p:cNvPr>
                <p:cNvSpPr/>
                <p:nvPr/>
              </p:nvSpPr>
              <p:spPr>
                <a:xfrm rot="10310205">
                  <a:off x="5290910" y="5082902"/>
                  <a:ext cx="1796283" cy="1111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5075" h="1480820">
                      <a:moveTo>
                        <a:pt x="1076434" y="0"/>
                      </a:moveTo>
                      <a:lnTo>
                        <a:pt x="1026220" y="677"/>
                      </a:lnTo>
                      <a:lnTo>
                        <a:pt x="976017" y="2789"/>
                      </a:lnTo>
                      <a:lnTo>
                        <a:pt x="925910" y="6343"/>
                      </a:lnTo>
                      <a:lnTo>
                        <a:pt x="875986" y="11347"/>
                      </a:lnTo>
                      <a:lnTo>
                        <a:pt x="826330" y="17812"/>
                      </a:lnTo>
                      <a:lnTo>
                        <a:pt x="777029" y="25745"/>
                      </a:lnTo>
                      <a:lnTo>
                        <a:pt x="728169" y="35155"/>
                      </a:lnTo>
                      <a:lnTo>
                        <a:pt x="679835" y="46052"/>
                      </a:lnTo>
                      <a:lnTo>
                        <a:pt x="632114" y="58442"/>
                      </a:lnTo>
                      <a:lnTo>
                        <a:pt x="585092" y="72336"/>
                      </a:lnTo>
                      <a:lnTo>
                        <a:pt x="538854" y="87742"/>
                      </a:lnTo>
                      <a:lnTo>
                        <a:pt x="493488" y="104668"/>
                      </a:lnTo>
                      <a:lnTo>
                        <a:pt x="449078" y="123124"/>
                      </a:lnTo>
                      <a:lnTo>
                        <a:pt x="398763" y="146513"/>
                      </a:lnTo>
                      <a:lnTo>
                        <a:pt x="351320" y="171340"/>
                      </a:lnTo>
                      <a:lnTo>
                        <a:pt x="306771" y="197517"/>
                      </a:lnTo>
                      <a:lnTo>
                        <a:pt x="265140" y="224960"/>
                      </a:lnTo>
                      <a:lnTo>
                        <a:pt x="226449" y="253582"/>
                      </a:lnTo>
                      <a:lnTo>
                        <a:pt x="190723" y="283298"/>
                      </a:lnTo>
                      <a:lnTo>
                        <a:pt x="157984" y="314020"/>
                      </a:lnTo>
                      <a:lnTo>
                        <a:pt x="128256" y="345665"/>
                      </a:lnTo>
                      <a:lnTo>
                        <a:pt x="101561" y="378144"/>
                      </a:lnTo>
                      <a:lnTo>
                        <a:pt x="77923" y="411373"/>
                      </a:lnTo>
                      <a:lnTo>
                        <a:pt x="57365" y="445266"/>
                      </a:lnTo>
                      <a:lnTo>
                        <a:pt x="39911" y="479736"/>
                      </a:lnTo>
                      <a:lnTo>
                        <a:pt x="14404" y="550066"/>
                      </a:lnTo>
                      <a:lnTo>
                        <a:pt x="1590" y="621675"/>
                      </a:lnTo>
                      <a:lnTo>
                        <a:pt x="0" y="657744"/>
                      </a:lnTo>
                      <a:lnTo>
                        <a:pt x="1652" y="693875"/>
                      </a:lnTo>
                      <a:lnTo>
                        <a:pt x="14777" y="765979"/>
                      </a:lnTo>
                      <a:lnTo>
                        <a:pt x="41151" y="837299"/>
                      </a:lnTo>
                      <a:lnTo>
                        <a:pt x="59364" y="872451"/>
                      </a:lnTo>
                      <a:lnTo>
                        <a:pt x="80958" y="907148"/>
                      </a:lnTo>
                      <a:lnTo>
                        <a:pt x="105958" y="941306"/>
                      </a:lnTo>
                      <a:lnTo>
                        <a:pt x="134386" y="974839"/>
                      </a:lnTo>
                      <a:lnTo>
                        <a:pt x="166265" y="1007659"/>
                      </a:lnTo>
                      <a:lnTo>
                        <a:pt x="201618" y="1039683"/>
                      </a:lnTo>
                      <a:lnTo>
                        <a:pt x="233979" y="1065853"/>
                      </a:lnTo>
                      <a:lnTo>
                        <a:pt x="268050" y="1090763"/>
                      </a:lnTo>
                      <a:lnTo>
                        <a:pt x="303744" y="1114405"/>
                      </a:lnTo>
                      <a:lnTo>
                        <a:pt x="340977" y="1136769"/>
                      </a:lnTo>
                      <a:lnTo>
                        <a:pt x="379660" y="1157848"/>
                      </a:lnTo>
                      <a:lnTo>
                        <a:pt x="419710" y="1177632"/>
                      </a:lnTo>
                      <a:lnTo>
                        <a:pt x="461039" y="1196113"/>
                      </a:lnTo>
                      <a:lnTo>
                        <a:pt x="503562" y="1213281"/>
                      </a:lnTo>
                      <a:lnTo>
                        <a:pt x="547193" y="1229129"/>
                      </a:lnTo>
                      <a:lnTo>
                        <a:pt x="591845" y="1243648"/>
                      </a:lnTo>
                      <a:lnTo>
                        <a:pt x="637433" y="1256829"/>
                      </a:lnTo>
                      <a:lnTo>
                        <a:pt x="683870" y="1268663"/>
                      </a:lnTo>
                      <a:lnTo>
                        <a:pt x="731072" y="1279142"/>
                      </a:lnTo>
                      <a:lnTo>
                        <a:pt x="778951" y="1288256"/>
                      </a:lnTo>
                      <a:lnTo>
                        <a:pt x="827421" y="1295998"/>
                      </a:lnTo>
                      <a:lnTo>
                        <a:pt x="876398" y="1302358"/>
                      </a:lnTo>
                      <a:lnTo>
                        <a:pt x="925794" y="1307328"/>
                      </a:lnTo>
                      <a:lnTo>
                        <a:pt x="975523" y="1310899"/>
                      </a:lnTo>
                      <a:lnTo>
                        <a:pt x="1025500" y="1313063"/>
                      </a:lnTo>
                      <a:lnTo>
                        <a:pt x="1075639" y="1313810"/>
                      </a:lnTo>
                      <a:lnTo>
                        <a:pt x="1125854" y="1313132"/>
                      </a:lnTo>
                      <a:lnTo>
                        <a:pt x="1176058" y="1311020"/>
                      </a:lnTo>
                      <a:lnTo>
                        <a:pt x="1226166" y="1307467"/>
                      </a:lnTo>
                      <a:lnTo>
                        <a:pt x="1276092" y="1302462"/>
                      </a:lnTo>
                      <a:lnTo>
                        <a:pt x="1325749" y="1295997"/>
                      </a:lnTo>
                      <a:lnTo>
                        <a:pt x="1375052" y="1288064"/>
                      </a:lnTo>
                      <a:lnTo>
                        <a:pt x="1423914" y="1278654"/>
                      </a:lnTo>
                      <a:lnTo>
                        <a:pt x="1472250" y="1267758"/>
                      </a:lnTo>
                      <a:lnTo>
                        <a:pt x="1519974" y="1255367"/>
                      </a:lnTo>
                      <a:lnTo>
                        <a:pt x="1566999" y="1241473"/>
                      </a:lnTo>
                      <a:lnTo>
                        <a:pt x="1613240" y="1226068"/>
                      </a:lnTo>
                      <a:lnTo>
                        <a:pt x="1658611" y="1209141"/>
                      </a:lnTo>
                      <a:lnTo>
                        <a:pt x="1703025" y="1190686"/>
                      </a:lnTo>
                      <a:lnTo>
                        <a:pt x="2504903" y="1480627"/>
                      </a:lnTo>
                      <a:lnTo>
                        <a:pt x="1984838" y="1008441"/>
                      </a:lnTo>
                      <a:lnTo>
                        <a:pt x="2019851" y="972213"/>
                      </a:lnTo>
                      <a:lnTo>
                        <a:pt x="2050739" y="935037"/>
                      </a:lnTo>
                      <a:lnTo>
                        <a:pt x="2077508" y="897033"/>
                      </a:lnTo>
                      <a:lnTo>
                        <a:pt x="2100163" y="858320"/>
                      </a:lnTo>
                      <a:lnTo>
                        <a:pt x="2118712" y="819018"/>
                      </a:lnTo>
                      <a:lnTo>
                        <a:pt x="2133159" y="779248"/>
                      </a:lnTo>
                      <a:lnTo>
                        <a:pt x="2143510" y="739129"/>
                      </a:lnTo>
                      <a:lnTo>
                        <a:pt x="2149772" y="698782"/>
                      </a:lnTo>
                      <a:lnTo>
                        <a:pt x="2151950" y="658325"/>
                      </a:lnTo>
                      <a:lnTo>
                        <a:pt x="2150050" y="617878"/>
                      </a:lnTo>
                      <a:lnTo>
                        <a:pt x="2144079" y="577563"/>
                      </a:lnTo>
                      <a:lnTo>
                        <a:pt x="2134041" y="537498"/>
                      </a:lnTo>
                      <a:lnTo>
                        <a:pt x="2119943" y="497803"/>
                      </a:lnTo>
                      <a:lnTo>
                        <a:pt x="2101791" y="458599"/>
                      </a:lnTo>
                      <a:lnTo>
                        <a:pt x="2079590" y="420005"/>
                      </a:lnTo>
                      <a:lnTo>
                        <a:pt x="2053347" y="382141"/>
                      </a:lnTo>
                      <a:lnTo>
                        <a:pt x="2023067" y="345126"/>
                      </a:lnTo>
                      <a:lnTo>
                        <a:pt x="1988756" y="309082"/>
                      </a:lnTo>
                      <a:lnTo>
                        <a:pt x="1950421" y="274127"/>
                      </a:lnTo>
                      <a:lnTo>
                        <a:pt x="1918064" y="247957"/>
                      </a:lnTo>
                      <a:lnTo>
                        <a:pt x="1883997" y="223046"/>
                      </a:lnTo>
                      <a:lnTo>
                        <a:pt x="1848306" y="199405"/>
                      </a:lnTo>
                      <a:lnTo>
                        <a:pt x="1811077" y="177040"/>
                      </a:lnTo>
                      <a:lnTo>
                        <a:pt x="1772396" y="155962"/>
                      </a:lnTo>
                      <a:lnTo>
                        <a:pt x="1732349" y="136178"/>
                      </a:lnTo>
                      <a:lnTo>
                        <a:pt x="1691022" y="117697"/>
                      </a:lnTo>
                      <a:lnTo>
                        <a:pt x="1648501" y="100528"/>
                      </a:lnTo>
                      <a:lnTo>
                        <a:pt x="1604872" y="84680"/>
                      </a:lnTo>
                      <a:lnTo>
                        <a:pt x="1560221" y="70161"/>
                      </a:lnTo>
                      <a:lnTo>
                        <a:pt x="1514634" y="56980"/>
                      </a:lnTo>
                      <a:lnTo>
                        <a:pt x="1468197" y="45146"/>
                      </a:lnTo>
                      <a:lnTo>
                        <a:pt x="1420997" y="34667"/>
                      </a:lnTo>
                      <a:lnTo>
                        <a:pt x="1373119" y="25553"/>
                      </a:lnTo>
                      <a:lnTo>
                        <a:pt x="1324649" y="17811"/>
                      </a:lnTo>
                      <a:lnTo>
                        <a:pt x="1275673" y="11451"/>
                      </a:lnTo>
                      <a:lnTo>
                        <a:pt x="1226278" y="6481"/>
                      </a:lnTo>
                      <a:lnTo>
                        <a:pt x="1176549" y="2910"/>
                      </a:lnTo>
                      <a:lnTo>
                        <a:pt x="1126572" y="747"/>
                      </a:lnTo>
                      <a:lnTo>
                        <a:pt x="1076434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</p:spPr>
              <p:txBody>
                <a:bodyPr wrap="square" lIns="0" tIns="0" rIns="0" bIns="0" rtlCol="0"/>
                <a:lstStyle/>
                <a:p>
                  <a:endParaRPr sz="1400" dirty="0">
                    <a:latin typeface="에스코어 드림 4 Regular" panose="020B0503030302020204" pitchFamily="34" charset="-127"/>
                  </a:endParaRPr>
                </a:p>
              </p:txBody>
            </p:sp>
          </p:grpSp>
          <p:sp>
            <p:nvSpPr>
              <p:cNvPr id="97" name="object 35">
                <a:extLst>
                  <a:ext uri="{FF2B5EF4-FFF2-40B4-BE49-F238E27FC236}">
                    <a16:creationId xmlns:a16="http://schemas.microsoft.com/office/drawing/2014/main" id="{6D0134B4-EE56-4C94-8148-B016DAD0BC19}"/>
                  </a:ext>
                </a:extLst>
              </p:cNvPr>
              <p:cNvSpPr txBox="1"/>
              <p:nvPr/>
            </p:nvSpPr>
            <p:spPr>
              <a:xfrm>
                <a:off x="5185289" y="5985076"/>
                <a:ext cx="1170305" cy="54481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508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ko-KR" altLang="en-US" sz="1600" dirty="0">
                    <a:latin typeface="Abadi" panose="020F0502020204030204" pitchFamily="34" charset="0"/>
                    <a:ea typeface="에스코어 드림 4 Regular" panose="020B0503030302020204" pitchFamily="34" charset="-127"/>
                  </a:rPr>
                  <a:t>소형 </a:t>
                </a:r>
                <a:endParaRPr lang="en-US" altLang="ko-KR" sz="1600" dirty="0">
                  <a:latin typeface="Abadi" panose="020F0502020204030204" pitchFamily="34" charset="0"/>
                  <a:ea typeface="에스코어 드림 4 Regular" panose="020B0503030302020204" pitchFamily="34" charset="-127"/>
                </a:endParaRPr>
              </a:p>
              <a:p>
                <a:pPr marL="12700" marR="508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ko-KR" altLang="en-US" sz="1600" dirty="0">
                    <a:latin typeface="Abadi" panose="020F0502020204030204" pitchFamily="34" charset="0"/>
                    <a:ea typeface="에스코어 드림 4 Regular" panose="020B0503030302020204" pitchFamily="34" charset="-127"/>
                  </a:rPr>
                  <a:t>전산시스템</a:t>
                </a:r>
                <a:endParaRPr sz="1600" dirty="0">
                  <a:latin typeface="Abadi" panose="020F0502020204030204" pitchFamily="34" charset="0"/>
                </a:endParaRPr>
              </a:p>
            </p:txBody>
          </p:sp>
          <p:sp>
            <p:nvSpPr>
              <p:cNvPr id="98" name="직사각형 97">
                <a:extLst>
                  <a:ext uri="{FF2B5EF4-FFF2-40B4-BE49-F238E27FC236}">
                    <a16:creationId xmlns:a16="http://schemas.microsoft.com/office/drawing/2014/main" id="{FA9F6270-C8EA-468B-98AF-295127E8C187}"/>
                  </a:ext>
                </a:extLst>
              </p:cNvPr>
              <p:cNvSpPr/>
              <p:nvPr/>
            </p:nvSpPr>
            <p:spPr>
              <a:xfrm>
                <a:off x="2738548" y="3976411"/>
                <a:ext cx="2207917" cy="3236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400" b="0" i="0" u="none" strike="noStrike" dirty="0">
                    <a:solidFill>
                      <a:srgbClr val="303030"/>
                    </a:solidFill>
                    <a:effectLst/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Operations Management</a:t>
                </a:r>
                <a:endParaRPr lang="ko-KR" altLang="en-US" sz="1400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99" name="직사각형 98">
                <a:extLst>
                  <a:ext uri="{FF2B5EF4-FFF2-40B4-BE49-F238E27FC236}">
                    <a16:creationId xmlns:a16="http://schemas.microsoft.com/office/drawing/2014/main" id="{E0BB6487-C5A8-459D-8911-68D018A1F953}"/>
                  </a:ext>
                </a:extLst>
              </p:cNvPr>
              <p:cNvSpPr/>
              <p:nvPr/>
            </p:nvSpPr>
            <p:spPr>
              <a:xfrm>
                <a:off x="5740101" y="3026637"/>
                <a:ext cx="1854293" cy="3236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400" dirty="0">
                    <a:solidFill>
                      <a:srgbClr val="303030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operations Analytics</a:t>
                </a:r>
                <a:endParaRPr lang="ko-KR" altLang="en-US" sz="1400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00" name="직사각형 99">
                <a:extLst>
                  <a:ext uri="{FF2B5EF4-FFF2-40B4-BE49-F238E27FC236}">
                    <a16:creationId xmlns:a16="http://schemas.microsoft.com/office/drawing/2014/main" id="{7ED79AF8-B84C-4143-B09E-34F2DC2CFE50}"/>
                  </a:ext>
                </a:extLst>
              </p:cNvPr>
              <p:cNvSpPr/>
              <p:nvPr/>
            </p:nvSpPr>
            <p:spPr>
              <a:xfrm>
                <a:off x="8449380" y="2037314"/>
                <a:ext cx="2096336" cy="3236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400" dirty="0">
                    <a:solidFill>
                      <a:srgbClr val="303030"/>
                    </a:solidFill>
                    <a:latin typeface="Abadi" panose="020B0604020104020204" pitchFamily="34" charset="0"/>
                    <a:ea typeface="에스코어 드림 4 Regular" panose="020B0503030302020204" pitchFamily="34" charset="-127"/>
                  </a:rPr>
                  <a:t>operations  Automatics</a:t>
                </a:r>
                <a:endParaRPr lang="ko-KR" altLang="en-US" sz="1400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101" name="object 33">
                <a:extLst>
                  <a:ext uri="{FF2B5EF4-FFF2-40B4-BE49-F238E27FC236}">
                    <a16:creationId xmlns:a16="http://schemas.microsoft.com/office/drawing/2014/main" id="{FCC23F31-B552-4384-811B-11A8B9016313}"/>
                  </a:ext>
                </a:extLst>
              </p:cNvPr>
              <p:cNvSpPr/>
              <p:nvPr/>
            </p:nvSpPr>
            <p:spPr>
              <a:xfrm rot="9997956">
                <a:off x="7262446" y="5158728"/>
                <a:ext cx="1796283" cy="1111488"/>
              </a:xfrm>
              <a:custGeom>
                <a:avLst/>
                <a:gdLst/>
                <a:ahLst/>
                <a:cxnLst/>
                <a:rect l="l" t="t" r="r" b="b"/>
                <a:pathLst>
                  <a:path w="2505075" h="1480820">
                    <a:moveTo>
                      <a:pt x="1076434" y="0"/>
                    </a:moveTo>
                    <a:lnTo>
                      <a:pt x="1026220" y="677"/>
                    </a:lnTo>
                    <a:lnTo>
                      <a:pt x="976017" y="2789"/>
                    </a:lnTo>
                    <a:lnTo>
                      <a:pt x="925910" y="6343"/>
                    </a:lnTo>
                    <a:lnTo>
                      <a:pt x="875986" y="11347"/>
                    </a:lnTo>
                    <a:lnTo>
                      <a:pt x="826330" y="17812"/>
                    </a:lnTo>
                    <a:lnTo>
                      <a:pt x="777029" y="25745"/>
                    </a:lnTo>
                    <a:lnTo>
                      <a:pt x="728169" y="35155"/>
                    </a:lnTo>
                    <a:lnTo>
                      <a:pt x="679835" y="46052"/>
                    </a:lnTo>
                    <a:lnTo>
                      <a:pt x="632114" y="58442"/>
                    </a:lnTo>
                    <a:lnTo>
                      <a:pt x="585092" y="72336"/>
                    </a:lnTo>
                    <a:lnTo>
                      <a:pt x="538854" y="87742"/>
                    </a:lnTo>
                    <a:lnTo>
                      <a:pt x="493488" y="104668"/>
                    </a:lnTo>
                    <a:lnTo>
                      <a:pt x="449078" y="123124"/>
                    </a:lnTo>
                    <a:lnTo>
                      <a:pt x="398763" y="146513"/>
                    </a:lnTo>
                    <a:lnTo>
                      <a:pt x="351320" y="171340"/>
                    </a:lnTo>
                    <a:lnTo>
                      <a:pt x="306771" y="197517"/>
                    </a:lnTo>
                    <a:lnTo>
                      <a:pt x="265140" y="224960"/>
                    </a:lnTo>
                    <a:lnTo>
                      <a:pt x="226449" y="253582"/>
                    </a:lnTo>
                    <a:lnTo>
                      <a:pt x="190723" y="283298"/>
                    </a:lnTo>
                    <a:lnTo>
                      <a:pt x="157984" y="314020"/>
                    </a:lnTo>
                    <a:lnTo>
                      <a:pt x="128256" y="345665"/>
                    </a:lnTo>
                    <a:lnTo>
                      <a:pt x="101561" y="378144"/>
                    </a:lnTo>
                    <a:lnTo>
                      <a:pt x="77923" y="411373"/>
                    </a:lnTo>
                    <a:lnTo>
                      <a:pt x="57365" y="445266"/>
                    </a:lnTo>
                    <a:lnTo>
                      <a:pt x="39911" y="479736"/>
                    </a:lnTo>
                    <a:lnTo>
                      <a:pt x="14404" y="550066"/>
                    </a:lnTo>
                    <a:lnTo>
                      <a:pt x="1590" y="621675"/>
                    </a:lnTo>
                    <a:lnTo>
                      <a:pt x="0" y="657744"/>
                    </a:lnTo>
                    <a:lnTo>
                      <a:pt x="1652" y="693875"/>
                    </a:lnTo>
                    <a:lnTo>
                      <a:pt x="14777" y="765979"/>
                    </a:lnTo>
                    <a:lnTo>
                      <a:pt x="41151" y="837299"/>
                    </a:lnTo>
                    <a:lnTo>
                      <a:pt x="59364" y="872451"/>
                    </a:lnTo>
                    <a:lnTo>
                      <a:pt x="80958" y="907148"/>
                    </a:lnTo>
                    <a:lnTo>
                      <a:pt x="105958" y="941306"/>
                    </a:lnTo>
                    <a:lnTo>
                      <a:pt x="134386" y="974839"/>
                    </a:lnTo>
                    <a:lnTo>
                      <a:pt x="166265" y="1007659"/>
                    </a:lnTo>
                    <a:lnTo>
                      <a:pt x="201618" y="1039683"/>
                    </a:lnTo>
                    <a:lnTo>
                      <a:pt x="233979" y="1065853"/>
                    </a:lnTo>
                    <a:lnTo>
                      <a:pt x="268050" y="1090763"/>
                    </a:lnTo>
                    <a:lnTo>
                      <a:pt x="303744" y="1114405"/>
                    </a:lnTo>
                    <a:lnTo>
                      <a:pt x="340977" y="1136769"/>
                    </a:lnTo>
                    <a:lnTo>
                      <a:pt x="379660" y="1157848"/>
                    </a:lnTo>
                    <a:lnTo>
                      <a:pt x="419710" y="1177632"/>
                    </a:lnTo>
                    <a:lnTo>
                      <a:pt x="461039" y="1196113"/>
                    </a:lnTo>
                    <a:lnTo>
                      <a:pt x="503562" y="1213281"/>
                    </a:lnTo>
                    <a:lnTo>
                      <a:pt x="547193" y="1229129"/>
                    </a:lnTo>
                    <a:lnTo>
                      <a:pt x="591845" y="1243648"/>
                    </a:lnTo>
                    <a:lnTo>
                      <a:pt x="637433" y="1256829"/>
                    </a:lnTo>
                    <a:lnTo>
                      <a:pt x="683870" y="1268663"/>
                    </a:lnTo>
                    <a:lnTo>
                      <a:pt x="731072" y="1279142"/>
                    </a:lnTo>
                    <a:lnTo>
                      <a:pt x="778951" y="1288256"/>
                    </a:lnTo>
                    <a:lnTo>
                      <a:pt x="827421" y="1295998"/>
                    </a:lnTo>
                    <a:lnTo>
                      <a:pt x="876398" y="1302358"/>
                    </a:lnTo>
                    <a:lnTo>
                      <a:pt x="925794" y="1307328"/>
                    </a:lnTo>
                    <a:lnTo>
                      <a:pt x="975523" y="1310899"/>
                    </a:lnTo>
                    <a:lnTo>
                      <a:pt x="1025500" y="1313063"/>
                    </a:lnTo>
                    <a:lnTo>
                      <a:pt x="1075639" y="1313810"/>
                    </a:lnTo>
                    <a:lnTo>
                      <a:pt x="1125854" y="1313132"/>
                    </a:lnTo>
                    <a:lnTo>
                      <a:pt x="1176058" y="1311020"/>
                    </a:lnTo>
                    <a:lnTo>
                      <a:pt x="1226166" y="1307467"/>
                    </a:lnTo>
                    <a:lnTo>
                      <a:pt x="1276092" y="1302462"/>
                    </a:lnTo>
                    <a:lnTo>
                      <a:pt x="1325749" y="1295997"/>
                    </a:lnTo>
                    <a:lnTo>
                      <a:pt x="1375052" y="1288064"/>
                    </a:lnTo>
                    <a:lnTo>
                      <a:pt x="1423914" y="1278654"/>
                    </a:lnTo>
                    <a:lnTo>
                      <a:pt x="1472250" y="1267758"/>
                    </a:lnTo>
                    <a:lnTo>
                      <a:pt x="1519974" y="1255367"/>
                    </a:lnTo>
                    <a:lnTo>
                      <a:pt x="1566999" y="1241473"/>
                    </a:lnTo>
                    <a:lnTo>
                      <a:pt x="1613240" y="1226068"/>
                    </a:lnTo>
                    <a:lnTo>
                      <a:pt x="1658611" y="1209141"/>
                    </a:lnTo>
                    <a:lnTo>
                      <a:pt x="1703025" y="1190686"/>
                    </a:lnTo>
                    <a:lnTo>
                      <a:pt x="2504903" y="1480627"/>
                    </a:lnTo>
                    <a:lnTo>
                      <a:pt x="1984838" y="1008441"/>
                    </a:lnTo>
                    <a:lnTo>
                      <a:pt x="2019851" y="972213"/>
                    </a:lnTo>
                    <a:lnTo>
                      <a:pt x="2050739" y="935037"/>
                    </a:lnTo>
                    <a:lnTo>
                      <a:pt x="2077508" y="897033"/>
                    </a:lnTo>
                    <a:lnTo>
                      <a:pt x="2100163" y="858320"/>
                    </a:lnTo>
                    <a:lnTo>
                      <a:pt x="2118712" y="819018"/>
                    </a:lnTo>
                    <a:lnTo>
                      <a:pt x="2133159" y="779248"/>
                    </a:lnTo>
                    <a:lnTo>
                      <a:pt x="2143510" y="739129"/>
                    </a:lnTo>
                    <a:lnTo>
                      <a:pt x="2149772" y="698782"/>
                    </a:lnTo>
                    <a:lnTo>
                      <a:pt x="2151950" y="658325"/>
                    </a:lnTo>
                    <a:lnTo>
                      <a:pt x="2150050" y="617878"/>
                    </a:lnTo>
                    <a:lnTo>
                      <a:pt x="2144079" y="577563"/>
                    </a:lnTo>
                    <a:lnTo>
                      <a:pt x="2134041" y="537498"/>
                    </a:lnTo>
                    <a:lnTo>
                      <a:pt x="2119943" y="497803"/>
                    </a:lnTo>
                    <a:lnTo>
                      <a:pt x="2101791" y="458599"/>
                    </a:lnTo>
                    <a:lnTo>
                      <a:pt x="2079590" y="420005"/>
                    </a:lnTo>
                    <a:lnTo>
                      <a:pt x="2053347" y="382141"/>
                    </a:lnTo>
                    <a:lnTo>
                      <a:pt x="2023067" y="345126"/>
                    </a:lnTo>
                    <a:lnTo>
                      <a:pt x="1988756" y="309082"/>
                    </a:lnTo>
                    <a:lnTo>
                      <a:pt x="1950421" y="274127"/>
                    </a:lnTo>
                    <a:lnTo>
                      <a:pt x="1918064" y="247957"/>
                    </a:lnTo>
                    <a:lnTo>
                      <a:pt x="1883997" y="223046"/>
                    </a:lnTo>
                    <a:lnTo>
                      <a:pt x="1848306" y="199405"/>
                    </a:lnTo>
                    <a:lnTo>
                      <a:pt x="1811077" y="177040"/>
                    </a:lnTo>
                    <a:lnTo>
                      <a:pt x="1772396" y="155962"/>
                    </a:lnTo>
                    <a:lnTo>
                      <a:pt x="1732349" y="136178"/>
                    </a:lnTo>
                    <a:lnTo>
                      <a:pt x="1691022" y="117697"/>
                    </a:lnTo>
                    <a:lnTo>
                      <a:pt x="1648501" y="100528"/>
                    </a:lnTo>
                    <a:lnTo>
                      <a:pt x="1604872" y="84680"/>
                    </a:lnTo>
                    <a:lnTo>
                      <a:pt x="1560221" y="70161"/>
                    </a:lnTo>
                    <a:lnTo>
                      <a:pt x="1514634" y="56980"/>
                    </a:lnTo>
                    <a:lnTo>
                      <a:pt x="1468197" y="45146"/>
                    </a:lnTo>
                    <a:lnTo>
                      <a:pt x="1420997" y="34667"/>
                    </a:lnTo>
                    <a:lnTo>
                      <a:pt x="1373119" y="25553"/>
                    </a:lnTo>
                    <a:lnTo>
                      <a:pt x="1324649" y="17811"/>
                    </a:lnTo>
                    <a:lnTo>
                      <a:pt x="1275673" y="11451"/>
                    </a:lnTo>
                    <a:lnTo>
                      <a:pt x="1226278" y="6481"/>
                    </a:lnTo>
                    <a:lnTo>
                      <a:pt x="1176549" y="2910"/>
                    </a:lnTo>
                    <a:lnTo>
                      <a:pt x="1126572" y="747"/>
                    </a:lnTo>
                    <a:lnTo>
                      <a:pt x="1076434" y="0"/>
                    </a:lnTo>
                    <a:close/>
                  </a:path>
                </a:pathLst>
              </a:custGeom>
              <a:solidFill>
                <a:srgbClr val="A6A6A6"/>
              </a:solidFill>
            </p:spPr>
            <p:txBody>
              <a:bodyPr wrap="square" lIns="0" tIns="0" rIns="0" bIns="0" rtlCol="0"/>
              <a:lstStyle/>
              <a:p>
                <a:endParaRPr sz="1400" dirty="0">
                  <a:latin typeface="에스코어 드림 4 Regular" panose="020B0503030302020204" pitchFamily="34" charset="-127"/>
                </a:endParaRPr>
              </a:p>
            </p:txBody>
          </p:sp>
          <p:sp>
            <p:nvSpPr>
              <p:cNvPr id="102" name="object 35">
                <a:extLst>
                  <a:ext uri="{FF2B5EF4-FFF2-40B4-BE49-F238E27FC236}">
                    <a16:creationId xmlns:a16="http://schemas.microsoft.com/office/drawing/2014/main" id="{9711D775-02E1-4D20-998F-B29BC325D53C}"/>
                  </a:ext>
                </a:extLst>
              </p:cNvPr>
              <p:cNvSpPr txBox="1"/>
              <p:nvPr/>
            </p:nvSpPr>
            <p:spPr>
              <a:xfrm>
                <a:off x="7573741" y="5447805"/>
                <a:ext cx="1327455" cy="54481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508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ko-KR" altLang="en-US" sz="1600" dirty="0">
                    <a:latin typeface="Abadi" panose="020F0502020204030204" pitchFamily="34" charset="0"/>
                    <a:ea typeface="에스코어 드림 4 Regular" panose="020B0503030302020204" pitchFamily="34" charset="-127"/>
                    <a:cs typeface="UKIJ CJK"/>
                  </a:rPr>
                  <a:t>중형</a:t>
                </a:r>
                <a:endParaRPr lang="en-US" altLang="ko-KR" sz="1600" dirty="0">
                  <a:latin typeface="Abadi" panose="020F0502020204030204" pitchFamily="34" charset="0"/>
                  <a:ea typeface="에스코어 드림 4 Regular" panose="020B0503030302020204" pitchFamily="34" charset="-127"/>
                  <a:cs typeface="UKIJ CJK"/>
                </a:endParaRPr>
              </a:p>
              <a:p>
                <a:pPr marL="12700" marR="508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ko-KR" altLang="en-US" sz="1600" dirty="0">
                    <a:latin typeface="Abadi" panose="020F0502020204030204" pitchFamily="34" charset="0"/>
                    <a:ea typeface="에스코어 드림 4 Regular" panose="020B0503030302020204" pitchFamily="34" charset="-127"/>
                    <a:cs typeface="UKIJ CJK"/>
                  </a:rPr>
                  <a:t>데이터 센터</a:t>
                </a:r>
                <a:endParaRPr sz="1600" dirty="0">
                  <a:latin typeface="Abadi" panose="020F0502020204030204" pitchFamily="34" charset="0"/>
                  <a:cs typeface="UKIJ CJK"/>
                </a:endParaRPr>
              </a:p>
            </p:txBody>
          </p:sp>
          <p:sp>
            <p:nvSpPr>
              <p:cNvPr id="104" name="object 35">
                <a:extLst>
                  <a:ext uri="{FF2B5EF4-FFF2-40B4-BE49-F238E27FC236}">
                    <a16:creationId xmlns:a16="http://schemas.microsoft.com/office/drawing/2014/main" id="{1793A3A9-6489-4A6F-870F-F09B9D23E3F6}"/>
                  </a:ext>
                </a:extLst>
              </p:cNvPr>
              <p:cNvSpPr txBox="1"/>
              <p:nvPr/>
            </p:nvSpPr>
            <p:spPr>
              <a:xfrm>
                <a:off x="9714049" y="4575352"/>
                <a:ext cx="1327455" cy="54481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5080" algn="ctr">
                  <a:spcBef>
                    <a:spcPts val="100"/>
                  </a:spcBef>
                </a:pPr>
                <a:r>
                  <a:rPr lang="ko-KR" altLang="en-US" sz="1600" dirty="0">
                    <a:latin typeface="Abadi" panose="020F0502020204030204" pitchFamily="34" charset="0"/>
                    <a:ea typeface="에스코어 드림 4 Regular" panose="020B0503030302020204" pitchFamily="34" charset="-127"/>
                  </a:rPr>
                  <a:t>대형</a:t>
                </a:r>
                <a:endParaRPr lang="en-US" altLang="ko-KR" sz="1600" dirty="0">
                  <a:latin typeface="Abadi" panose="020F0502020204030204" pitchFamily="34" charset="0"/>
                  <a:ea typeface="에스코어 드림 4 Regular" panose="020B0503030302020204" pitchFamily="34" charset="-127"/>
                </a:endParaRPr>
              </a:p>
              <a:p>
                <a:pPr marL="12700" marR="5080" algn="ctr">
                  <a:spcBef>
                    <a:spcPts val="100"/>
                  </a:spcBef>
                </a:pPr>
                <a:r>
                  <a:rPr lang="ko-KR" altLang="en-US" sz="1600" dirty="0">
                    <a:latin typeface="Abadi" panose="020F0502020204030204" pitchFamily="34" charset="0"/>
                    <a:ea typeface="에스코어 드림 4 Regular" panose="020B0503030302020204" pitchFamily="34" charset="-127"/>
                  </a:rPr>
                  <a:t>데이터 센터</a:t>
                </a:r>
                <a:endParaRPr sz="1600" dirty="0">
                  <a:latin typeface="Abadi" panose="020F0502020204030204" pitchFamily="34" charset="0"/>
                </a:endParaRPr>
              </a:p>
            </p:txBody>
          </p:sp>
        </p:grpSp>
      </p:grpSp>
      <p:sp>
        <p:nvSpPr>
          <p:cNvPr id="105" name="Slide Number Placeholder 5">
            <a:extLst>
              <a:ext uri="{FF2B5EF4-FFF2-40B4-BE49-F238E27FC236}">
                <a16:creationId xmlns:a16="http://schemas.microsoft.com/office/drawing/2014/main" id="{11DFBB26-3A96-4A6F-8AC7-AC240612AAD7}"/>
              </a:ext>
            </a:extLst>
          </p:cNvPr>
          <p:cNvSpPr txBox="1">
            <a:spLocks/>
          </p:cNvSpPr>
          <p:nvPr/>
        </p:nvSpPr>
        <p:spPr>
          <a:xfrm>
            <a:off x="11864723" y="6517228"/>
            <a:ext cx="86562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89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dirty="0">
                <a:gradFill>
                  <a:gsLst>
                    <a:gs pos="31548">
                      <a:srgbClr val="4D4D4C"/>
                    </a:gs>
                    <a:gs pos="40000">
                      <a:srgbClr val="4D4D4C"/>
                    </a:gs>
                  </a:gsLst>
                  <a:lin ang="5400000" scaled="1"/>
                </a:gra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rial" panose="020B0604020202020204" pitchFamily="34" charset="0"/>
              </a:rPr>
              <a:t>8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31548">
                    <a:srgbClr val="4D4D4C"/>
                  </a:gs>
                  <a:gs pos="40000">
                    <a:srgbClr val="4D4D4C"/>
                  </a:gs>
                </a:gsLst>
                <a:lin ang="5400000" scaled="1"/>
              </a:gra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rial" panose="020B0604020202020204" pitchFamily="34" charset="0"/>
            </a:endParaRPr>
          </a:p>
        </p:txBody>
      </p:sp>
      <p:sp>
        <p:nvSpPr>
          <p:cNvPr id="49" name="모서리가 둥근 직사각형 474">
            <a:extLst>
              <a:ext uri="{FF2B5EF4-FFF2-40B4-BE49-F238E27FC236}">
                <a16:creationId xmlns:a16="http://schemas.microsoft.com/office/drawing/2014/main" id="{2909B11D-A216-401A-80E9-462E951DBFEA}"/>
              </a:ext>
            </a:extLst>
          </p:cNvPr>
          <p:cNvSpPr/>
          <p:nvPr/>
        </p:nvSpPr>
        <p:spPr>
          <a:xfrm>
            <a:off x="269036" y="1212882"/>
            <a:ext cx="10651500" cy="349009"/>
          </a:xfrm>
          <a:prstGeom prst="roundRect">
            <a:avLst>
              <a:gd name="adj" fmla="val 50000"/>
            </a:avLst>
          </a:prstGeom>
          <a:solidFill>
            <a:srgbClr val="0047B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1" algn="ctr" defTabSz="228600" fontAlgn="ctr">
              <a:buClr>
                <a:sysClr val="windowText" lastClr="000000"/>
              </a:buClr>
              <a:tabLst>
                <a:tab pos="2965343" algn="l"/>
              </a:tabLst>
              <a:defRPr/>
            </a:pPr>
            <a:r>
              <a:rPr lang="en-US" altLang="ko-KR" sz="1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ITSM : </a:t>
            </a:r>
            <a:r>
              <a:rPr lang="en-US" altLang="ko-KR" sz="1400" spc="-2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>
                    <a:lumMod val="9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service management  is the activities that are performed by an organization to design, build, deliver, operate and control</a:t>
            </a:r>
            <a:endParaRPr lang="ko-KR" altLang="en-US" sz="1400" spc="-25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95000"/>
                </a:schemeClr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  <a:sym typeface="Monotype Sorts" pitchFamily="2" charset="2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5BE018DC-584F-4F3B-C3D4-6FD4F94DEE63}"/>
              </a:ext>
            </a:extLst>
          </p:cNvPr>
          <p:cNvGrpSpPr/>
          <p:nvPr/>
        </p:nvGrpSpPr>
        <p:grpSpPr>
          <a:xfrm>
            <a:off x="10204051" y="76973"/>
            <a:ext cx="3074395" cy="276999"/>
            <a:chOff x="7483899" y="2307682"/>
            <a:chExt cx="3074395" cy="27699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F71DC1-9876-0AD2-9775-35CB7457FCC4}"/>
                </a:ext>
              </a:extLst>
            </p:cNvPr>
            <p:cNvSpPr txBox="1"/>
            <p:nvPr/>
          </p:nvSpPr>
          <p:spPr>
            <a:xfrm>
              <a:off x="7961351" y="2324912"/>
              <a:ext cx="259694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828709">
                <a:spcBef>
                  <a:spcPts val="400"/>
                </a:spcBef>
                <a:defRPr/>
              </a:pPr>
              <a:r>
                <a:rPr lang="en-US" altLang="ko-KR" sz="16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Environment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600A03-3EC4-2D51-2278-FBD021E22672}"/>
                </a:ext>
              </a:extLst>
            </p:cNvPr>
            <p:cNvSpPr txBox="1"/>
            <p:nvPr/>
          </p:nvSpPr>
          <p:spPr>
            <a:xfrm>
              <a:off x="7483899" y="2307682"/>
              <a:ext cx="2196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828709">
                <a:defRPr/>
              </a:pPr>
              <a:r>
                <a:rPr lang="en-US" altLang="ko-KR" sz="1800" kern="0" dirty="0">
                  <a:ln>
                    <a:solidFill>
                      <a:srgbClr val="27C3BC">
                        <a:alpha val="0"/>
                      </a:srgbClr>
                    </a:solidFill>
                  </a:ln>
                  <a:solidFill>
                    <a:srgbClr val="124078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Ⅰ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53E597C2-5400-4064-FA6B-806DB0198B4E}"/>
                </a:ext>
              </a:extLst>
            </p:cNvPr>
            <p:cNvSpPr/>
            <p:nvPr/>
          </p:nvSpPr>
          <p:spPr>
            <a:xfrm>
              <a:off x="7732332" y="2384671"/>
              <a:ext cx="126693" cy="123020"/>
            </a:xfrm>
            <a:prstGeom prst="ellipse">
              <a:avLst/>
            </a:prstGeom>
            <a:solidFill>
              <a:srgbClr val="27B2A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709">
                <a:defRPr/>
              </a:pPr>
              <a:endParaRPr lang="ko-KR" altLang="en-US" sz="3200" kern="0" dirty="0">
                <a:solidFill>
                  <a:prstClr val="white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53A3619-962A-DD84-76E6-F66AE20D3AE6}"/>
              </a:ext>
            </a:extLst>
          </p:cNvPr>
          <p:cNvGrpSpPr/>
          <p:nvPr/>
        </p:nvGrpSpPr>
        <p:grpSpPr>
          <a:xfrm>
            <a:off x="6030746" y="401292"/>
            <a:ext cx="11393059" cy="5728976"/>
            <a:chOff x="6030746" y="401292"/>
            <a:chExt cx="11393059" cy="5728976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1C5FD2D6-7631-48D0-B537-CA5FBA21FC8C}"/>
                </a:ext>
              </a:extLst>
            </p:cNvPr>
            <p:cNvGrpSpPr/>
            <p:nvPr/>
          </p:nvGrpSpPr>
          <p:grpSpPr>
            <a:xfrm>
              <a:off x="8985976" y="1966622"/>
              <a:ext cx="3024303" cy="4163646"/>
              <a:chOff x="8985976" y="1966622"/>
              <a:chExt cx="3024303" cy="4163646"/>
            </a:xfrm>
          </p:grpSpPr>
          <p:pic>
            <p:nvPicPr>
              <p:cNvPr id="3074" name="Picture 2" descr="Computer user Vectors &amp; Illustrations for Free Download | Freepik">
                <a:extLst>
                  <a:ext uri="{FF2B5EF4-FFF2-40B4-BE49-F238E27FC236}">
                    <a16:creationId xmlns:a16="http://schemas.microsoft.com/office/drawing/2014/main" id="{564C0B68-FA72-4D0E-BF9B-400F10D37A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9840" y1="36741" x2="49840" y2="36741"/>
                            <a14:foregroundMark x1="50000" y1="28914" x2="50000" y2="28914"/>
                            <a14:foregroundMark x1="69808" y1="15974" x2="69169" y2="32588"/>
                            <a14:foregroundMark x1="84026" y1="43450" x2="85304" y2="62780"/>
                            <a14:foregroundMark x1="88978" y1="40895" x2="72364" y2="40895"/>
                            <a14:foregroundMark x1="73962" y1="49840" x2="73962" y2="57668"/>
                            <a14:foregroundMark x1="66613" y1="15655" x2="54153" y2="16454"/>
                            <a14:foregroundMark x1="31789" y1="58147" x2="30671" y2="29393"/>
                            <a14:foregroundMark x1="17732" y1="60383" x2="15016" y2="26518"/>
                            <a14:foregroundMark x1="13259" y1="59265" x2="13578" y2="27796"/>
                            <a14:foregroundMark x1="11981" y1="60224" x2="11182" y2="32748"/>
                            <a14:foregroundMark x1="11182" y1="32748" x2="12300" y2="28914"/>
                            <a14:foregroundMark x1="46645" y1="32428" x2="54313" y2="29872"/>
                            <a14:foregroundMark x1="54313" y1="29872" x2="54313" y2="29872"/>
                            <a14:foregroundMark x1="21885" y1="46805" x2="21565" y2="38179"/>
                            <a14:foregroundMark x1="38179" y1="50319" x2="33866" y2="33067"/>
                            <a14:foregroundMark x1="85783" y1="63738" x2="73802" y2="50958"/>
                            <a14:foregroundMark x1="73802" y1="50958" x2="86422" y2="49361"/>
                            <a14:foregroundMark x1="86422" y1="49361" x2="84185" y2="48243"/>
                            <a14:foregroundMark x1="76038" y1="67252" x2="68051" y2="45527"/>
                            <a14:foregroundMark x1="50639" y1="55751" x2="50160" y2="44089"/>
                            <a14:foregroundMark x1="68530" y1="35463" x2="65655" y2="18211"/>
                            <a14:foregroundMark x1="57668" y1="26358" x2="57188" y2="15815"/>
                            <a14:foregroundMark x1="72204" y1="34984" x2="71725" y2="140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5976" y="3105965"/>
                <a:ext cx="3024303" cy="30243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8" name="object 35">
                <a:extLst>
                  <a:ext uri="{FF2B5EF4-FFF2-40B4-BE49-F238E27FC236}">
                    <a16:creationId xmlns:a16="http://schemas.microsoft.com/office/drawing/2014/main" id="{905B40E8-75AB-4EBB-A604-94638699A81C}"/>
                  </a:ext>
                </a:extLst>
              </p:cNvPr>
              <p:cNvSpPr txBox="1"/>
              <p:nvPr/>
            </p:nvSpPr>
            <p:spPr>
              <a:xfrm>
                <a:off x="9884762" y="5244940"/>
                <a:ext cx="1239595" cy="25904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5080" algn="ctr">
                  <a:spcBef>
                    <a:spcPts val="100"/>
                  </a:spcBef>
                </a:pPr>
                <a:r>
                  <a:rPr lang="en-US" altLang="ko-KR" sz="1600" dirty="0">
                    <a:latin typeface="Abadi" panose="020F0502020204030204" pitchFamily="34" charset="0"/>
                    <a:ea typeface="에스코어 드림 4 Regular" panose="020B0503030302020204" pitchFamily="34" charset="-127"/>
                  </a:rPr>
                  <a:t>User</a:t>
                </a:r>
                <a:endParaRPr sz="1600" dirty="0">
                  <a:latin typeface="Abadi" panose="020F0502020204030204" pitchFamily="34" charset="0"/>
                </a:endParaRPr>
              </a:p>
            </p:txBody>
          </p:sp>
          <p:pic>
            <p:nvPicPr>
              <p:cNvPr id="3076" name="Picture 4" descr="Person people question mark answer vector illustration concept action.  Advice ask business cartoon FAQ help man and woman background. Problem idea  confusion human. Think banner support conversation Stock 벡터 | Adobe Stock">
                <a:extLst>
                  <a:ext uri="{FF2B5EF4-FFF2-40B4-BE49-F238E27FC236}">
                    <a16:creationId xmlns:a16="http://schemas.microsoft.com/office/drawing/2014/main" id="{BC89096B-99BC-4B07-99B2-645E9B90D4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51800" y1="83837" x2="51800" y2="838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2827" y="1966622"/>
                <a:ext cx="2672762" cy="15047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제목 1">
              <a:extLst>
                <a:ext uri="{FF2B5EF4-FFF2-40B4-BE49-F238E27FC236}">
                  <a16:creationId xmlns:a16="http://schemas.microsoft.com/office/drawing/2014/main" id="{57678D70-1453-EAA3-1076-DDE6D1FDEA33}"/>
                </a:ext>
              </a:extLst>
            </p:cNvPr>
            <p:cNvSpPr txBox="1">
              <a:spLocks/>
            </p:cNvSpPr>
            <p:nvPr/>
          </p:nvSpPr>
          <p:spPr>
            <a:xfrm>
              <a:off x="6030746" y="401292"/>
              <a:ext cx="11393059" cy="501487"/>
            </a:xfrm>
          </p:spPr>
          <p:txBody>
            <a:bodyPr>
              <a:normAutofit/>
            </a:bodyPr>
            <a:lstStyle>
              <a:lvl1pPr marL="0" algn="l" defTabSz="914406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lang="ko-KR" altLang="en-US" sz="2540" b="1" kern="1200" spc="-136" dirty="0">
                  <a:gradFill>
                    <a:gsLst>
                      <a:gs pos="18182">
                        <a:schemeClr val="tx1"/>
                      </a:gs>
                      <a:gs pos="32000">
                        <a:schemeClr val="tx1"/>
                      </a:gs>
                    </a:gsLst>
                    <a:lin ang="5400000" scaled="1"/>
                  </a:gra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j-cs"/>
                </a:defRPr>
              </a:lvl1pPr>
            </a:lstStyle>
            <a:p>
              <a:r>
                <a:rPr lang="en-US" altLang="ko-KR" dirty="0">
                  <a:solidFill>
                    <a:srgbClr val="FFC000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Not for Service User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07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마스터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65200</TotalTime>
  <Words>2444</Words>
  <Application>Microsoft Macintosh PowerPoint</Application>
  <PresentationFormat>와이드스크린</PresentationFormat>
  <Paragraphs>625</Paragraphs>
  <Slides>23</Slides>
  <Notes>11</Notes>
  <HiddenSlides>0</HiddenSlides>
  <MMClips>1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3" baseType="lpstr">
      <vt:lpstr>에스코어 드림 3 Light</vt:lpstr>
      <vt:lpstr>에스코어 드림 4 Regular</vt:lpstr>
      <vt:lpstr>에스코어 드림 5 Medium</vt:lpstr>
      <vt:lpstr>에스코어 드림 6 Bold</vt:lpstr>
      <vt:lpstr>에스코어 드림 7 ExtraBold</vt:lpstr>
      <vt:lpstr>에스코어 드림 8 Heavy</vt:lpstr>
      <vt:lpstr>Abadi</vt:lpstr>
      <vt:lpstr>Arial</vt:lpstr>
      <vt:lpstr>Calibri</vt:lpstr>
      <vt:lpstr>1_마스터</vt:lpstr>
      <vt:lpstr>PowerPoint 프레젠테이션</vt:lpstr>
      <vt:lpstr>PowerPoint 프레젠테이션</vt:lpstr>
      <vt:lpstr>2023 Present : What are our Problems in DataCenter</vt:lpstr>
      <vt:lpstr>2023 Present : What are our Risks in DataCenter</vt:lpstr>
      <vt:lpstr>Start of the problem : Explosive increase in life expectancy </vt:lpstr>
      <vt:lpstr> Predicted change  : Explosive increase in System Requirements </vt:lpstr>
      <vt:lpstr>Accompanying change : Containerization Software Requirements</vt:lpstr>
      <vt:lpstr>2023 Present : Complexities for IT Manager and Service User </vt:lpstr>
      <vt:lpstr>Monitoring and Visibility for IT Manager</vt:lpstr>
      <vt:lpstr>What I need for Monitoring and Visibility in DataCenter</vt:lpstr>
      <vt:lpstr>Why I Selected Elastic Stack for Monitoring and Visibility</vt:lpstr>
      <vt:lpstr>How Can I Use Elastic Stack for Monitoring and Visibility</vt:lpstr>
      <vt:lpstr>Proof of Concept Step1 : Zabbix + Elastic Stack </vt:lpstr>
      <vt:lpstr>PowerPoint 프레젠테이션</vt:lpstr>
      <vt:lpstr>PowerPoint 프레젠테이션</vt:lpstr>
      <vt:lpstr>PowerPoint 프레젠테이션</vt:lpstr>
      <vt:lpstr>How can I do Technical and architectural design </vt:lpstr>
      <vt:lpstr>Technical architecture design for Visualizing Network Traffic </vt:lpstr>
      <vt:lpstr>Technical architecture design for Visualizing System Resources </vt:lpstr>
      <vt:lpstr>Technical architecture design for Visualizing HPC(High performance computing) </vt:lpstr>
      <vt:lpstr>So, has the Operating and User environment changed? </vt:lpstr>
      <vt:lpstr>Organize my presentation and Let's try to check it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SJ Kim</dc:creator>
  <cp:lastModifiedBy>lim bob</cp:lastModifiedBy>
  <cp:revision>2033</cp:revision>
  <cp:lastPrinted>2022-01-25T04:30:17Z</cp:lastPrinted>
  <dcterms:created xsi:type="dcterms:W3CDTF">2021-06-18T05:09:43Z</dcterms:created>
  <dcterms:modified xsi:type="dcterms:W3CDTF">2023-07-04T05:26:24Z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asoo_Trace_ID">
    <vt:lpwstr>eyAibm9kZUNvdW50IjogMjQsICJub2RlMSIgOiB7ImRzZCI6IjAxMDAwMDAwMDAwMDIyODkiLCJsb2dUaW1lIjoiMjAyMy0wMy0yNlQwMzo1NDo0N1oiLCJwSUQiOjEsInRyYWNlSWQiOiJGMEQxRTE2NTM3ODA0QUIxOTJFREJFOUM5MzZCQUM0OSIsInVzZXJDb2RlIjoiMDYxNzQ2In0sIm5vZGUyIiA6IHsiZHNkIjoiMDEwMDAwMDAwMDA</vt:lpwstr>
  </property>
</Properties>
</file>